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62" r:id="rId5"/>
    <p:sldId id="268" r:id="rId6"/>
    <p:sldId id="269" r:id="rId7"/>
    <p:sldId id="264" r:id="rId8"/>
    <p:sldId id="257" r:id="rId9"/>
    <p:sldId id="261" r:id="rId10"/>
    <p:sldId id="263" r:id="rId11"/>
    <p:sldId id="267" r:id="rId12"/>
    <p:sldId id="260" r:id="rId13"/>
    <p:sldId id="265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6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4964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2931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597" y="158597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7597" y="3090929"/>
            <a:ext cx="10515600" cy="30860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0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2934" y="1635617"/>
            <a:ext cx="2628900" cy="45413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6234" y="1635617"/>
            <a:ext cx="7734300" cy="4541346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6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599" y="153710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7599" y="2956466"/>
            <a:ext cx="10515600" cy="323827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2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36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8369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3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990" y="16234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3799" y="3100630"/>
            <a:ext cx="5181600" cy="29524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5990" y="3100630"/>
            <a:ext cx="5181600" cy="29524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95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458" y="1640131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6458" y="303344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6458" y="4037660"/>
            <a:ext cx="5157787" cy="18479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38870" y="303344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38870" y="4037660"/>
            <a:ext cx="5183188" cy="18479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4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537" y="176892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8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11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7823" y="77917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8343" y="1566976"/>
            <a:ext cx="6172200" cy="46755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7823" y="237937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31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9489" y="534474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52889" y="1596981"/>
            <a:ext cx="6172200" cy="43492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9489" y="2134674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27599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7597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722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6937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1893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orakulmio 5"/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9" name="Kuva 4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allavedenlukio.fi/web/opiskelun-tuki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uopio.onedu.fi/kallavedenlukio/zine/9/cover" TargetMode="External"/><Relationship Id="rId2" Type="http://schemas.openxmlformats.org/officeDocument/2006/relationships/hyperlink" Target="https://kallavedenlukio.fi/web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allavedenlukio.fi/web/opiskelu-lukioss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kallavedenlukio.fi/web/opiskelijalle-ja-huoltajalle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vuoden</a:t>
            </a:r>
            <a:r>
              <a:rPr lang="en-US" dirty="0"/>
              <a:t> </a:t>
            </a:r>
            <a:r>
              <a:rPr lang="en-US" dirty="0" err="1"/>
              <a:t>opiskelijoiden</a:t>
            </a:r>
            <a:r>
              <a:rPr lang="en-US" dirty="0"/>
              <a:t> </a:t>
            </a:r>
            <a:r>
              <a:rPr lang="en-US" dirty="0" err="1"/>
              <a:t>huoltajien</a:t>
            </a:r>
            <a:r>
              <a:rPr lang="en-US"/>
              <a:t> kyselytunti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600" dirty="0"/>
              <a:t>25.8.2026</a:t>
            </a:r>
          </a:p>
        </p:txBody>
      </p:sp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548F7B-73DA-EC1B-B0EF-8ECE4FCD6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Tapahtumia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8326F6-CF48-C9E5-AA90-C11EE2BCB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Koulukuvaus 17.-18.8.</a:t>
            </a:r>
          </a:p>
          <a:p>
            <a:r>
              <a:rPr lang="fi-FI" dirty="0"/>
              <a:t>Korjataan tämä! –pyöräpaja 17.8.</a:t>
            </a:r>
          </a:p>
          <a:p>
            <a:r>
              <a:rPr lang="fi-FI" dirty="0"/>
              <a:t>Ykkösten ryhmäytymisiltapäivä to 27.8. </a:t>
            </a:r>
          </a:p>
          <a:p>
            <a:r>
              <a:rPr lang="fi-FI" dirty="0"/>
              <a:t>Korjataan tämä! –ompelupaja 8.-9.9.</a:t>
            </a:r>
          </a:p>
          <a:p>
            <a:r>
              <a:rPr lang="fi-FI" dirty="0"/>
              <a:t>Taksvärkkipäivä pe 2.10.</a:t>
            </a:r>
          </a:p>
          <a:p>
            <a:r>
              <a:rPr lang="fi-FI" dirty="0"/>
              <a:t>YK-päivän tapahtuma 24.10.</a:t>
            </a:r>
          </a:p>
          <a:p>
            <a:r>
              <a:rPr lang="fi-FI" dirty="0"/>
              <a:t>Huoltajien ilta syysloman jälkeen tiistaina 27.10.</a:t>
            </a:r>
          </a:p>
        </p:txBody>
      </p:sp>
    </p:spTree>
    <p:extLst>
      <p:ext uri="{BB962C8B-B14F-4D97-AF65-F5344CB8AC3E}">
        <p14:creationId xmlns:p14="http://schemas.microsoft.com/office/powerpoint/2010/main" val="4024194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DE589A-5B03-FA47-1937-B1D884DF9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Osallistumismahdollisuuksia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53AD996-68D2-FA53-2EBC-1154D8E0D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Tutor-toiminta</a:t>
            </a:r>
          </a:p>
          <a:p>
            <a:r>
              <a:rPr lang="fi-FI" dirty="0"/>
              <a:t>Opiskelijakunnan hallituksen toiminta -&gt; toimiminen koulun tiimeissä</a:t>
            </a:r>
          </a:p>
          <a:p>
            <a:r>
              <a:rPr lang="fi-FI" dirty="0"/>
              <a:t>Kyselytunnit </a:t>
            </a:r>
            <a:r>
              <a:rPr lang="fi-FI"/>
              <a:t>opiskelijoiden kuulemiseksi</a:t>
            </a:r>
            <a:endParaRPr lang="fi-FI" dirty="0"/>
          </a:p>
          <a:p>
            <a:r>
              <a:rPr lang="fi-FI" dirty="0"/>
              <a:t>Juhlajärjestelyt; opiskelijoiden omat tapahtumat</a:t>
            </a:r>
          </a:p>
          <a:p>
            <a:pPr marL="0" indent="0">
              <a:buNone/>
            </a:pPr>
            <a:r>
              <a:rPr lang="fi-FI" dirty="0"/>
              <a:t>***</a:t>
            </a:r>
          </a:p>
          <a:p>
            <a:pPr marL="0" indent="0">
              <a:buNone/>
            </a:pPr>
            <a:r>
              <a:rPr lang="fi-FI" dirty="0"/>
              <a:t>Yhteisöllinen opiskeluhuoltoryhmä</a:t>
            </a:r>
          </a:p>
        </p:txBody>
      </p:sp>
    </p:spTree>
    <p:extLst>
      <p:ext uri="{BB962C8B-B14F-4D97-AF65-F5344CB8AC3E}">
        <p14:creationId xmlns:p14="http://schemas.microsoft.com/office/powerpoint/2010/main" val="2269016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D7B346-F070-F2EE-D800-579BABA94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Tukipalvelut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DE2654-0126-1722-2E65-FA6B82DA7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Opinto-ohjaajat </a:t>
            </a:r>
          </a:p>
          <a:p>
            <a:pPr marL="0" indent="0">
              <a:buNone/>
            </a:pPr>
            <a:r>
              <a:rPr lang="fi-FI" dirty="0"/>
              <a:t>26A Jaana Kivipato</a:t>
            </a:r>
          </a:p>
          <a:p>
            <a:pPr marL="0" indent="0">
              <a:buNone/>
            </a:pPr>
            <a:r>
              <a:rPr lang="fi-FI" dirty="0"/>
              <a:t>26B, D ja F 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Anne Sivén 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26C Annika Jonninen </a:t>
            </a:r>
          </a:p>
          <a:p>
            <a:pPr marL="0" indent="0">
              <a:buNone/>
            </a:pPr>
            <a:r>
              <a:rPr lang="fi-FI" dirty="0"/>
              <a:t>26E Lotta Hintsala /Mirva Palviainen</a:t>
            </a:r>
          </a:p>
          <a:p>
            <a:r>
              <a:rPr lang="fi-FI" dirty="0"/>
              <a:t>Erityisopettajat Annulotta Marjanen ja Anu Kiviluoma</a:t>
            </a:r>
          </a:p>
          <a:p>
            <a:r>
              <a:rPr lang="fi-FI" dirty="0"/>
              <a:t>Psykologi Ilkka Pöyhönen ja kuraattori Elisa Repo</a:t>
            </a:r>
          </a:p>
          <a:p>
            <a:r>
              <a:rPr lang="fi-FI" dirty="0"/>
              <a:t>Terveydenhoitaja Janniina Miettinen</a:t>
            </a:r>
          </a:p>
          <a:p>
            <a:r>
              <a:rPr lang="fi-FI" dirty="0">
                <a:hlinkClick r:id="rId2"/>
              </a:rPr>
              <a:t>https://kallavedenlukio.fi/web/opiskelun-tuki/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757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94125D-97FB-03B1-A027-348EAE241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Tietoa meistä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0CCD04-01F2-8BF1-04A0-DB0DDBA4D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Kotisivut </a:t>
            </a:r>
            <a:r>
              <a:rPr lang="fi-FI" dirty="0">
                <a:hlinkClick r:id="rId2"/>
              </a:rPr>
              <a:t>https://kallavedenlukio.fi/web</a:t>
            </a:r>
            <a:endParaRPr lang="fi-FI" dirty="0"/>
          </a:p>
          <a:p>
            <a:r>
              <a:rPr lang="fi-FI" dirty="0"/>
              <a:t>Opinto-opas </a:t>
            </a:r>
            <a:r>
              <a:rPr lang="fi-FI" dirty="0">
                <a:hlinkClick r:id="rId3"/>
              </a:rPr>
              <a:t>Kallaveden lukion opinto-opas 2026 - 2027 — 2026 - 2027</a:t>
            </a:r>
            <a:endParaRPr lang="fi-FI" dirty="0"/>
          </a:p>
          <a:p>
            <a:r>
              <a:rPr lang="fi-FI" dirty="0"/>
              <a:t>Facebook</a:t>
            </a:r>
          </a:p>
          <a:p>
            <a:r>
              <a:rPr lang="fi-FI" dirty="0"/>
              <a:t>Instagram</a:t>
            </a:r>
          </a:p>
        </p:txBody>
      </p:sp>
    </p:spTree>
    <p:extLst>
      <p:ext uri="{BB962C8B-B14F-4D97-AF65-F5344CB8AC3E}">
        <p14:creationId xmlns:p14="http://schemas.microsoft.com/office/powerpoint/2010/main" val="400931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603D0FC-1D6F-8FB7-37DA-262A6FDC4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964" y="0"/>
            <a:ext cx="10657865" cy="710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1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0B5F4E-3273-59DB-323F-BA6460A5B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Lukio-opinnot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609BF1-32FA-2979-3B61-A20E467E6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Vähintään 150 opintopistettä / 3 vuotta (- 4 vuotta)</a:t>
            </a:r>
          </a:p>
          <a:p>
            <a:r>
              <a:rPr lang="fi-FI" dirty="0">
                <a:solidFill>
                  <a:srgbClr val="FF0000"/>
                </a:solidFill>
              </a:rPr>
              <a:t>Pakolliset opintojaksot 94 / 102 op</a:t>
            </a:r>
          </a:p>
          <a:p>
            <a:r>
              <a:rPr lang="fi-FI" dirty="0">
                <a:solidFill>
                  <a:srgbClr val="0070C0"/>
                </a:solidFill>
              </a:rPr>
              <a:t>Valtakunnalliset valinnaiset opintojaksot (</a:t>
            </a:r>
            <a:r>
              <a:rPr lang="fi-FI" dirty="0" err="1">
                <a:solidFill>
                  <a:srgbClr val="0070C0"/>
                </a:solidFill>
              </a:rPr>
              <a:t>väh</a:t>
            </a:r>
            <a:r>
              <a:rPr lang="fi-FI" dirty="0">
                <a:solidFill>
                  <a:srgbClr val="0070C0"/>
                </a:solidFill>
              </a:rPr>
              <a:t>. 20 op)</a:t>
            </a:r>
          </a:p>
          <a:p>
            <a:r>
              <a:rPr lang="fi-FI" dirty="0">
                <a:solidFill>
                  <a:srgbClr val="7030A0"/>
                </a:solidFill>
              </a:rPr>
              <a:t>Paikalliset opintojaksot (Kuopion LOPS21)</a:t>
            </a:r>
          </a:p>
          <a:p>
            <a:r>
              <a:rPr lang="fi-FI" dirty="0"/>
              <a:t>Moduuli  1 – 3 opintopistettä (tavallisin 2 op) / opintojakso</a:t>
            </a:r>
          </a:p>
          <a:p>
            <a:r>
              <a:rPr lang="fi-FI" dirty="0"/>
              <a:t>Opetussuunnitelma </a:t>
            </a:r>
            <a:r>
              <a:rPr lang="fi-FI" dirty="0">
                <a:hlinkClick r:id="rId2"/>
              </a:rPr>
              <a:t>https://kallavedenlukio.fi/web/opiskelu-lukiossa/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8917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2C75327F-B7EB-AA6F-31B4-49B577FFB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096" y="0"/>
            <a:ext cx="10053618" cy="676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2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AFA744-690F-73E8-71A2-77302C1F9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A0981F-BB06-73FC-1FAE-5FF38F9D3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Lukujärjestys tehty valmiiksi 1. vuodelle</a:t>
            </a:r>
          </a:p>
          <a:p>
            <a:r>
              <a:rPr lang="fi-FI" dirty="0"/>
              <a:t>Muutokset omien valintojen perusteella tämän jakson aikana opinto-ohjaajien ohjauksessa; kielivalinnat</a:t>
            </a:r>
          </a:p>
        </p:txBody>
      </p:sp>
    </p:spTree>
    <p:extLst>
      <p:ext uri="{BB962C8B-B14F-4D97-AF65-F5344CB8AC3E}">
        <p14:creationId xmlns:p14="http://schemas.microsoft.com/office/powerpoint/2010/main" val="302113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581246-8C26-9BEF-7602-C426C6B72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Opiskelutarvikkeet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70AD16-7061-0340-501D-AB9BA9E3B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Kannettava tietokone</a:t>
            </a:r>
          </a:p>
          <a:p>
            <a:r>
              <a:rPr lang="fi-FI" dirty="0"/>
              <a:t>Oppikirjat digitaalisina</a:t>
            </a:r>
          </a:p>
          <a:p>
            <a:r>
              <a:rPr lang="fi-FI" dirty="0"/>
              <a:t>TVT-opossa 1. jaksolla opastusta oppimisympäristöihin</a:t>
            </a:r>
          </a:p>
          <a:p>
            <a:r>
              <a:rPr lang="fi-FI" dirty="0" err="1"/>
              <a:t>Vihkot</a:t>
            </a:r>
            <a:r>
              <a:rPr lang="fi-FI" dirty="0"/>
              <a:t>, kynät, kumit</a:t>
            </a:r>
          </a:p>
        </p:txBody>
      </p:sp>
    </p:spTree>
    <p:extLst>
      <p:ext uri="{BB962C8B-B14F-4D97-AF65-F5344CB8AC3E}">
        <p14:creationId xmlns:p14="http://schemas.microsoft.com/office/powerpoint/2010/main" val="2464391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F1F921-1A82-3B46-91D6-73061799F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lukio-opiskelu vaatii?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81BFDC-9D84-E8E1-73D0-8EF6EF92A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enemmän </a:t>
            </a:r>
            <a:r>
              <a:rPr lang="fi-FI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panostusta kuin perusopetuksessa</a:t>
            </a:r>
          </a:p>
          <a:p>
            <a:r>
              <a:rPr lang="fi-FI" sz="2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tunnilla keskittymisen lisäksi kotiläksyjä on tehtävä perusopetukseen verrattuna enemmän</a:t>
            </a:r>
          </a:p>
          <a:p>
            <a:r>
              <a:rPr lang="fi-FI" sz="2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päivittäinen työnteko korostuu lukiossa</a:t>
            </a:r>
          </a:p>
          <a:p>
            <a:r>
              <a:rPr lang="fi-FI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puhelin reppuun oppitunnin ajaksi</a:t>
            </a:r>
          </a:p>
          <a:p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häiritsevät tekijät kotonakin minimiin läksyjä tehdessä </a:t>
            </a:r>
          </a:p>
          <a:p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793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08AE8F-2985-D007-6FAA-ABEEE026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Päättöviikko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BADA67-813E-2B06-AB2C-967D56DD2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Jakson päätteeksi 7 päivää</a:t>
            </a:r>
          </a:p>
          <a:p>
            <a:r>
              <a:rPr lang="fi-FI" dirty="0"/>
              <a:t>Kullakin opintojaksolla oma päivä: koe tai muuta tekemistä klo 9 - 13</a:t>
            </a:r>
          </a:p>
          <a:p>
            <a:r>
              <a:rPr lang="fi-FI" dirty="0"/>
              <a:t>Arviointi perustuu jakson aikaiselle tekemiselle ja kokeelle</a:t>
            </a:r>
          </a:p>
          <a:p>
            <a:r>
              <a:rPr lang="fi-FI" dirty="0"/>
              <a:t>Palauteaamupäivä (1. jakson ke 21.10.) ja arviointi</a:t>
            </a:r>
          </a:p>
          <a:p>
            <a:r>
              <a:rPr lang="fi-FI" dirty="0"/>
              <a:t>Uusintakoe (1. jakson ke 28.10.)</a:t>
            </a:r>
          </a:p>
        </p:txBody>
      </p:sp>
    </p:spTree>
    <p:extLst>
      <p:ext uri="{BB962C8B-B14F-4D97-AF65-F5344CB8AC3E}">
        <p14:creationId xmlns:p14="http://schemas.microsoft.com/office/powerpoint/2010/main" val="230750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BF2002-3ADD-9CDF-DA6A-3C8F1353E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Wilma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9CA234-2F1B-91AB-FE11-444F2E89C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Opintojen seuranta: Läksyt ja koepäivät, opintosuoritukset (arvosanat)</a:t>
            </a:r>
          </a:p>
          <a:p>
            <a:r>
              <a:rPr lang="fi-FI" dirty="0"/>
              <a:t>Poissaololuvan hakeminen (1 </a:t>
            </a:r>
            <a:r>
              <a:rPr lang="fi-FI"/>
              <a:t>– 5 </a:t>
            </a:r>
            <a:r>
              <a:rPr lang="fi-FI" dirty="0"/>
              <a:t>päivää ryhmänohjaajalta, pidemmät rehtorilta); poissaolojen ilmoittaminen ja selvittäminen</a:t>
            </a:r>
          </a:p>
          <a:p>
            <a:r>
              <a:rPr lang="fi-FI" dirty="0"/>
              <a:t>Viestikanava opettajille ja muulle henkilökunnalle (myös opiskeluhuolto)</a:t>
            </a:r>
          </a:p>
          <a:p>
            <a:r>
              <a:rPr lang="fi-FI" dirty="0"/>
              <a:t>Palautekyselyt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61748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C83DE4-5DF2-FC1B-A7A3-1A7DBDD6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Ryhmänohjaaja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12A6AC-CC7E-73CD-4E74-8DDD4EC67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Ryhmänohjaustuokio viikoittain ti klo 12.45 välitunnilla</a:t>
            </a:r>
          </a:p>
          <a:p>
            <a:r>
              <a:rPr lang="fi-FI" dirty="0"/>
              <a:t>Pidempi ryhmänohjaus kaksi kertaa / jakso + viikkotiedotteet ja </a:t>
            </a:r>
            <a:r>
              <a:rPr lang="fi-FI" dirty="0">
                <a:hlinkClick r:id="rId2"/>
              </a:rPr>
              <a:t>https://kallavedenlukio.fi/web/opiskelijalle-ja-huoltajalle/</a:t>
            </a:r>
            <a:endParaRPr lang="fi-FI" dirty="0"/>
          </a:p>
          <a:p>
            <a:r>
              <a:rPr lang="fi-FI" dirty="0"/>
              <a:t>Perehdyttää uudet opiskelijat koulun toimintatapoihin</a:t>
            </a:r>
          </a:p>
          <a:p>
            <a:r>
              <a:rPr lang="fi-FI" dirty="0"/>
              <a:t>RO-haastattelut 1. opintovuonna</a:t>
            </a:r>
          </a:p>
          <a:p>
            <a:r>
              <a:rPr lang="fi-FI" dirty="0"/>
              <a:t>Seuraa opintojen etenemistä yhdessä opinto-ohjaajan kanssa</a:t>
            </a:r>
          </a:p>
          <a:p>
            <a:r>
              <a:rPr lang="fi-FI" dirty="0"/>
              <a:t>Poissaoloseuranta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22722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382</Words>
  <Application>Microsoft Office PowerPoint</Application>
  <PresentationFormat>Laajakuva</PresentationFormat>
  <Paragraphs>72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Office Theme</vt:lpstr>
      <vt:lpstr>1. vuoden opiskelijoiden huoltajien kyselytunti</vt:lpstr>
      <vt:lpstr>Lukio-opinnot</vt:lpstr>
      <vt:lpstr>PowerPoint-esitys</vt:lpstr>
      <vt:lpstr>Opinnot</vt:lpstr>
      <vt:lpstr>Opiskelutarvikkeet</vt:lpstr>
      <vt:lpstr>Mitä lukio-opiskelu vaatii?</vt:lpstr>
      <vt:lpstr>Päättöviikko</vt:lpstr>
      <vt:lpstr>Wilma</vt:lpstr>
      <vt:lpstr>Ryhmänohjaaja</vt:lpstr>
      <vt:lpstr>Tapahtumia</vt:lpstr>
      <vt:lpstr>Osallistumismahdollisuuksia</vt:lpstr>
      <vt:lpstr>Tukipalvelut</vt:lpstr>
      <vt:lpstr>Tietoa meistä</vt:lpstr>
      <vt:lpstr>PowerPoint-esitys</vt:lpstr>
    </vt:vector>
  </TitlesOfParts>
  <Company>Kuopion kaupunki koulutuspalvelukeskus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Tikkanen Timo</dc:creator>
  <cp:lastModifiedBy>Karjalainen Tiina Tuulikki</cp:lastModifiedBy>
  <cp:revision>18</cp:revision>
  <dcterms:created xsi:type="dcterms:W3CDTF">2020-10-09T07:24:17Z</dcterms:created>
  <dcterms:modified xsi:type="dcterms:W3CDTF">2026-08-25T09:22:25Z</dcterms:modified>
</cp:coreProperties>
</file>