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  <p:sldId id="274" r:id="rId6"/>
    <p:sldId id="267" r:id="rId7"/>
    <p:sldId id="260" r:id="rId8"/>
    <p:sldId id="259" r:id="rId9"/>
    <p:sldId id="265" r:id="rId10"/>
    <p:sldId id="262" r:id="rId11"/>
    <p:sldId id="261" r:id="rId12"/>
    <p:sldId id="263" r:id="rId13"/>
    <p:sldId id="273" r:id="rId14"/>
  </p:sldIdLst>
  <p:sldSz cx="12192000" cy="6858000"/>
  <p:notesSz cx="6858000" cy="9144000"/>
  <p:embeddedFontLst>
    <p:embeddedFont>
      <p:font typeface="Effra" panose="020B0604020202020204" charset="0"/>
      <p:regular r:id="rId15"/>
      <p:bold r:id="rId16"/>
      <p:italic r:id="rId17"/>
      <p:boldItalic r:id="rId18"/>
    </p:embeddedFont>
    <p:embeddedFont>
      <p:font typeface="PP Agrandir Wide" panose="020B0604020202020204" charset="0"/>
      <p:bold r:id="rId19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6C5"/>
    <a:srgbClr val="8031A7"/>
    <a:srgbClr val="2CD5C4"/>
    <a:srgbClr val="E6B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882CB9-9DFE-C15C-6FD4-B6B591B0F9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B1CA0C3-609B-A2E8-D68D-B6DEFAF01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EA55CDC-7AA1-317E-C317-F48CB0F04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324C4B4-D3BD-50DB-8473-96C9034E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89C85E4-6AEE-B707-0271-50C608254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4302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B39E68-FEAB-397B-4459-D4B17CBB0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B03D1CB-118C-B796-B677-0AF4674FE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7026424-8418-3600-BF00-069C8B238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A90E73-74C0-D897-7BA9-E306E6BD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02A87C1-BAB2-AF30-9B11-2DDEE85E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985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7966C27-A52A-129A-AEA4-7BB13B5D31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8347D38-9DB8-BC58-0855-C84E4EA30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35082E-4F11-664D-64A3-91EFF94C5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2C1F589-9631-8132-D388-E952D3384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5FF859-DFEA-68AB-CCCA-074B6531B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78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A6BDB4-D25B-FAA1-C4FD-8C641A34B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9A54A-F301-762A-71D1-0502806F1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7A5D406-B45F-057D-7AF1-4976AC5EC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009268B-4001-12C5-C97F-4C2E4AC3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771822-7268-51AA-51A8-CB4DCBDAF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311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4D2D9-FAFD-88E1-8446-73C12D612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F0022E-22AC-4EC4-5208-23C7EA944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60E53D7-1DA8-9DC6-8AE1-BEED10881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83521E2-AC60-DCAB-17B0-9296A2F66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0283363-2F37-F283-8CF5-34B492F4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816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661B95-31C5-4EF0-24EC-0A3FEF28B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12B8EB-EF9F-1775-5331-518D1127C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932716B-461B-7E6B-AD2D-8A6903295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142573E-1C7E-5854-60C6-AC79F5A2F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E879DB-8EC6-C976-62FA-2C117B0A5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889E957-76A6-CBA6-B291-AB85C8AF7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031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87912C-3FAA-99ED-CE5E-79F3DA071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5CB8A2F-E47E-13A2-6A84-AB5120ED9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2FE9F6-0EAC-1827-FEAF-E5F969922D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E11593A-BD64-1C32-1C5B-21157F031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48FB575-3B06-E089-97AC-D059484315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0915314-3159-F79B-A79A-3676DE4B2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46109E9-6803-3CD5-8D9E-246A5D8FF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E73C3B4-4BDC-4421-5876-FD3411A5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825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3DEC8B-150A-7307-80CF-82619513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3FC70D1-37D7-3FF0-2FBA-07020B08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13C49C4-E125-C772-87F1-340F5F3A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746C3CE-26E3-5A7D-D3A5-5A7C185E8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77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A1C7023-196C-A03A-5844-E7F128865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17B5989-29E5-C0E7-0C91-D2EA55C9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3C0EEE1-40F7-16EB-7BD6-9C7BFC61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4586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8C2A82-04D4-7412-5CC1-7F80BAC87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F8A303-117F-27D4-8F69-B0FBEE004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FAB11A0-CC0A-8CE7-E8A2-16AC93482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6537B36-15E3-2FF1-1F85-B1C59C5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E5005C5-5ABD-9D7A-6233-C8B58E4CA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A7742BF-974F-F552-E718-A76DE2A70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752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34B065-402A-C6F0-EE93-87E52241F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0C531F0-C559-6C9E-D03F-1E0B45B28B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29EA4A3-818F-17DE-04C2-7A59379B8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0C69E03-76D6-64A5-5CA9-4CA86C6E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C071C96-0A55-4E72-C344-BA694208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028C58E-016E-50FC-A5AF-F329C100F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709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0EE3720-D2CF-F0AD-20B6-769959F9D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948765B-CFFB-1496-29E3-49D2D11BA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DEE546-8A08-79E4-9BD8-CC8FA4F38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5FE078-6DAF-43A7-9DD7-0D1518F9A57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0F71E4-F829-B263-04A0-CA4EBBE4AF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33494A1-A562-D60A-9E50-3BA2BF9AFF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899566-F0CB-4B46-880B-266595413C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608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itteemme.fi/Ohjaamo_Kuopio/MailView/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kuopio.fi/tyollisyys-ja-yrittaminen/tyollisyyspalvelu/ohjaam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eur04.safelinks.protection.outlook.com/?url=http%3A%2F%2Fwww.ohjaamot.fi%2F&amp;data=05%7C02%7Cmarko.harkin%40kuopio.fi%7C7c4f23dd6ed948b168e808dd49d7c0af%7Cec6c237e88ea4cc394ef595b27a8ebf9%7C0%7C0%7C638747913199856682%7CUnknown%7CTWFpbGZsb3d8eyJFbXB0eU1hcGkiOnRydWUsIlYiOiIwLjAuMDAwMCIsIlAiOiJXaW4zMiIsIkFOIjoiTWFpbCIsIldUIjoyfQ%3D%3D%7C0%7C%7C%7C&amp;sdata=DK5DLd%2B98O%2BGIATNhEs48CtBVNkqZ454Ch6HYyAoW%2BA%3D&amp;reserved=0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eur04.safelinks.protection.outlook.com/?url=https%3A%2F%2Fwww.facebook.com%2FOhjaamoKuopio%2F&amp;data=05%7C02%7Cmarko.harkin%40kuopio.fi%7C7c4f23dd6ed948b168e808dd49d7c0af%7Cec6c237e88ea4cc394ef595b27a8ebf9%7C0%7C0%7C638747913199920542%7CUnknown%7CTWFpbGZsb3d8eyJFbXB0eU1hcGkiOnRydWUsIlYiOiIwLjAuMDAwMCIsIlAiOiJXaW4zMiIsIkFOIjoiTWFpbCIsIldUIjoyfQ%3D%3D%7C0%7C%7C%7C&amp;sdata=ie7NMBaohllsYt0dgh1tYrWbVCxGbKH8v79TSN0GGAw%3D&amp;reserved=0" TargetMode="External"/><Relationship Id="rId5" Type="http://schemas.openxmlformats.org/officeDocument/2006/relationships/hyperlink" Target="https://eur04.safelinks.protection.outlook.com/?url=https%3A%2F%2Fwww.instagram.com%2Fohjaamo.kuopio%2F&amp;data=05%7C02%7Cmarko.harkin%40kuopio.fi%7C7c4f23dd6ed948b168e808dd49d7c0af%7Cec6c237e88ea4cc394ef595b27a8ebf9%7C0%7C0%7C638747913199904022%7CUnknown%7CTWFpbGZsb3d8eyJFbXB0eU1hcGkiOnRydWUsIlYiOiIwLjAuMDAwMCIsIlAiOiJXaW4zMiIsIkFOIjoiTWFpbCIsIldUIjoyfQ%3D%3D%7C0%7C%7C%7C&amp;sdata=rDqGOv1F5Hrs3Tt3hvv1vdYxCPOlzw3vDV39wFAfm%2Fo%3D&amp;reserved=0" TargetMode="External"/><Relationship Id="rId4" Type="http://schemas.openxmlformats.org/officeDocument/2006/relationships/hyperlink" Target="https://eur04.safelinks.protection.outlook.com/?url=http%3A%2F%2Fwww.po1nt.fi%2F&amp;data=05%7C02%7Cmarko.harkin%40kuopio.fi%7C7c4f23dd6ed948b168e808dd49d7c0af%7Cec6c237e88ea4cc394ef595b27a8ebf9%7C0%7C0%7C638747913199871286%7CUnknown%7CTWFpbGZsb3d8eyJFbXB0eU1hcGkiOnRydWUsIlYiOiIwLjAuMDAwMCIsIlAiOiJXaW4zMiIsIkFOIjoiTWFpbCIsIldUIjoyfQ%3D%3D%7C0%7C%7C%7C&amp;sdata=bIMc6X4iceDYhiyBvWkp6xmI5cdQqF%2FR6mIc7adJNqE%3D&amp;reserved=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yomarkkinatori.fi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kela.fi/jos-jaat-tyottomaksi#esimerkkeja-omavastuuajasta" TargetMode="External"/><Relationship Id="rId5" Type="http://schemas.openxmlformats.org/officeDocument/2006/relationships/hyperlink" Target="http://www.tyomarkkinatori.fi/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kuopio.fi/tyollisyys-ja-yrittaminen/tyollisyyspalvelu/navigaattori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E340194B-3559-487C-01E0-6CFBBAFB3EE2}"/>
              </a:ext>
            </a:extLst>
          </p:cNvPr>
          <p:cNvSpPr/>
          <p:nvPr/>
        </p:nvSpPr>
        <p:spPr>
          <a:xfrm>
            <a:off x="0" y="0"/>
            <a:ext cx="5215467" cy="6858000"/>
          </a:xfrm>
          <a:prstGeom prst="rect">
            <a:avLst/>
          </a:prstGeom>
          <a:solidFill>
            <a:srgbClr val="00D6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C8DAF9-7CD2-01A8-5B96-5118D0BEE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120" y="1565025"/>
            <a:ext cx="4551446" cy="2387600"/>
          </a:xfrm>
        </p:spPr>
        <p:txBody>
          <a:bodyPr/>
          <a:lstStyle/>
          <a:p>
            <a:pPr algn="l"/>
            <a:r>
              <a:rPr lang="fi-FI">
                <a:latin typeface="PP Agrandir Wide" panose="00000805000000000000" pitchFamily="50" charset="0"/>
              </a:rPr>
              <a:t>Ohjaamo </a:t>
            </a:r>
            <a:r>
              <a:rPr lang="fi-FI" sz="8000">
                <a:latin typeface="PP Agrandir Wide" panose="00000805000000000000" pitchFamily="50" charset="0"/>
              </a:rPr>
              <a:t>Kuopio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1C4160-9B29-2899-DC4F-572B102FDA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214" y="4227884"/>
            <a:ext cx="4551446" cy="1345902"/>
          </a:xfrm>
        </p:spPr>
        <p:txBody>
          <a:bodyPr/>
          <a:lstStyle/>
          <a:p>
            <a:r>
              <a:rPr lang="fi-FI">
                <a:latin typeface="Effra" panose="020B0603020203020204" pitchFamily="34" charset="0"/>
                <a:cs typeface="Effra" panose="020B0603020203020204" pitchFamily="34" charset="0"/>
              </a:rPr>
              <a:t>”Jos et tiedä mistä aloittaa, aloita Ohjaamosta”</a:t>
            </a:r>
          </a:p>
        </p:txBody>
      </p:sp>
      <p:pic>
        <p:nvPicPr>
          <p:cNvPr id="25" name="Kuva 24" descr="Kuva, joka sisältää kohteen vaate, Ihmisen kasvot, henkilö, hymy&#10;&#10;Tekoälyn generoima sisältö voi olla virheellistä.">
            <a:extLst>
              <a:ext uri="{FF2B5EF4-FFF2-40B4-BE49-F238E27FC236}">
                <a16:creationId xmlns:a16="http://schemas.microsoft.com/office/drawing/2014/main" id="{BA4E7DB3-1540-D957-BDD3-9B057EDA7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7" r="9520" b="7481"/>
          <a:stretch/>
        </p:blipFill>
        <p:spPr>
          <a:xfrm>
            <a:off x="5087566" y="0"/>
            <a:ext cx="7104434" cy="6858000"/>
          </a:xfrm>
          <a:prstGeom prst="rect">
            <a:avLst/>
          </a:prstGeom>
        </p:spPr>
      </p:pic>
      <p:pic>
        <p:nvPicPr>
          <p:cNvPr id="27" name="Kuva 26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C5D85F4F-A7C6-4341-EE45-CB733CABF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268" y="4651377"/>
            <a:ext cx="2206623" cy="2206623"/>
          </a:xfrm>
          <a:prstGeom prst="rect">
            <a:avLst/>
          </a:prstGeom>
        </p:spPr>
      </p:pic>
      <p:pic>
        <p:nvPicPr>
          <p:cNvPr id="4" name="Kuva 3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659FEA30-CEA8-F75D-F999-4E046F082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67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31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clipart, Grafiikka, luovuus&#10;&#10;Tekoälyn generoima sisältö voi olla virheellistä.">
            <a:extLst>
              <a:ext uri="{FF2B5EF4-FFF2-40B4-BE49-F238E27FC236}">
                <a16:creationId xmlns:a16="http://schemas.microsoft.com/office/drawing/2014/main" id="{BC434B6D-651D-456B-3994-7E7BC109E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878" y="261938"/>
            <a:ext cx="6334124" cy="6334124"/>
          </a:xfrm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792070-DE8F-CDAF-F245-E58492558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584" y="1117600"/>
            <a:ext cx="4639054" cy="5224992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Ohjaamon työllisyysasiantuntijan päivystysaika on paikan päällä Kuopion Ohjaamossa keskiviikkoisin </a:t>
            </a:r>
            <a:r>
              <a:rPr lang="fi-FI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klo 12.00-14.00  </a:t>
            </a:r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(</a:t>
            </a:r>
            <a:r>
              <a:rPr lang="fi-FI" dirty="0" err="1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TyöNavigaattori</a:t>
            </a:r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 Kuopio, Asemakatu 7, 70110 Kuopio)</a:t>
            </a:r>
          </a:p>
          <a:p>
            <a:pPr lvl="0">
              <a:lnSpc>
                <a:spcPct val="100000"/>
              </a:lnSpc>
            </a:pPr>
            <a:endParaRPr lang="fi-FI" dirty="0">
              <a:solidFill>
                <a:schemeClr val="bg1"/>
              </a:solidFill>
              <a:latin typeface="Effra" panose="020B0604020202020204" charset="0"/>
              <a:cs typeface="Effra" panose="020B0604020202020204" charset="0"/>
            </a:endParaRPr>
          </a:p>
          <a:p>
            <a:pPr lvl="0">
              <a:lnSpc>
                <a:spcPct val="100000"/>
              </a:lnSpc>
            </a:pPr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Ohjaan ja neuvon kaikkia Kuopion työllisyysalueen alle 30-vuotiaita nuoria työllisyysasioissa ma-pe klo 8-16 monikanavaisesti (paikan päällä, </a:t>
            </a:r>
            <a:r>
              <a:rPr lang="fi-FI" dirty="0" err="1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Teamsin</a:t>
            </a:r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 välityksellä, puhelimitse ja sähköpostitse)</a:t>
            </a:r>
          </a:p>
          <a:p>
            <a:pPr lvl="0">
              <a:lnSpc>
                <a:spcPct val="70000"/>
              </a:lnSpc>
            </a:pPr>
            <a:endParaRPr lang="fi-FI" dirty="0">
              <a:solidFill>
                <a:schemeClr val="bg1"/>
              </a:solidFill>
              <a:latin typeface="Effra" panose="020B0604020202020204" charset="0"/>
              <a:cs typeface="Effra" panose="020B0604020202020204" charset="0"/>
            </a:endParaRPr>
          </a:p>
          <a:p>
            <a:pPr lvl="0">
              <a:lnSpc>
                <a:spcPct val="70000"/>
              </a:lnSpc>
            </a:pPr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Sanna Vesterinen</a:t>
            </a:r>
          </a:p>
          <a:p>
            <a:pPr lvl="0">
              <a:lnSpc>
                <a:spcPct val="70000"/>
              </a:lnSpc>
            </a:pPr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p. 044 718 7665</a:t>
            </a:r>
          </a:p>
          <a:p>
            <a:r>
              <a:rPr lang="fi-FI" dirty="0" err="1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sanna.vesterinen</a:t>
            </a:r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</a:rPr>
              <a:t>(at)kuopio.fi</a:t>
            </a:r>
          </a:p>
          <a:p>
            <a:endParaRPr lang="fi-FI" dirty="0">
              <a:solidFill>
                <a:schemeClr val="bg1"/>
              </a:solidFill>
              <a:latin typeface="Effra" panose="020B0604020202020204" charset="0"/>
              <a:cs typeface="Effra" panose="020B0604020202020204" charset="0"/>
            </a:endParaRPr>
          </a:p>
          <a:p>
            <a:r>
              <a:rPr lang="fi-FI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KUOPION KAUPUNKI / OHJAAMO</a:t>
            </a:r>
            <a:endParaRPr lang="fi-FI" u="sng" dirty="0">
              <a:solidFill>
                <a:schemeClr val="bg1"/>
              </a:solidFill>
            </a:endParaRPr>
          </a:p>
          <a:p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  <a:latin typeface="Effra" panose="020B0604020202020204" charset="0"/>
                <a:cs typeface="Effra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Lisätietoja</a:t>
            </a:r>
            <a:endParaRPr lang="fi-FI" dirty="0"/>
          </a:p>
          <a:p>
            <a:endParaRPr lang="fi-FI" dirty="0">
              <a:solidFill>
                <a:schemeClr val="bg1"/>
              </a:solidFill>
              <a:latin typeface="Effra" panose="020B0604020202020204" charset="0"/>
              <a:cs typeface="Effra" panose="020B0604020202020204" charset="0"/>
            </a:endParaRP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C8278D75-7DC1-99C3-7035-92FB2E6455CC}"/>
              </a:ext>
            </a:extLst>
          </p:cNvPr>
          <p:cNvSpPr txBox="1">
            <a:spLocks/>
          </p:cNvSpPr>
          <p:nvPr/>
        </p:nvSpPr>
        <p:spPr>
          <a:xfrm>
            <a:off x="227586" y="1647826"/>
            <a:ext cx="5023266" cy="7429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dirty="0">
              <a:solidFill>
                <a:schemeClr val="bg1"/>
              </a:solidFill>
              <a:latin typeface="PP Agrandir Wide" panose="00000805000000000000" pitchFamily="50" charset="0"/>
            </a:endParaRPr>
          </a:p>
        </p:txBody>
      </p:sp>
      <p:pic>
        <p:nvPicPr>
          <p:cNvPr id="2" name="Kuva 1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7C2D2994-4BDE-3A37-652B-86E32C6D8A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4" y="4651377"/>
            <a:ext cx="2206623" cy="2206623"/>
          </a:xfrm>
          <a:prstGeom prst="rect">
            <a:avLst/>
          </a:prstGeom>
        </p:spPr>
      </p:pic>
      <p:sp>
        <p:nvSpPr>
          <p:cNvPr id="9" name="Tekstin paikkamerkki 3">
            <a:extLst>
              <a:ext uri="{FF2B5EF4-FFF2-40B4-BE49-F238E27FC236}">
                <a16:creationId xmlns:a16="http://schemas.microsoft.com/office/drawing/2014/main" id="{73738DF5-B43F-946C-CAA7-1822FF32EB0A}"/>
              </a:ext>
            </a:extLst>
          </p:cNvPr>
          <p:cNvSpPr txBox="1">
            <a:spLocks/>
          </p:cNvSpPr>
          <p:nvPr/>
        </p:nvSpPr>
        <p:spPr>
          <a:xfrm>
            <a:off x="7444284" y="1647826"/>
            <a:ext cx="4138691" cy="3046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>
              <a:solidFill>
                <a:schemeClr val="bg1"/>
              </a:solidFill>
              <a:latin typeface="Effra" panose="020B0603020203020204" pitchFamily="34" charset="0"/>
              <a:ea typeface="Aptos" panose="020B0004020202020204" pitchFamily="34" charset="0"/>
              <a:cs typeface="Effra" panose="020B0603020203020204" pitchFamily="34" charset="0"/>
            </a:endParaRPr>
          </a:p>
          <a:p>
            <a:endParaRPr lang="fi-FI" sz="2400" dirty="0">
              <a:solidFill>
                <a:schemeClr val="bg1"/>
              </a:solidFill>
              <a:latin typeface="Effra" panose="020B0603020203020204" pitchFamily="34" charset="0"/>
              <a:ea typeface="Aptos" panose="020B0004020202020204" pitchFamily="34" charset="0"/>
              <a:cs typeface="Effra" panose="020B0603020203020204" pitchFamily="34" charset="0"/>
            </a:endParaRPr>
          </a:p>
          <a:p>
            <a:endParaRPr lang="fi-FI" sz="2400" dirty="0">
              <a:solidFill>
                <a:schemeClr val="bg1"/>
              </a:solidFill>
              <a:latin typeface="Effra" panose="020B0603020203020204" pitchFamily="34" charset="0"/>
              <a:ea typeface="Aptos" panose="020B0004020202020204" pitchFamily="34" charset="0"/>
              <a:cs typeface="Effra" panose="020B0603020203020204" pitchFamily="34" charset="0"/>
            </a:endParaRPr>
          </a:p>
          <a:p>
            <a:endParaRPr lang="fi-FI" sz="2400" b="1" dirty="0">
              <a:solidFill>
                <a:schemeClr val="bg1"/>
              </a:solidFill>
              <a:latin typeface="Effra" panose="020B0603020203020204" pitchFamily="34" charset="0"/>
              <a:cs typeface="Effra" panose="020B0603020203020204" pitchFamily="34" charset="0"/>
            </a:endParaRPr>
          </a:p>
        </p:txBody>
      </p:sp>
      <p:pic>
        <p:nvPicPr>
          <p:cNvPr id="3" name="Kuva 2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927AE8C5-C6B3-625E-5597-92E9269CCF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  <p:pic>
        <p:nvPicPr>
          <p:cNvPr id="6" name="Kuva 5" descr="Kuva, joka sisältää kohteen talo, ikkuna, kartta&#10;&#10;Tekoälyn generoima sisältö voi olla virheellistä.">
            <a:extLst>
              <a:ext uri="{FF2B5EF4-FFF2-40B4-BE49-F238E27FC236}">
                <a16:creationId xmlns:a16="http://schemas.microsoft.com/office/drawing/2014/main" id="{6C0C8531-A282-4F0D-86A9-F38666A3A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" b="1453"/>
          <a:stretch/>
        </p:blipFill>
        <p:spPr>
          <a:xfrm>
            <a:off x="4866640" y="0"/>
            <a:ext cx="7325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E340194B-3559-487C-01E0-6CFBBAFB3EE2}"/>
              </a:ext>
            </a:extLst>
          </p:cNvPr>
          <p:cNvSpPr/>
          <p:nvPr/>
        </p:nvSpPr>
        <p:spPr>
          <a:xfrm>
            <a:off x="1" y="0"/>
            <a:ext cx="12191998" cy="6858000"/>
          </a:xfrm>
          <a:prstGeom prst="rect">
            <a:avLst/>
          </a:prstGeom>
          <a:solidFill>
            <a:srgbClr val="00D6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DA2F4D1-7C00-AB80-7C0F-55EC453D1A1F}"/>
              </a:ext>
            </a:extLst>
          </p:cNvPr>
          <p:cNvSpPr/>
          <p:nvPr/>
        </p:nvSpPr>
        <p:spPr>
          <a:xfrm>
            <a:off x="160867" y="237867"/>
            <a:ext cx="5801390" cy="6322741"/>
          </a:xfrm>
          <a:prstGeom prst="rect">
            <a:avLst/>
          </a:prstGeom>
          <a:solidFill>
            <a:srgbClr val="00D6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" name="Sisällön paikkamerkki 9" descr="Kuva, joka sisältää kohteen teksti, henkilö, jalkineet, kirja&#10;&#10;Tekoälyn generoima sisältö voi olla virheellistä.">
            <a:extLst>
              <a:ext uri="{FF2B5EF4-FFF2-40B4-BE49-F238E27FC236}">
                <a16:creationId xmlns:a16="http://schemas.microsoft.com/office/drawing/2014/main" id="{D5225844-4E08-B94F-A0DF-7C101DF6D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259" y="238125"/>
            <a:ext cx="6322741" cy="6322741"/>
          </a:xfrm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301115C-820D-B427-722A-32E90DB9E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1427356"/>
            <a:ext cx="5477403" cy="513325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kern="0">
                <a:latin typeface="Effra"/>
                <a:ea typeface="Times New Roman" panose="02020603050405020304" pitchFamily="18" charset="0"/>
                <a:cs typeface="Effra"/>
              </a:rPr>
              <a:t>Ohjaamo on kaikille alle 30-vuotiaille tarkoitettu matalan kynnyksen palvelupiste.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kern="0">
                <a:latin typeface="Effra"/>
                <a:ea typeface="Times New Roman" panose="02020603050405020304" pitchFamily="18" charset="0"/>
                <a:cs typeface="Effra"/>
              </a:rPr>
              <a:t>Ohjaamo tarjoaa nuorilähtöisesti  neuvontaa, ohjausta ja palveluita, joiden tarkoituksena on edistää nuorten opiskelumahdollisuuksia, työllistymistä, toimintavalmiuksia ja hyvinvointia. </a:t>
            </a:r>
            <a:endParaRPr lang="fi-FI" sz="2400" kern="100">
              <a:latin typeface="Effra"/>
              <a:ea typeface="Aptos" panose="020B0004020202020204" pitchFamily="34" charset="0"/>
              <a:cs typeface="Effr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>
                <a:latin typeface="Effra"/>
                <a:cs typeface="Effra"/>
              </a:rPr>
              <a:t>Ohjaamoja on tällä hetkellä noin 80 kpl. Pohjoisin Ohjaamo löytyy Rovaniemeltä ja eteläisin puolestaan Raaseporista.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E8357E03-1077-D9EA-025B-5326DE951DDD}"/>
              </a:ext>
            </a:extLst>
          </p:cNvPr>
          <p:cNvSpPr txBox="1">
            <a:spLocks/>
          </p:cNvSpPr>
          <p:nvPr/>
        </p:nvSpPr>
        <p:spPr>
          <a:xfrm>
            <a:off x="839786" y="97971"/>
            <a:ext cx="8238899" cy="12487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4000">
                <a:latin typeface="PP Agrandir Wide" panose="00000805000000000000" pitchFamily="50" charset="0"/>
              </a:rPr>
              <a:t>Mikä on Ohjaamo?</a:t>
            </a:r>
          </a:p>
        </p:txBody>
      </p:sp>
      <p:pic>
        <p:nvPicPr>
          <p:cNvPr id="6" name="Kuva 5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4158F5F9-0ACD-C9BC-19BE-1CB776E12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4" y="4651377"/>
            <a:ext cx="2206623" cy="2206623"/>
          </a:xfrm>
          <a:prstGeom prst="rect">
            <a:avLst/>
          </a:prstGeom>
        </p:spPr>
      </p:pic>
      <p:pic>
        <p:nvPicPr>
          <p:cNvPr id="2" name="Kuva 1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81D6458D-15E6-C09E-D195-88C7C1995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42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6B900022-7F27-20B8-1378-971DF150A3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D6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Kuva 4" descr="Kuva, joka sisältää kohteen Grafiikka, luovuus, clipart, taide&#10;&#10;Tekoälyn generoima sisältö voi olla virheellistä.">
            <a:extLst>
              <a:ext uri="{FF2B5EF4-FFF2-40B4-BE49-F238E27FC236}">
                <a16:creationId xmlns:a16="http://schemas.microsoft.com/office/drawing/2014/main" id="{802FEBD8-A82F-DC82-BD96-45C90F1C2B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089" y="882097"/>
            <a:ext cx="5402495" cy="5673478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C8278D75-7DC1-99C3-7035-92FB2E6455CC}"/>
              </a:ext>
            </a:extLst>
          </p:cNvPr>
          <p:cNvSpPr txBox="1">
            <a:spLocks/>
          </p:cNvSpPr>
          <p:nvPr/>
        </p:nvSpPr>
        <p:spPr>
          <a:xfrm>
            <a:off x="419250" y="928769"/>
            <a:ext cx="4705012" cy="11497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>
                <a:latin typeface="PP Agrandir Wide"/>
              </a:rPr>
              <a:t>Nuorisonohjaus</a:t>
            </a:r>
            <a:br>
              <a:rPr lang="fi-FI">
                <a:latin typeface="PP Agrandir Wide"/>
              </a:rPr>
            </a:br>
            <a:r>
              <a:rPr lang="fi-FI">
                <a:latin typeface="PP Agrandir Wide"/>
              </a:rPr>
              <a:t>&amp; Yksilövalmennus</a:t>
            </a:r>
            <a:endParaRPr lang="fi-FI" sz="2800">
              <a:latin typeface="PP Agrandir Wide" panose="00000805000000000000" pitchFamily="50" charset="0"/>
            </a:endParaRPr>
          </a:p>
        </p:txBody>
      </p:sp>
      <p:sp>
        <p:nvSpPr>
          <p:cNvPr id="9" name="Tekstin paikkamerkki 3">
            <a:extLst>
              <a:ext uri="{FF2B5EF4-FFF2-40B4-BE49-F238E27FC236}">
                <a16:creationId xmlns:a16="http://schemas.microsoft.com/office/drawing/2014/main" id="{74BC25CF-1AA1-E7C4-C466-59296CC26D50}"/>
              </a:ext>
            </a:extLst>
          </p:cNvPr>
          <p:cNvSpPr txBox="1">
            <a:spLocks/>
          </p:cNvSpPr>
          <p:nvPr/>
        </p:nvSpPr>
        <p:spPr>
          <a:xfrm>
            <a:off x="783027" y="3037203"/>
            <a:ext cx="5970858" cy="3046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/>
                <a:cs typeface="Effra"/>
              </a:rPr>
              <a:t>Kela-asia/apua tukien hakemiseen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/>
                <a:cs typeface="Effra"/>
              </a:rPr>
              <a:t>Työnhakijaksi ilmoittautuminen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/>
                <a:cs typeface="Effra"/>
              </a:rPr>
              <a:t>Opintoihin hakeminen/oman opintopolun löytäminen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/>
                <a:cs typeface="Effra"/>
              </a:rPr>
              <a:t>Muihin palveluihin liittyvät asiat (kuntouttavat palvelut, erilaiset tukipalvelut jne.)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/>
                <a:cs typeface="Effra"/>
              </a:rPr>
              <a:t>Tarvittaessa nuorelle voidaan varata aika suoraan asiantuntijalle (opinto-ohjaaja, työllisyys- asiantuntija, asumisneuvoja jne.)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/>
                <a:cs typeface="Effra"/>
              </a:rPr>
              <a:t>Voidaan tarpeen tullen lähteä nuoren mukaan ja ohjata nuorta saattaen eri palveluihin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/>
                <a:cs typeface="Effra"/>
              </a:rPr>
              <a:t>Voidaan ohjata nuorta myös vapaa-ajan toimintaan sekä kartoittaa elämäntilannetta kokonaisvaltaisesti</a:t>
            </a:r>
          </a:p>
          <a:p>
            <a:endParaRPr lang="fi-FI" sz="2400" dirty="0">
              <a:latin typeface="Effra" panose="020B0604020202020204" charset="0"/>
              <a:ea typeface="Aptos" panose="020B0004020202020204" pitchFamily="34" charset="0"/>
              <a:cs typeface="Effra" panose="020B0604020202020204" charset="0"/>
            </a:endParaRPr>
          </a:p>
          <a:p>
            <a:endParaRPr lang="fi-FI" sz="2400" b="1" dirty="0">
              <a:latin typeface="Effra" panose="020B0604020202020204" charset="0"/>
              <a:cs typeface="Effra" panose="020B0604020202020204" charset="0"/>
            </a:endParaRPr>
          </a:p>
        </p:txBody>
      </p:sp>
      <p:pic>
        <p:nvPicPr>
          <p:cNvPr id="2" name="Kuva 1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17CF5FA0-A807-F993-7108-D3E80C39AF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4" y="4651377"/>
            <a:ext cx="2206623" cy="2206623"/>
          </a:xfrm>
          <a:prstGeom prst="rect">
            <a:avLst/>
          </a:prstGeom>
        </p:spPr>
      </p:pic>
      <p:pic>
        <p:nvPicPr>
          <p:cNvPr id="3" name="Kuva 2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34748601-61DC-857C-EAF1-A7C46017E1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  <p:sp>
        <p:nvSpPr>
          <p:cNvPr id="6" name="Otsikko 1">
            <a:extLst>
              <a:ext uri="{FF2B5EF4-FFF2-40B4-BE49-F238E27FC236}">
                <a16:creationId xmlns:a16="http://schemas.microsoft.com/office/drawing/2014/main" id="{16D22B7D-27C5-D4B4-00D5-958F2D33D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027" y="2441813"/>
            <a:ext cx="3653171" cy="544179"/>
          </a:xfrm>
        </p:spPr>
        <p:txBody>
          <a:bodyPr>
            <a:normAutofit/>
          </a:bodyPr>
          <a:lstStyle/>
          <a:p>
            <a:r>
              <a:rPr lang="fi-FI" sz="2000">
                <a:latin typeface="PP Agrandir Wide"/>
                <a:cs typeface="Effra"/>
              </a:rPr>
              <a:t>Nuoren</a:t>
            </a:r>
            <a:r>
              <a:rPr lang="fi-FI" sz="2400">
                <a:latin typeface="PP Agrandir Wide"/>
                <a:cs typeface="Effra"/>
              </a:rPr>
              <a:t> </a:t>
            </a:r>
            <a:r>
              <a:rPr lang="fi-FI" sz="2000">
                <a:latin typeface="PP Agrandir Wide"/>
                <a:cs typeface="Effra"/>
              </a:rPr>
              <a:t>asia voi olla:</a:t>
            </a:r>
            <a:endParaRPr lang="fi-FI" sz="2400">
              <a:latin typeface="PP Agrandir Wide"/>
              <a:cs typeface="Effra"/>
            </a:endParaRPr>
          </a:p>
        </p:txBody>
      </p:sp>
      <p:pic>
        <p:nvPicPr>
          <p:cNvPr id="45" name="Kuva 44">
            <a:extLst>
              <a:ext uri="{FF2B5EF4-FFF2-40B4-BE49-F238E27FC236}">
                <a16:creationId xmlns:a16="http://schemas.microsoft.com/office/drawing/2014/main" id="{BC7B0D5B-4C8A-2BB0-B4F7-B310229AD6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3" t="6774" r="2811" b="30309"/>
          <a:stretch>
            <a:fillRect/>
          </a:stretch>
        </p:blipFill>
        <p:spPr>
          <a:xfrm>
            <a:off x="6801957" y="2209954"/>
            <a:ext cx="2025054" cy="1920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D623C2C1-83C9-6585-B1D8-E76CD00D7C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61" y="4654402"/>
            <a:ext cx="1938524" cy="19534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9" name="Kuva 48" descr="Kuva, joka sisältää kohteen Ihmisen kasvot, hymy, henkilö, vaate&#10;&#10;Tekoälyllä luotu sisältö voi olla virheellistä.">
            <a:extLst>
              <a:ext uri="{FF2B5EF4-FFF2-40B4-BE49-F238E27FC236}">
                <a16:creationId xmlns:a16="http://schemas.microsoft.com/office/drawing/2014/main" id="{1F3EB478-6DC3-4442-67B9-174AA7D1B4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25" y="1506037"/>
            <a:ext cx="1995360" cy="1995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3" name="Kuva 52">
            <a:extLst>
              <a:ext uri="{FF2B5EF4-FFF2-40B4-BE49-F238E27FC236}">
                <a16:creationId xmlns:a16="http://schemas.microsoft.com/office/drawing/2014/main" id="{B4209617-9E48-6F6B-CD45-D9238A19F3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9" b="22508"/>
          <a:stretch>
            <a:fillRect/>
          </a:stretch>
        </p:blipFill>
        <p:spPr>
          <a:xfrm>
            <a:off x="8590224" y="3426767"/>
            <a:ext cx="2071083" cy="19793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7AB031AF-F92A-2D28-E627-B8FFD15A2DCB}"/>
              </a:ext>
            </a:extLst>
          </p:cNvPr>
          <p:cNvSpPr txBox="1">
            <a:spLocks/>
          </p:cNvSpPr>
          <p:nvPr/>
        </p:nvSpPr>
        <p:spPr>
          <a:xfrm>
            <a:off x="6659074" y="4127328"/>
            <a:ext cx="1843557" cy="3836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ffra"/>
                <a:ea typeface="Aptos" panose="020B0004020202020204" pitchFamily="34" charset="0"/>
                <a:cs typeface="Effra"/>
              </a:rPr>
              <a:t>Tommi Salmela</a:t>
            </a:r>
          </a:p>
          <a:p>
            <a:endParaRPr lang="fi-FI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ffra" panose="020B0604020202020204" charset="0"/>
              <a:cs typeface="Effra" panose="020B0604020202020204" charset="0"/>
            </a:endParaRPr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BDBD698C-D281-CC98-56DA-3E0B94706783}"/>
              </a:ext>
            </a:extLst>
          </p:cNvPr>
          <p:cNvSpPr txBox="1">
            <a:spLocks/>
          </p:cNvSpPr>
          <p:nvPr/>
        </p:nvSpPr>
        <p:spPr>
          <a:xfrm>
            <a:off x="10349208" y="3528001"/>
            <a:ext cx="1843557" cy="3836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ffra"/>
                <a:ea typeface="Aptos" panose="020B0004020202020204" pitchFamily="34" charset="0"/>
                <a:cs typeface="Effra"/>
              </a:rPr>
              <a:t>Laura Saarenvirta</a:t>
            </a:r>
          </a:p>
          <a:p>
            <a:endParaRPr lang="fi-FI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ffra" panose="020B0604020202020204" charset="0"/>
              <a:cs typeface="Effra" panose="020B0604020202020204" charset="0"/>
            </a:endParaRPr>
          </a:p>
        </p:txBody>
      </p:sp>
      <p:sp>
        <p:nvSpPr>
          <p:cNvPr id="14" name="Tekstin paikkamerkki 3">
            <a:extLst>
              <a:ext uri="{FF2B5EF4-FFF2-40B4-BE49-F238E27FC236}">
                <a16:creationId xmlns:a16="http://schemas.microsoft.com/office/drawing/2014/main" id="{29366524-8A21-92C0-145E-5920ECF1B08F}"/>
              </a:ext>
            </a:extLst>
          </p:cNvPr>
          <p:cNvSpPr txBox="1">
            <a:spLocks/>
          </p:cNvSpPr>
          <p:nvPr/>
        </p:nvSpPr>
        <p:spPr>
          <a:xfrm>
            <a:off x="8705343" y="5437283"/>
            <a:ext cx="1843557" cy="3836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ffra"/>
                <a:ea typeface="Aptos" panose="020B0004020202020204" pitchFamily="34" charset="0"/>
                <a:cs typeface="Effra"/>
              </a:rPr>
              <a:t>Roosa Huttunen</a:t>
            </a:r>
          </a:p>
          <a:p>
            <a:endParaRPr lang="fi-FI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ffra" panose="020B0604020202020204" charset="0"/>
              <a:cs typeface="Effra" panose="020B0604020202020204" charset="0"/>
            </a:endParaRPr>
          </a:p>
        </p:txBody>
      </p:sp>
      <p:sp>
        <p:nvSpPr>
          <p:cNvPr id="15" name="Tekstin paikkamerkki 3">
            <a:extLst>
              <a:ext uri="{FF2B5EF4-FFF2-40B4-BE49-F238E27FC236}">
                <a16:creationId xmlns:a16="http://schemas.microsoft.com/office/drawing/2014/main" id="{0035D5EF-02A5-A275-133C-14471800B0E3}"/>
              </a:ext>
            </a:extLst>
          </p:cNvPr>
          <p:cNvSpPr txBox="1">
            <a:spLocks/>
          </p:cNvSpPr>
          <p:nvPr/>
        </p:nvSpPr>
        <p:spPr>
          <a:xfrm>
            <a:off x="8157388" y="6224968"/>
            <a:ext cx="1843557" cy="3836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ffra"/>
                <a:ea typeface="Aptos" panose="020B0004020202020204" pitchFamily="34" charset="0"/>
                <a:cs typeface="Effra"/>
              </a:rPr>
              <a:t>Marko Härkin</a:t>
            </a:r>
          </a:p>
          <a:p>
            <a:endParaRPr lang="fi-FI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ffra" panose="020B0604020202020204" charset="0"/>
              <a:cs typeface="Effra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934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B1272183-769C-0F6B-FE6A-7D65A4C5404C}"/>
              </a:ext>
            </a:extLst>
          </p:cNvPr>
          <p:cNvSpPr/>
          <p:nvPr/>
        </p:nvSpPr>
        <p:spPr>
          <a:xfrm>
            <a:off x="0" y="0"/>
            <a:ext cx="5215467" cy="6858000"/>
          </a:xfrm>
          <a:prstGeom prst="rect">
            <a:avLst/>
          </a:prstGeom>
          <a:solidFill>
            <a:srgbClr val="00D6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" name="Kuva 2" descr="Kuva, joka sisältää kohteen talo, ikkuna, kartta&#10;&#10;Tekoälyn generoima sisältö voi olla virheellistä.">
            <a:extLst>
              <a:ext uri="{FF2B5EF4-FFF2-40B4-BE49-F238E27FC236}">
                <a16:creationId xmlns:a16="http://schemas.microsoft.com/office/drawing/2014/main" id="{564853BD-DC5B-1035-288D-FA43A6B14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" b="1453"/>
          <a:stretch/>
        </p:blipFill>
        <p:spPr>
          <a:xfrm>
            <a:off x="5128739" y="0"/>
            <a:ext cx="7063261" cy="6858000"/>
          </a:xfrm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792070-DE8F-CDAF-F245-E58492558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3" y="1828799"/>
            <a:ext cx="5445654" cy="45053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b="1" dirty="0">
                <a:latin typeface="Effra"/>
                <a:cs typeface="Effra"/>
              </a:rPr>
              <a:t>Asemakatu 7</a:t>
            </a:r>
          </a:p>
          <a:p>
            <a:r>
              <a:rPr lang="fi-FI" sz="2400" b="1" dirty="0">
                <a:latin typeface="Effra"/>
                <a:cs typeface="Effra"/>
              </a:rPr>
              <a:t>Aukioloajat:</a:t>
            </a:r>
          </a:p>
          <a:p>
            <a:r>
              <a:rPr lang="fi-FI" sz="2400" b="1" dirty="0" err="1">
                <a:latin typeface="Effra"/>
                <a:cs typeface="Effra"/>
              </a:rPr>
              <a:t>ma-</a:t>
            </a:r>
            <a:r>
              <a:rPr lang="fi-FI" sz="2400" b="1" dirty="0">
                <a:latin typeface="Effra"/>
                <a:cs typeface="Effra"/>
              </a:rPr>
              <a:t> pe 9-16</a:t>
            </a:r>
            <a:br>
              <a:rPr lang="fi-FI" sz="2400" b="1" dirty="0">
                <a:latin typeface="Effra"/>
                <a:cs typeface="Effra"/>
              </a:rPr>
            </a:br>
            <a:r>
              <a:rPr lang="fi-FI" sz="2400" b="1" dirty="0">
                <a:latin typeface="Effra"/>
                <a:cs typeface="Effra"/>
              </a:rPr>
              <a:t>Ajanvarauksella ma-pe 8-9 ja ke 16-18</a:t>
            </a:r>
            <a:endParaRPr lang="fi-FI" dirty="0"/>
          </a:p>
          <a:p>
            <a:endParaRPr lang="fi-FI" sz="2400" b="1" dirty="0">
              <a:latin typeface="Effra"/>
              <a:cs typeface="Effra"/>
            </a:endParaRPr>
          </a:p>
          <a:p>
            <a:r>
              <a:rPr lang="fi-FI" sz="2400" b="1" dirty="0">
                <a:latin typeface="Effra"/>
                <a:cs typeface="Effra"/>
              </a:rPr>
              <a:t>p. 044 718 1807</a:t>
            </a:r>
          </a:p>
          <a:p>
            <a:endParaRPr lang="fi-FI" sz="2000" dirty="0">
              <a:latin typeface="Effra"/>
              <a:ea typeface="Aptos" panose="020B0004020202020204" pitchFamily="34" charset="0"/>
              <a:cs typeface="Effra"/>
            </a:endParaRPr>
          </a:p>
          <a:p>
            <a:r>
              <a:rPr lang="fi-FI" sz="2000" b="1" dirty="0">
                <a:latin typeface="Effra"/>
                <a:ea typeface="Aptos" panose="020B0004020202020204" pitchFamily="34" charset="0"/>
                <a:cs typeface="Effra"/>
              </a:rPr>
              <a:t>www.kuopio.fi/ohjaamo</a:t>
            </a:r>
            <a:endParaRPr lang="fi-FI" sz="2000" b="1" u="sng" dirty="0">
              <a:latin typeface="Effra"/>
              <a:ea typeface="Aptos" panose="020B0004020202020204" pitchFamily="34" charset="0"/>
              <a:cs typeface="Effra"/>
            </a:endParaRPr>
          </a:p>
          <a:p>
            <a:r>
              <a:rPr lang="fi-FI" sz="2000" u="sng" dirty="0">
                <a:latin typeface="Effra"/>
                <a:ea typeface="Aptos" panose="020B0004020202020204" pitchFamily="34" charset="0"/>
                <a:cs typeface="Effr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www.ohjaamot.fi</a:t>
            </a:r>
            <a:endParaRPr lang="fi-FI" sz="2000" dirty="0">
              <a:latin typeface="Effra"/>
              <a:ea typeface="Aptos" panose="020B0004020202020204" pitchFamily="34" charset="0"/>
              <a:cs typeface="Effra"/>
            </a:endParaRPr>
          </a:p>
          <a:p>
            <a:r>
              <a:rPr lang="fi-FI" sz="2000" u="sng" dirty="0">
                <a:latin typeface="Effra"/>
                <a:ea typeface="Aptos" panose="020B0004020202020204" pitchFamily="34" charset="0"/>
                <a:cs typeface="Effr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www.po1nt.fi</a:t>
            </a:r>
            <a:endParaRPr lang="fi-FI" sz="2000" dirty="0">
              <a:latin typeface="Effra"/>
              <a:ea typeface="Aptos" panose="020B0004020202020204" pitchFamily="34" charset="0"/>
              <a:cs typeface="Effra"/>
            </a:endParaRPr>
          </a:p>
          <a:p>
            <a:r>
              <a:rPr lang="fi-FI" sz="2000" dirty="0">
                <a:latin typeface="Effra"/>
                <a:ea typeface="Aptos" panose="020B0004020202020204" pitchFamily="34" charset="0"/>
                <a:cs typeface="Effra"/>
              </a:rPr>
              <a:t>some: @ohjaamokuopio</a:t>
            </a:r>
          </a:p>
          <a:p>
            <a:r>
              <a:rPr lang="fi-FI" sz="2000" u="sng" dirty="0">
                <a:latin typeface="Effra"/>
                <a:ea typeface="Aptos" panose="020B0004020202020204" pitchFamily="34" charset="0"/>
                <a:cs typeface="Effra"/>
                <a:hlinkClick r:id="rId5" tooltip="https://www.instagram.com/ohjaamo.kuopi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</a:t>
            </a:r>
            <a:r>
              <a:rPr lang="fi-FI" sz="2000" dirty="0">
                <a:latin typeface="Effra"/>
                <a:ea typeface="Aptos" panose="020B0004020202020204" pitchFamily="34" charset="0"/>
                <a:cs typeface="Effra"/>
              </a:rPr>
              <a:t> </a:t>
            </a:r>
            <a:r>
              <a:rPr lang="fi-FI" sz="2000" u="sng" dirty="0">
                <a:latin typeface="Effra"/>
                <a:ea typeface="Aptos" panose="020B0004020202020204" pitchFamily="34" charset="0"/>
                <a:cs typeface="Effr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Facebook</a:t>
            </a:r>
            <a:r>
              <a:rPr lang="fi-FI" sz="2000" dirty="0">
                <a:latin typeface="Effra"/>
                <a:ea typeface="Aptos" panose="020B0004020202020204" pitchFamily="34" charset="0"/>
                <a:cs typeface="Effra"/>
              </a:rPr>
              <a:t> </a:t>
            </a:r>
          </a:p>
          <a:p>
            <a:endParaRPr lang="fi-FI" sz="2400" b="1" dirty="0">
              <a:latin typeface="Arial"/>
              <a:cs typeface="Arial"/>
            </a:endParaRPr>
          </a:p>
        </p:txBody>
      </p:sp>
      <p:pic>
        <p:nvPicPr>
          <p:cNvPr id="8" name="Kuva 7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39CC043A-9096-E68D-2993-0A577FF6F2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28" y="4773511"/>
            <a:ext cx="2005464" cy="2005464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C8278D75-7DC1-99C3-7035-92FB2E6455CC}"/>
              </a:ext>
            </a:extLst>
          </p:cNvPr>
          <p:cNvSpPr txBox="1">
            <a:spLocks/>
          </p:cNvSpPr>
          <p:nvPr/>
        </p:nvSpPr>
        <p:spPr>
          <a:xfrm>
            <a:off x="836613" y="904876"/>
            <a:ext cx="5368244" cy="7429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800">
                <a:latin typeface="PP Agrandir Wide" panose="00000805000000000000" pitchFamily="50" charset="0"/>
              </a:rPr>
              <a:t>Kuopion Ohjaamo</a:t>
            </a:r>
          </a:p>
        </p:txBody>
      </p:sp>
      <p:pic>
        <p:nvPicPr>
          <p:cNvPr id="2" name="Kuva 1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48F33B02-0ECF-14B0-A766-7D4819B2F0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35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D5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isällön paikkamerkki 9" descr="Kuva, joka sisältää kohteen teksti, henkilö, jalkineet, kirja&#10;&#10;Tekoälyn generoima sisältö voi olla virheellistä.">
            <a:extLst>
              <a:ext uri="{FF2B5EF4-FFF2-40B4-BE49-F238E27FC236}">
                <a16:creationId xmlns:a16="http://schemas.microsoft.com/office/drawing/2014/main" id="{D5225844-4E08-B94F-A0DF-7C101DF6D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259" y="238125"/>
            <a:ext cx="6322741" cy="6322741"/>
          </a:xfrm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301115C-820D-B427-722A-32E90DB9E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3318933"/>
            <a:ext cx="9845146" cy="32416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kern="0" dirty="0">
                <a:latin typeface="PP Agrandir Wide" panose="020B0604020202020204" charset="0"/>
                <a:cs typeface="Effra" panose="020B0604020202020204" charset="0"/>
              </a:rPr>
              <a:t>Tietoa Kuopion lukiolaisille</a:t>
            </a:r>
          </a:p>
          <a:p>
            <a:r>
              <a:rPr lang="fi-FI" sz="2400" kern="0" dirty="0">
                <a:latin typeface="PP Agrandir Wide" panose="020B0604020202020204" charset="0"/>
                <a:cs typeface="Effra" panose="020B0604020202020204" charset="0"/>
              </a:rPr>
              <a:t>kevät 2026</a:t>
            </a:r>
          </a:p>
          <a:p>
            <a:endParaRPr lang="fi-FI" sz="2400" kern="0" dirty="0">
              <a:latin typeface="PP Agrandir Wide" panose="020B0604020202020204" charset="0"/>
              <a:cs typeface="Effra" panose="020B0604020202020204" charset="0"/>
            </a:endParaRPr>
          </a:p>
          <a:p>
            <a:r>
              <a:rPr lang="fi-FI" sz="2400" kern="0" dirty="0">
                <a:latin typeface="PP Agrandir Wide" panose="020B0604020202020204" charset="0"/>
                <a:cs typeface="Effra" panose="020B0604020202020204" charset="0"/>
              </a:rPr>
              <a:t>Sanna Vesterinen</a:t>
            </a:r>
            <a:endParaRPr lang="fi-FI" sz="2400" dirty="0">
              <a:latin typeface="PP Agrandir Wide" panose="020B0604020202020204" charset="0"/>
              <a:cs typeface="Effra" panose="020B0604020202020204" charset="0"/>
            </a:endParaRPr>
          </a:p>
          <a:p>
            <a:r>
              <a:rPr lang="fi-FI" sz="2400" kern="0" dirty="0">
                <a:latin typeface="PP Agrandir Wide" panose="020B0604020202020204" charset="0"/>
                <a:cs typeface="Effra" panose="020B0604020202020204" charset="0"/>
              </a:rPr>
              <a:t>Työllisyysasiantuntija</a:t>
            </a:r>
            <a:endParaRPr lang="fi-FI" sz="2400" dirty="0">
              <a:latin typeface="PP Agrandir Wide" panose="020B0604020202020204" charset="0"/>
              <a:cs typeface="Effra" panose="020B0604020202020204" charset="0"/>
            </a:endParaRPr>
          </a:p>
          <a:p>
            <a:r>
              <a:rPr lang="fi-FI" sz="2400" kern="0" dirty="0">
                <a:latin typeface="PP Agrandir Wide" panose="020B0604020202020204" charset="0"/>
                <a:cs typeface="Effra" panose="020B0604020202020204" charset="0"/>
              </a:rPr>
              <a:t>Kuopion Ohjaamo</a:t>
            </a:r>
          </a:p>
          <a:p>
            <a:r>
              <a:rPr lang="fi-FI" sz="2400" kern="0" dirty="0" err="1">
                <a:latin typeface="PP Agrandir Wide" panose="020B0604020202020204" charset="0"/>
                <a:cs typeface="Effra" panose="020B0604020202020204" charset="0"/>
              </a:rPr>
              <a:t>TyöNavigaattori</a:t>
            </a:r>
            <a:r>
              <a:rPr lang="fi-FI" sz="2400" kern="0" dirty="0">
                <a:latin typeface="PP Agrandir Wide" panose="020B0604020202020204" charset="0"/>
                <a:cs typeface="Effra" panose="020B0604020202020204" charset="0"/>
              </a:rPr>
              <a:t> Kuopio, Kuopion työllisyyspalvelu</a:t>
            </a:r>
            <a:endParaRPr lang="fi-FI" sz="2400" dirty="0">
              <a:latin typeface="PP Agrandir Wide" panose="020B0604020202020204" charset="0"/>
              <a:cs typeface="Effra" panose="020B0604020202020204" charset="0"/>
            </a:endParaRPr>
          </a:p>
          <a:p>
            <a:endParaRPr lang="fi-FI" sz="2400" kern="0" dirty="0">
              <a:latin typeface="Effra"/>
              <a:cs typeface="Effra"/>
            </a:endParaRP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E8357E03-1077-D9EA-025B-5326DE951DDD}"/>
              </a:ext>
            </a:extLst>
          </p:cNvPr>
          <p:cNvSpPr txBox="1">
            <a:spLocks/>
          </p:cNvSpPr>
          <p:nvPr/>
        </p:nvSpPr>
        <p:spPr>
          <a:xfrm>
            <a:off x="681664" y="990599"/>
            <a:ext cx="8238898" cy="11689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4000" dirty="0">
                <a:latin typeface="PP Agrandir Wide"/>
              </a:rPr>
              <a:t>Koulutushaku ja työttömyysturva</a:t>
            </a:r>
            <a:endParaRPr lang="fi-FI" sz="4000" dirty="0">
              <a:latin typeface="PP Agrandir Wide" panose="00000805000000000000" pitchFamily="50" charset="0"/>
            </a:endParaRPr>
          </a:p>
        </p:txBody>
      </p:sp>
      <p:pic>
        <p:nvPicPr>
          <p:cNvPr id="6" name="Kuva 5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4158F5F9-0ACD-C9BC-19BE-1CB776E12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4" y="4651377"/>
            <a:ext cx="2206623" cy="2206623"/>
          </a:xfrm>
          <a:prstGeom prst="rect">
            <a:avLst/>
          </a:prstGeom>
        </p:spPr>
      </p:pic>
      <p:pic>
        <p:nvPicPr>
          <p:cNvPr id="2" name="Kuva 1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81D6458D-15E6-C09E-D195-88C7C1995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47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D5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Ihmisen kasvot, henkilö, hymy, vaate&#10;&#10;Tekoälyn generoima sisältö voi olla virheellistä.">
            <a:extLst>
              <a:ext uri="{FF2B5EF4-FFF2-40B4-BE49-F238E27FC236}">
                <a16:creationId xmlns:a16="http://schemas.microsoft.com/office/drawing/2014/main" id="{1906261A-6D85-B895-0CD2-0D813D264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" t="3578" r="6558" b="5203"/>
          <a:stretch/>
        </p:blipFill>
        <p:spPr>
          <a:xfrm>
            <a:off x="5614431" y="0"/>
            <a:ext cx="6743688" cy="6866078"/>
          </a:xfrm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792070-DE8F-CDAF-F245-E58492558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0" y="1820333"/>
            <a:ext cx="5699657" cy="4353223"/>
          </a:xfrm>
        </p:spPr>
        <p:txBody>
          <a:bodyPr>
            <a:noAutofit/>
          </a:bodyPr>
          <a:lstStyle/>
          <a:p>
            <a:pPr marL="285750" indent="-285750">
              <a:lnSpc>
                <a:spcPct val="95000"/>
              </a:lnSpc>
              <a:buFont typeface="Arial" panose="020B0604020202020204" pitchFamily="34" charset="0"/>
              <a:buChar char="•"/>
              <a:defRPr/>
            </a:pPr>
            <a:r>
              <a:rPr lang="fi-FI" sz="1800" dirty="0">
                <a:latin typeface="Effra" panose="020B0604020202020204" charset="0"/>
                <a:ea typeface="+mn-lt"/>
                <a:cs typeface="Effra" panose="020B0604020202020204" charset="0"/>
              </a:rPr>
              <a:t>Sinun on haettava 31.8.2026 mennessä vähintään kahta opiskelupaikkaa, joiden edellytykset täytät. </a:t>
            </a:r>
          </a:p>
          <a:p>
            <a:pPr marL="285750" indent="-285750">
              <a:lnSpc>
                <a:spcPct val="95000"/>
              </a:lnSpc>
              <a:buFont typeface="Arial" panose="020B0604020202020204" pitchFamily="34" charset="0"/>
              <a:buChar char="•"/>
              <a:defRPr/>
            </a:pPr>
            <a:r>
              <a:rPr lang="fi-FI" sz="1800" dirty="0">
                <a:latin typeface="Effra" panose="020B0604020202020204" charset="0"/>
                <a:ea typeface="+mn-lt"/>
                <a:cs typeface="Effra" panose="020B0604020202020204" charset="0"/>
              </a:rPr>
              <a:t>Vie koulutushaku niin pitkälle kuin mahdollista (tee mahdolliset etukäteistehtävät, osallistu pääsykokeeseen, ota opiskelupaikka vastaan).</a:t>
            </a:r>
            <a:endParaRPr lang="fi-FI" sz="1800" dirty="0">
              <a:latin typeface="Effra" panose="020B0604020202020204" charset="0"/>
              <a:cs typeface="Effra" panose="020B0604020202020204" charset="0"/>
            </a:endParaRP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  <a:defRPr/>
            </a:pPr>
            <a:r>
              <a:rPr lang="fi-FI" sz="1800" dirty="0">
                <a:latin typeface="Effra" panose="020B0604020202020204" charset="0"/>
                <a:ea typeface="+mn-lt"/>
                <a:cs typeface="Effra" panose="020B0604020202020204" charset="0"/>
              </a:rPr>
              <a:t>Hae syksyllä 2026 alkavaan tutkintoon johtavaan, ammatillisia valmiuksia antavaan koulutukseen.</a:t>
            </a: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  <a:defRPr/>
            </a:pPr>
            <a:r>
              <a:rPr lang="fi-FI" sz="1800" dirty="0">
                <a:latin typeface="Effra" panose="020B0604020202020204" charset="0"/>
                <a:cs typeface="Effra" panose="020B0604020202020204" charset="0"/>
              </a:rPr>
              <a:t>Koulutukseen voit hakea muussakin kuin yhteishaussa (esim. jatkuva haku).</a:t>
            </a: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  <a:defRPr/>
            </a:pPr>
            <a:r>
              <a:rPr lang="fi-FI" sz="1800" dirty="0">
                <a:latin typeface="Effra" panose="020B0604020202020204" charset="0"/>
                <a:cs typeface="Effra" panose="020B0604020202020204" charset="0"/>
              </a:rPr>
              <a:t>Myös ulkomaille hakeminen käy, kunhan hakijana täytät edellytykset.</a:t>
            </a:r>
          </a:p>
          <a:p>
            <a:pPr marL="342900" indent="-342900">
              <a:lnSpc>
                <a:spcPct val="95000"/>
              </a:lnSpc>
              <a:buFont typeface="Arial" panose="020B0604020202020204" pitchFamily="34" charset="0"/>
              <a:buChar char="•"/>
              <a:defRPr/>
            </a:pPr>
            <a:endParaRPr lang="fi-FI" sz="1800" dirty="0">
              <a:latin typeface="Effra" panose="020B0604020202020204" charset="0"/>
              <a:cs typeface="Effra" panose="020B0604020202020204" charset="0"/>
            </a:endParaRPr>
          </a:p>
          <a:p>
            <a:r>
              <a:rPr lang="fi-FI" sz="1800" dirty="0">
                <a:latin typeface="Effra" panose="020B0604020202020204" charset="0"/>
                <a:cs typeface="Effra" panose="020B0604020202020204" charset="0"/>
              </a:rPr>
              <a:t> Lisätietoja: </a:t>
            </a:r>
            <a:r>
              <a:rPr lang="fi-FI" sz="1800" dirty="0">
                <a:latin typeface="Effra" panose="020B0604020202020204" charset="0"/>
                <a:cs typeface="Effra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Työmarkkinatori</a:t>
            </a:r>
            <a:endParaRPr lang="fi-FI" sz="1800" dirty="0">
              <a:latin typeface="Effra" panose="020B0604020202020204" charset="0"/>
              <a:cs typeface="Effra" panose="020B0604020202020204" charset="0"/>
            </a:endParaRPr>
          </a:p>
          <a:p>
            <a:endParaRPr lang="fi-FI" sz="2400" b="1" dirty="0">
              <a:latin typeface="Effra" panose="020B0603020203020204" pitchFamily="34" charset="0"/>
              <a:cs typeface="Effra" panose="020B0603020203020204" pitchFamily="34" charset="0"/>
            </a:endParaRP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C8278D75-7DC1-99C3-7035-92FB2E6455CC}"/>
              </a:ext>
            </a:extLst>
          </p:cNvPr>
          <p:cNvSpPr txBox="1">
            <a:spLocks/>
          </p:cNvSpPr>
          <p:nvPr/>
        </p:nvSpPr>
        <p:spPr>
          <a:xfrm>
            <a:off x="836610" y="880913"/>
            <a:ext cx="5403766" cy="7429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>
                <a:latin typeface="PP Agrandir Wide" panose="00000805000000000000" pitchFamily="50" charset="0"/>
              </a:rPr>
              <a:t>Alle 25-vuotiaan työttömyysturva</a:t>
            </a:r>
          </a:p>
        </p:txBody>
      </p:sp>
      <p:pic>
        <p:nvPicPr>
          <p:cNvPr id="2" name="Kuva 1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6D3F04F6-DD00-1217-86C2-E97F233BCD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4" y="4651377"/>
            <a:ext cx="2206623" cy="2206623"/>
          </a:xfrm>
          <a:prstGeom prst="rect">
            <a:avLst/>
          </a:prstGeom>
        </p:spPr>
      </p:pic>
      <p:pic>
        <p:nvPicPr>
          <p:cNvPr id="3" name="Kuva 2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33B0AD28-F176-669C-2B8D-E6A4D669B5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39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D5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Ihmisen kasvot, vaate, henkilö, hymy&#10;&#10;Tekoälyn generoima sisältö voi olla virheellistä.">
            <a:extLst>
              <a:ext uri="{FF2B5EF4-FFF2-40B4-BE49-F238E27FC236}">
                <a16:creationId xmlns:a16="http://schemas.microsoft.com/office/drawing/2014/main" id="{0CC29EF5-E4CF-FABC-C654-D02FE3248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" r="-84" b="1395"/>
          <a:stretch>
            <a:fillRect/>
          </a:stretch>
        </p:blipFill>
        <p:spPr>
          <a:xfrm>
            <a:off x="5424958" y="0"/>
            <a:ext cx="6767042" cy="6662715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C8278D75-7DC1-99C3-7035-92FB2E6455CC}"/>
              </a:ext>
            </a:extLst>
          </p:cNvPr>
          <p:cNvSpPr txBox="1">
            <a:spLocks/>
          </p:cNvSpPr>
          <p:nvPr/>
        </p:nvSpPr>
        <p:spPr>
          <a:xfrm>
            <a:off x="683052" y="1006975"/>
            <a:ext cx="6767042" cy="7429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>
                <a:latin typeface="PP Agrandir Wide"/>
              </a:rPr>
              <a:t>Ilmoittautuminen työttömäksi työnhakijaksi</a:t>
            </a:r>
            <a:endParaRPr lang="fi-FI" dirty="0">
              <a:latin typeface="Effra"/>
              <a:ea typeface="Calibri"/>
              <a:cs typeface="Effra"/>
            </a:endParaRPr>
          </a:p>
        </p:txBody>
      </p:sp>
      <p:pic>
        <p:nvPicPr>
          <p:cNvPr id="2" name="Kuva 1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731DAA50-7D4E-1D7D-DED8-410E12294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4" y="4651377"/>
            <a:ext cx="2206623" cy="2206623"/>
          </a:xfrm>
          <a:prstGeom prst="rect">
            <a:avLst/>
          </a:prstGeom>
        </p:spPr>
      </p:pic>
      <p:pic>
        <p:nvPicPr>
          <p:cNvPr id="3" name="Kuva 2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18403CF7-1E89-D027-C58F-227A0E6EE2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  <p:sp>
        <p:nvSpPr>
          <p:cNvPr id="9" name="Tekstin paikkamerkki 3">
            <a:extLst>
              <a:ext uri="{FF2B5EF4-FFF2-40B4-BE49-F238E27FC236}">
                <a16:creationId xmlns:a16="http://schemas.microsoft.com/office/drawing/2014/main" id="{EFF502C6-03B4-C7A8-8E7E-AB692E0CD7B5}"/>
              </a:ext>
            </a:extLst>
          </p:cNvPr>
          <p:cNvSpPr txBox="1">
            <a:spLocks/>
          </p:cNvSpPr>
          <p:nvPr/>
        </p:nvSpPr>
        <p:spPr>
          <a:xfrm>
            <a:off x="579758" y="1749925"/>
            <a:ext cx="5770242" cy="4370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>
              <a:solidFill>
                <a:srgbClr val="212121"/>
              </a:solidFill>
              <a:latin typeface="Effra" panose="020B0604020202020204" charset="0"/>
              <a:ea typeface="Calibri"/>
              <a:cs typeface="Effr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 panose="020B0604020202020204" charset="0"/>
                <a:cs typeface="Effra" panose="020B0604020202020204" charset="0"/>
              </a:rPr>
              <a:t>Olet päätoiminen opiskelija kevätlukukauden loppuun saakka eli 30.5.2026 saakka.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 panose="020B0604020202020204" charset="0"/>
                <a:cs typeface="Effra" panose="020B0604020202020204" charset="0"/>
              </a:rPr>
              <a:t>Mikäli et työllisty, kannattaa ilmoittautua työttömäksi työnhakijaksi aikaisintaan  n. 2 viikkoa ennen työttömyyden alkamista, ettei meneillään olevia opintojasi tarvitse enää erikseen selvittää Kelan etuuksiisi liittyen.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Effra" panose="020B0604020202020204" charset="0"/>
                <a:cs typeface="Effra" panose="020B0604020202020204" charset="0"/>
              </a:rPr>
              <a:t>Jos sinulla on erityistä tuen tarvetta jatkopoluissasi, niin olethan siinä tapauksessa Ohjaamon työllisyysasiantuntijaan/</a:t>
            </a:r>
            <a:r>
              <a:rPr lang="fi-FI" dirty="0" err="1">
                <a:latin typeface="Effra" panose="020B0604020202020204" charset="0"/>
                <a:cs typeface="Effra" panose="020B0604020202020204" charset="0"/>
              </a:rPr>
              <a:t>TyöNavigaattoriin</a:t>
            </a:r>
            <a:r>
              <a:rPr lang="fi-FI" dirty="0">
                <a:latin typeface="Effra" panose="020B0604020202020204" charset="0"/>
                <a:cs typeface="Effra" panose="020B0604020202020204" charset="0"/>
              </a:rPr>
              <a:t> yhteydessä hyvissä ajoin.</a:t>
            </a:r>
          </a:p>
          <a:p>
            <a:r>
              <a:rPr lang="fi-FI" dirty="0">
                <a:latin typeface="Effra" panose="020B0604020202020204" charset="0"/>
                <a:cs typeface="Effra" panose="020B060402020202020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Työmarkkinatori</a:t>
            </a:r>
            <a:r>
              <a:rPr lang="fi-FI" dirty="0">
                <a:latin typeface="Effra" panose="020B0604020202020204" charset="0"/>
                <a:cs typeface="Effra" panose="020B0604020202020204" charset="0"/>
              </a:rPr>
              <a:t>-&gt; Ilmoittaudu Asiointi –osiosta -&gt; Kirjaudu</a:t>
            </a:r>
          </a:p>
          <a:p>
            <a:r>
              <a:rPr lang="fi-FI" dirty="0">
                <a:latin typeface="Effra" panose="020B0604020202020204" charset="0"/>
                <a:cs typeface="Effra" panose="020B0604020202020204" charset="0"/>
              </a:rPr>
              <a:t>KELA -&gt; </a:t>
            </a:r>
            <a:r>
              <a:rPr lang="fi-FI" dirty="0">
                <a:solidFill>
                  <a:srgbClr val="002060"/>
                </a:solidFill>
                <a:latin typeface="Effra" panose="020B0604020202020204" charset="0"/>
                <a:cs typeface="Effra" panose="020B060402020202020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Jos jäät työttömäksi | Henkilöasiakkaat | Kela</a:t>
            </a:r>
            <a:r>
              <a:rPr lang="fi-FI" dirty="0">
                <a:solidFill>
                  <a:srgbClr val="002060"/>
                </a:solidFill>
                <a:latin typeface="Effra" panose="020B0604020202020204" charset="0"/>
                <a:cs typeface="Effra" panose="020B0604020202020204" charset="0"/>
              </a:rPr>
              <a:t> -&gt; Työttömyys eri elämänvaiheissa -&gt; Ylioppilas ilman opiskelupaikkaa</a:t>
            </a:r>
          </a:p>
          <a:p>
            <a:endParaRPr lang="fi-FI" dirty="0">
              <a:latin typeface="Effra" panose="020B0604020202020204" charset="0"/>
              <a:cs typeface="Effr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latin typeface="Effra"/>
              <a:cs typeface="Effra"/>
            </a:endParaRPr>
          </a:p>
          <a:p>
            <a:endParaRPr lang="fi-FI" sz="2400" b="1" dirty="0">
              <a:latin typeface="Effra"/>
              <a:ea typeface="Aptos" panose="020B0004020202020204" pitchFamily="34" charset="0"/>
              <a:cs typeface="Effra"/>
            </a:endParaRPr>
          </a:p>
        </p:txBody>
      </p:sp>
    </p:spTree>
    <p:extLst>
      <p:ext uri="{BB962C8B-B14F-4D97-AF65-F5344CB8AC3E}">
        <p14:creationId xmlns:p14="http://schemas.microsoft.com/office/powerpoint/2010/main" val="790791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D6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10ECD7-B4C1-DFBE-BC1F-7FFBC4779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154219"/>
            <a:ext cx="6190933" cy="1600200"/>
          </a:xfrm>
        </p:spPr>
        <p:txBody>
          <a:bodyPr>
            <a:normAutofit/>
          </a:bodyPr>
          <a:lstStyle/>
          <a:p>
            <a:r>
              <a:rPr lang="fi-FI" dirty="0">
                <a:latin typeface="PP Agrandir Wide" panose="020B0604020202020204" charset="0"/>
              </a:rPr>
              <a:t>Varusmiespalvelus ja opintojen aloittaminen</a:t>
            </a:r>
          </a:p>
        </p:txBody>
      </p:sp>
      <p:pic>
        <p:nvPicPr>
          <p:cNvPr id="10" name="Sisällön paikkamerkki 9" descr="Kuva, joka sisältää kohteen teksti, henkilö, jalkineet, kirja&#10;&#10;Tekoälyn generoima sisältö voi olla virheellistä.">
            <a:extLst>
              <a:ext uri="{FF2B5EF4-FFF2-40B4-BE49-F238E27FC236}">
                <a16:creationId xmlns:a16="http://schemas.microsoft.com/office/drawing/2014/main" id="{910ED804-9773-168D-323A-B023DA7A0B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" b="503"/>
          <a:stretch>
            <a:fillRect/>
          </a:stretch>
        </p:blipFill>
        <p:spPr>
          <a:xfrm>
            <a:off x="6538891" y="520065"/>
            <a:ext cx="4890083" cy="4873625"/>
          </a:xfr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2AE2DB3-A734-2802-7472-9BB6C7F4D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5408611" cy="4419600"/>
          </a:xfrm>
        </p:spPr>
        <p:txBody>
          <a:bodyPr>
            <a:normAutofit lnSpcReduction="10000"/>
          </a:bodyPr>
          <a:lstStyle/>
          <a:p>
            <a:r>
              <a:rPr lang="fi-FI" sz="2000" dirty="0">
                <a:latin typeface="Effra" panose="020B0604020202020204" charset="0"/>
                <a:cs typeface="Effra" panose="020B0604020202020204" charset="0"/>
              </a:rPr>
              <a:t>Jos saat syksyllä 2026 opiskelupaikan ja siirrät opiskelujesi aloitusta varusmiespalveluksesi vuoksi, sinulla on oltava todistus oppilaitoksesta siitä, että et voisi aloittaa opintojasi heti varusmiespalveluksesta vapauduttuasi esim. tammikuussa 2027. </a:t>
            </a:r>
          </a:p>
          <a:p>
            <a:r>
              <a:rPr lang="fi-FI" sz="2000" dirty="0">
                <a:latin typeface="Effra" panose="020B0604020202020204" charset="0"/>
                <a:cs typeface="Effra" panose="020B0604020202020204" charset="0"/>
              </a:rPr>
              <a:t>Jos ilmoittaudut työttömäksi työnhakijaksi heti varusmiespalveluksesta vapauduttuasi tai  palveluksesi loppuvaiheessa, selvitämme aina siinä vaiheessa kaikilta alle 25-vuotiailta opintoihin hakemiset 31.8.2026 mennessä sekä sen, oletko vienyt opintohaun niin pitkälle kuin mahdollista. </a:t>
            </a:r>
          </a:p>
          <a:p>
            <a:r>
              <a:rPr lang="fi-FI" sz="2000" dirty="0">
                <a:latin typeface="Effra" panose="020B0604020202020204" charset="0"/>
                <a:cs typeface="Effra" panose="020B0604020202020204" charset="0"/>
              </a:rPr>
              <a:t>Jos sait opiskelupaikan ja otit sen vastaan, mutta et aloittanut opintojasi, niin selvitämme myös sen</a:t>
            </a:r>
            <a:r>
              <a:rPr lang="fi-FI" dirty="0"/>
              <a:t>.</a:t>
            </a:r>
          </a:p>
          <a:p>
            <a:endParaRPr lang="fi-FI" dirty="0"/>
          </a:p>
        </p:txBody>
      </p:sp>
      <p:pic>
        <p:nvPicPr>
          <p:cNvPr id="3" name="Kuva 2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A25BE533-6B98-8382-F666-777FB9A0D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4" y="4651377"/>
            <a:ext cx="2206623" cy="2206623"/>
          </a:xfrm>
          <a:prstGeom prst="rect">
            <a:avLst/>
          </a:prstGeom>
        </p:spPr>
      </p:pic>
      <p:pic>
        <p:nvPicPr>
          <p:cNvPr id="5" name="Kuva 4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8F7450E4-3FBD-472F-83E5-EAD696286D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9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D5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Grafiikka, luovuus, Liila&#10;&#10;Tekoälyn generoima sisältö voi olla virheellistä.">
            <a:extLst>
              <a:ext uri="{FF2B5EF4-FFF2-40B4-BE49-F238E27FC236}">
                <a16:creationId xmlns:a16="http://schemas.microsoft.com/office/drawing/2014/main" id="{085A02EE-15B5-4E18-3B8A-718C539C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26574">
            <a:off x="5965339" y="440631"/>
            <a:ext cx="6739838" cy="6766032"/>
          </a:xfrm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E792070-DE8F-CDAF-F245-E58492558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64" y="1742176"/>
            <a:ext cx="6091008" cy="43709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>
                <a:latin typeface="Effra" panose="020B0604020202020204" charset="0"/>
                <a:ea typeface="+mn-lt"/>
                <a:cs typeface="Effra" panose="020B0604020202020204" charset="0"/>
              </a:rPr>
              <a:t>Jos vielä mietit sinulle sopivaa koulutusalaa tai jäät ilman opiskelupaikkaa, on sinulle tarjolla palveluja sopivan alan löytämiseksi. </a:t>
            </a:r>
          </a:p>
          <a:p>
            <a:endParaRPr lang="fi-FI" sz="2400" dirty="0">
              <a:latin typeface="Effra" panose="020B0604020202020204" charset="0"/>
              <a:ea typeface="+mn-lt"/>
              <a:cs typeface="Effra" panose="020B0604020202020204" charset="0"/>
            </a:endParaRPr>
          </a:p>
          <a:p>
            <a:r>
              <a:rPr lang="fi-FI" sz="2400" dirty="0">
                <a:latin typeface="Effra" panose="020B0604020202020204" charset="0"/>
                <a:ea typeface="+mn-lt"/>
                <a:cs typeface="Effra" panose="020B0604020202020204" charset="0"/>
              </a:rPr>
              <a:t>Palvelut</a:t>
            </a:r>
          </a:p>
          <a:p>
            <a:r>
              <a:rPr lang="fi-FI" sz="2400" dirty="0">
                <a:latin typeface="Effra" panose="020B0604020202020204" charset="0"/>
                <a:ea typeface="+mn-lt"/>
                <a:cs typeface="Effra" panose="020B0604020202020204" charset="0"/>
              </a:rPr>
              <a:t>• ammatinvalinnanohjaus </a:t>
            </a:r>
          </a:p>
          <a:p>
            <a:r>
              <a:rPr lang="fi-FI" sz="2400" dirty="0">
                <a:latin typeface="Effra" panose="020B0604020202020204" charset="0"/>
                <a:ea typeface="+mn-lt"/>
                <a:cs typeface="Effra" panose="020B0604020202020204" charset="0"/>
              </a:rPr>
              <a:t>• koulutus- ja työkokeilu </a:t>
            </a:r>
          </a:p>
          <a:p>
            <a:r>
              <a:rPr lang="fi-FI" sz="2400" dirty="0">
                <a:latin typeface="Effra" panose="020B0604020202020204" charset="0"/>
                <a:ea typeface="+mn-lt"/>
                <a:cs typeface="Effra" panose="020B0604020202020204" charset="0"/>
              </a:rPr>
              <a:t>• työnhaku- ja uravalmennus </a:t>
            </a:r>
          </a:p>
          <a:p>
            <a:r>
              <a:rPr lang="fi-FI" sz="2400" dirty="0">
                <a:latin typeface="Effra" panose="020B0604020202020204" charset="0"/>
                <a:ea typeface="+mn-lt"/>
                <a:cs typeface="Effra" panose="020B0604020202020204" charset="0"/>
              </a:rPr>
              <a:t>• työvoimakoulutus (pääsääntöisesti tämä on tarkoitettu yli 25-vuotiaille asiakkaille)</a:t>
            </a:r>
          </a:p>
          <a:p>
            <a:r>
              <a:rPr lang="fi-FI" sz="2400" dirty="0">
                <a:latin typeface="Effra" panose="020B0604020202020204" charset="0"/>
                <a:ea typeface="+mn-lt"/>
                <a:cs typeface="Effra" panose="020B0604020202020204" charset="0"/>
              </a:rPr>
              <a:t>• kuntouttava työtoiminta</a:t>
            </a:r>
            <a:endParaRPr lang="fi-FI" sz="2400" dirty="0">
              <a:latin typeface="Effra" panose="020B0604020202020204" charset="0"/>
              <a:cs typeface="Effr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latin typeface="Effra"/>
              <a:cs typeface="Effra"/>
            </a:endParaRPr>
          </a:p>
          <a:p>
            <a:endParaRPr lang="fi-FI" sz="2400" b="1" dirty="0">
              <a:latin typeface="Effra"/>
              <a:ea typeface="Aptos" panose="020B0004020202020204" pitchFamily="34" charset="0"/>
              <a:cs typeface="Effra"/>
            </a:endParaRPr>
          </a:p>
        </p:txBody>
      </p:sp>
      <p:pic>
        <p:nvPicPr>
          <p:cNvPr id="2" name="Kuva 1" descr="Kuva, joka sisältää kohteen Fontti, Grafiikka, logo, teksti&#10;&#10;Tekoälyn generoima sisältö voi olla virheellistä.">
            <a:extLst>
              <a:ext uri="{FF2B5EF4-FFF2-40B4-BE49-F238E27FC236}">
                <a16:creationId xmlns:a16="http://schemas.microsoft.com/office/drawing/2014/main" id="{4744EDE0-01E9-6A3D-E659-FAB7BD651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678" y="4802563"/>
            <a:ext cx="2206623" cy="2206623"/>
          </a:xfrm>
          <a:prstGeom prst="rect">
            <a:avLst/>
          </a:prstGeom>
        </p:spPr>
      </p:pic>
      <p:pic>
        <p:nvPicPr>
          <p:cNvPr id="5" name="Kuva 4" descr="Kuva, joka sisältää kohteen teksti, Fontti, Grafiikka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C841D920-0C23-8D88-64B9-394D3D91F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"/>
            <a:ext cx="2383277" cy="616815"/>
          </a:xfrm>
          <a:prstGeom prst="rect">
            <a:avLst/>
          </a:prstGeom>
        </p:spPr>
      </p:pic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CB078631-4EBB-61A5-3A1D-50A7A7041EC1}"/>
              </a:ext>
            </a:extLst>
          </p:cNvPr>
          <p:cNvSpPr txBox="1">
            <a:spLocks/>
          </p:cNvSpPr>
          <p:nvPr/>
        </p:nvSpPr>
        <p:spPr>
          <a:xfrm>
            <a:off x="7038454" y="2105026"/>
            <a:ext cx="4138691" cy="3046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>
              <a:solidFill>
                <a:schemeClr val="bg1"/>
              </a:solidFill>
              <a:latin typeface="Effra" panose="020B0603020203020204" pitchFamily="34" charset="0"/>
              <a:ea typeface="Aptos" panose="020B0004020202020204" pitchFamily="34" charset="0"/>
              <a:cs typeface="Effra" panose="020B0603020203020204" pitchFamily="34" charset="0"/>
            </a:endParaRPr>
          </a:p>
          <a:p>
            <a:endParaRPr lang="fi-FI" sz="2400" dirty="0">
              <a:solidFill>
                <a:schemeClr val="bg1"/>
              </a:solidFill>
              <a:latin typeface="Effra" panose="020B0603020203020204" pitchFamily="34" charset="0"/>
              <a:ea typeface="Aptos" panose="020B0004020202020204" pitchFamily="34" charset="0"/>
              <a:cs typeface="Effra" panose="020B0603020203020204" pitchFamily="34" charset="0"/>
            </a:endParaRPr>
          </a:p>
          <a:p>
            <a:endParaRPr lang="fi-FI" sz="2400" dirty="0">
              <a:solidFill>
                <a:schemeClr val="bg1"/>
              </a:solidFill>
              <a:latin typeface="Effra" panose="020B0603020203020204" pitchFamily="34" charset="0"/>
              <a:ea typeface="Aptos" panose="020B0004020202020204" pitchFamily="34" charset="0"/>
              <a:cs typeface="Effra" panose="020B0603020203020204" pitchFamily="34" charset="0"/>
            </a:endParaRPr>
          </a:p>
          <a:p>
            <a:endParaRPr lang="fi-FI" sz="2400" b="1" dirty="0">
              <a:solidFill>
                <a:schemeClr val="bg1"/>
              </a:solidFill>
              <a:latin typeface="Effra" panose="020B0603020203020204" pitchFamily="34" charset="0"/>
              <a:cs typeface="Effra" panose="020B0603020203020204" pitchFamily="34" charset="0"/>
            </a:endParaRP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68CACE7E-5E09-05AD-38E3-3850CC4E3D36}"/>
              </a:ext>
            </a:extLst>
          </p:cNvPr>
          <p:cNvSpPr txBox="1">
            <a:spLocks/>
          </p:cNvSpPr>
          <p:nvPr/>
        </p:nvSpPr>
        <p:spPr>
          <a:xfrm>
            <a:off x="510089" y="744909"/>
            <a:ext cx="7275373" cy="7429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>
                <a:latin typeface="PP Agrandir Wide"/>
              </a:rPr>
              <a:t>Työllisyyspalvelut nuorille</a:t>
            </a:r>
            <a:endParaRPr lang="fi-FI" dirty="0">
              <a:latin typeface="PP Agrandir Wide" panose="00000805000000000000" pitchFamily="50" charset="0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DA3A057-8B58-0717-31D9-6EDC8AAEDA9F}"/>
              </a:ext>
            </a:extLst>
          </p:cNvPr>
          <p:cNvSpPr txBox="1"/>
          <p:nvPr/>
        </p:nvSpPr>
        <p:spPr>
          <a:xfrm>
            <a:off x="6211140" y="3059578"/>
            <a:ext cx="85128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3200" dirty="0">
                <a:solidFill>
                  <a:schemeClr val="bg1"/>
                </a:solidFill>
                <a:latin typeface="PP Agrandir Wide" panose="020B060402020202020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Palvelut työttömille </a:t>
            </a:r>
          </a:p>
          <a:p>
            <a:r>
              <a:rPr lang="fi-FI" sz="3200" dirty="0">
                <a:solidFill>
                  <a:schemeClr val="bg1"/>
                </a:solidFill>
                <a:latin typeface="PP Agrandir Wide" panose="020B060402020202020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työnhakijoille</a:t>
            </a:r>
            <a:endParaRPr lang="fi-FI" sz="3200" dirty="0">
              <a:solidFill>
                <a:schemeClr val="bg1"/>
              </a:solidFill>
              <a:latin typeface="PP Agrandir Wid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259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0DC560A3E6BEC4AB03148D79D418A21" ma:contentTypeVersion="14" ma:contentTypeDescription="Luo uusi asiakirja." ma:contentTypeScope="" ma:versionID="5573d7d9424cbf52a093561c631a47dd">
  <xsd:schema xmlns:xsd="http://www.w3.org/2001/XMLSchema" xmlns:xs="http://www.w3.org/2001/XMLSchema" xmlns:p="http://schemas.microsoft.com/office/2006/metadata/properties" xmlns:ns2="11c9364c-565a-40c3-82cb-1662295d4e11" xmlns:ns3="2a66e42d-add2-437d-8bdc-138c261e1bac" targetNamespace="http://schemas.microsoft.com/office/2006/metadata/properties" ma:root="true" ma:fieldsID="683fd8792d038e18eeeffce241833db1" ns2:_="" ns3:_="">
    <xsd:import namespace="11c9364c-565a-40c3-82cb-1662295d4e11"/>
    <xsd:import namespace="2a66e42d-add2-437d-8bdc-138c261e1b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9364c-565a-40c3-82cb-1662295d4e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49964bb6-1a6e-4045-af7e-4cdc4df897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66e42d-add2-437d-8bdc-138c261e1ba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0149e35-2f0d-4bf1-a877-0110f35a047e}" ma:internalName="TaxCatchAll" ma:showField="CatchAllData" ma:web="2a66e42d-add2-437d-8bdc-138c261e1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1c9364c-565a-40c3-82cb-1662295d4e11">
      <Terms xmlns="http://schemas.microsoft.com/office/infopath/2007/PartnerControls"/>
    </lcf76f155ced4ddcb4097134ff3c332f>
    <TaxCatchAll xmlns="2a66e42d-add2-437d-8bdc-138c261e1bac" xsi:nil="true"/>
  </documentManagement>
</p:properties>
</file>

<file path=customXml/itemProps1.xml><?xml version="1.0" encoding="utf-8"?>
<ds:datastoreItem xmlns:ds="http://schemas.openxmlformats.org/officeDocument/2006/customXml" ds:itemID="{DB5EEF8F-FD5D-43DB-AE18-56696DB504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B07986-1C82-4DB6-AF0E-790A5A5751AD}">
  <ds:schemaRefs>
    <ds:schemaRef ds:uri="11c9364c-565a-40c3-82cb-1662295d4e11"/>
    <ds:schemaRef ds:uri="2a66e42d-add2-437d-8bdc-138c261e1ba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5446C0E-ADE5-4E21-9D2B-BEBC564673B4}">
  <ds:schemaRefs>
    <ds:schemaRef ds:uri="11c9364c-565a-40c3-82cb-1662295d4e11"/>
    <ds:schemaRef ds:uri="2a66e42d-add2-437d-8bdc-138c261e1ba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569</Words>
  <Application>Microsoft Office PowerPoint</Application>
  <PresentationFormat>Laajakuva</PresentationFormat>
  <Paragraphs>85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6" baseType="lpstr">
      <vt:lpstr>Arial</vt:lpstr>
      <vt:lpstr>Effra</vt:lpstr>
      <vt:lpstr>PP Agrandir Wide</vt:lpstr>
      <vt:lpstr>Aptos Display</vt:lpstr>
      <vt:lpstr>Aptos</vt:lpstr>
      <vt:lpstr>Office-teema</vt:lpstr>
      <vt:lpstr>Ohjaamo Kuopio</vt:lpstr>
      <vt:lpstr>PowerPoint-esitys</vt:lpstr>
      <vt:lpstr>Nuoren asia voi olla:</vt:lpstr>
      <vt:lpstr>PowerPoint-esitys</vt:lpstr>
      <vt:lpstr>PowerPoint-esitys</vt:lpstr>
      <vt:lpstr>PowerPoint-esitys</vt:lpstr>
      <vt:lpstr>PowerPoint-esitys</vt:lpstr>
      <vt:lpstr>Varusmiespalvelus ja opintojen aloittaminen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Saarenvirta Laura</dc:creator>
  <cp:lastModifiedBy>Karjalainen Tiina Tuulikki</cp:lastModifiedBy>
  <cp:revision>171</cp:revision>
  <dcterms:created xsi:type="dcterms:W3CDTF">2025-03-14T08:15:20Z</dcterms:created>
  <dcterms:modified xsi:type="dcterms:W3CDTF">2026-02-03T10:24:07Z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0x01010000DC560A3E6BEC4AB03148D79D418A21</vt:lpwstr>
  </property>
  <property fmtid="{D5CDD505-2E9C-101B-9397-08002B2CF9AE}" pid="3" name="MediaServiceImageTags">
    <vt:lpwstr/>
  </property>
</Properties>
</file>