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74" r:id="rId4"/>
    <p:sldId id="273" r:id="rId5"/>
    <p:sldId id="275" r:id="rId6"/>
    <p:sldId id="271" r:id="rId7"/>
    <p:sldId id="276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2E7DAC-4B4E-DE8B-D613-F0E318A53554}" v="230" dt="2026-02-13T10:19:38.0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13.2.2026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13.2.2026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13.2.2026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13.2.2026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13.2.2026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13.2.2026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13.2.2026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13.2.2026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13.2.2026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13.2.2026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13.2.2026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13.2.2026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i/krookus-kev%C3%A4t-niitty-kev%C3%A4t-kukat-2072985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1344" y="2755107"/>
            <a:ext cx="4563322" cy="29604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6431458">
            <a:off x="8817812" y="427502"/>
            <a:ext cx="2602457" cy="296154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233319" y="4818289"/>
            <a:ext cx="7006615" cy="1564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375"/>
              </a:lnSpc>
            </a:pPr>
            <a:r>
              <a:rPr lang="en-US" sz="2400" spc="1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Erityisopettaja Annulotta Marjanen</a:t>
            </a:r>
          </a:p>
          <a:p>
            <a:pPr>
              <a:lnSpc>
                <a:spcPts val="3375"/>
              </a:lnSpc>
            </a:pPr>
            <a:r>
              <a:rPr lang="en-US" sz="2400" spc="1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Wilma</a:t>
            </a:r>
          </a:p>
          <a:p>
            <a:pPr>
              <a:lnSpc>
                <a:spcPts val="2681"/>
              </a:lnSpc>
            </a:pPr>
            <a:r>
              <a:rPr lang="en-US" sz="2400" spc="8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puh. 044 718 4819</a:t>
            </a:r>
          </a:p>
          <a:p>
            <a:pPr>
              <a:lnSpc>
                <a:spcPts val="2681"/>
              </a:lnSpc>
            </a:pPr>
            <a:r>
              <a:rPr lang="en-US" sz="2400" spc="8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annulotta.marjanen@kuopio.fi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3600" y="787400"/>
            <a:ext cx="6148547" cy="1308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445"/>
              </a:lnSpc>
              <a:spcBef>
                <a:spcPct val="0"/>
              </a:spcBef>
            </a:pPr>
            <a:r>
              <a:rPr lang="en-US" sz="2900" b="1" dirty="0">
                <a:solidFill>
                  <a:srgbClr val="000000"/>
                </a:solidFill>
                <a:latin typeface="Felix Titling"/>
              </a:rPr>
              <a:t>Lukion erityisopetus​</a:t>
            </a:r>
          </a:p>
          <a:p>
            <a:pPr>
              <a:lnSpc>
                <a:spcPts val="5445"/>
              </a:lnSpc>
              <a:spcBef>
                <a:spcPct val="0"/>
              </a:spcBef>
            </a:pPr>
            <a:r>
              <a:rPr lang="en-US" sz="2900" b="1" dirty="0">
                <a:solidFill>
                  <a:srgbClr val="000000"/>
                </a:solidFill>
                <a:latin typeface="Felix Titling"/>
              </a:rPr>
              <a:t>Kallaveden lukio</a:t>
            </a:r>
          </a:p>
        </p:txBody>
      </p:sp>
    </p:spTree>
    <p:extLst>
      <p:ext uri="{BB962C8B-B14F-4D97-AF65-F5344CB8AC3E}">
        <p14:creationId xmlns:p14="http://schemas.microsoft.com/office/powerpoint/2010/main" val="2443471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70000" y="498203"/>
            <a:ext cx="9347200" cy="1356360"/>
          </a:xfrm>
          <a:prstGeom prst="rect">
            <a:avLst/>
          </a:prstGeom>
        </p:spPr>
        <p:txBody>
          <a:bodyPr vert="horz" lIns="60960" tIns="30480" rIns="60960" bIns="30480" rtlCol="0" anchor="ctr">
            <a:no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2650" dirty="0" err="1">
                <a:latin typeface="Abadi"/>
                <a:ea typeface="+mj-ea"/>
                <a:cs typeface="+mj-cs"/>
              </a:rPr>
              <a:t>Koesuoritusta</a:t>
            </a:r>
            <a:r>
              <a:rPr lang="en-US" sz="2650" dirty="0">
                <a:latin typeface="Abadi"/>
                <a:ea typeface="+mj-ea"/>
                <a:cs typeface="+mj-cs"/>
              </a:rPr>
              <a:t> </a:t>
            </a:r>
            <a:r>
              <a:rPr lang="en-US" sz="2650" dirty="0" err="1">
                <a:latin typeface="Abadi"/>
                <a:ea typeface="+mj-ea"/>
                <a:cs typeface="+mj-cs"/>
              </a:rPr>
              <a:t>heikentävän</a:t>
            </a:r>
            <a:r>
              <a:rPr lang="en-US" sz="2650" dirty="0">
                <a:latin typeface="Abadi"/>
                <a:ea typeface="+mj-ea"/>
                <a:cs typeface="+mj-cs"/>
              </a:rPr>
              <a:t> </a:t>
            </a:r>
            <a:r>
              <a:rPr lang="en-US" sz="2650" dirty="0" err="1">
                <a:latin typeface="Abadi"/>
                <a:ea typeface="+mj-ea"/>
                <a:cs typeface="+mj-cs"/>
              </a:rPr>
              <a:t>syyn</a:t>
            </a:r>
            <a:r>
              <a:rPr lang="en-US" sz="2650" dirty="0">
                <a:latin typeface="Abadi"/>
                <a:ea typeface="+mj-ea"/>
                <a:cs typeface="+mj-cs"/>
              </a:rPr>
              <a:t> </a:t>
            </a:r>
            <a:r>
              <a:rPr lang="en-US" sz="2650" dirty="0" err="1">
                <a:latin typeface="Abadi"/>
                <a:ea typeface="+mj-ea"/>
                <a:cs typeface="+mj-cs"/>
              </a:rPr>
              <a:t>huomioon</a:t>
            </a:r>
            <a:r>
              <a:rPr lang="en-US" sz="2650" dirty="0">
                <a:latin typeface="Abadi"/>
                <a:ea typeface="+mj-ea"/>
                <a:cs typeface="+mj-cs"/>
              </a:rPr>
              <a:t> </a:t>
            </a:r>
            <a:r>
              <a:rPr lang="en-US" sz="2650" dirty="0" err="1">
                <a:latin typeface="Abadi"/>
                <a:ea typeface="+mj-ea"/>
                <a:cs typeface="+mj-cs"/>
              </a:rPr>
              <a:t>ottaminen</a:t>
            </a:r>
            <a:r>
              <a:rPr lang="en-US" sz="2650" dirty="0">
                <a:latin typeface="Abadi"/>
                <a:ea typeface="+mj-ea"/>
                <a:cs typeface="+mj-cs"/>
              </a:rPr>
              <a:t> </a:t>
            </a:r>
            <a:r>
              <a:rPr lang="en-US" sz="2650" dirty="0" err="1">
                <a:latin typeface="Abadi"/>
                <a:ea typeface="+mj-ea"/>
                <a:cs typeface="+mj-cs"/>
              </a:rPr>
              <a:t>ylioppilastutkinnossa</a:t>
            </a:r>
            <a:r>
              <a:rPr lang="en-US" sz="2650" dirty="0">
                <a:latin typeface="Abadi"/>
                <a:ea typeface="+mj-ea"/>
                <a:cs typeface="+mj-cs"/>
              </a:rPr>
              <a:t> ​</a:t>
            </a:r>
            <a:endParaRPr lang="fi-FI" dirty="0">
              <a:latin typeface="Aptos" panose="020B0004020202020204"/>
              <a:ea typeface="+mj-ea"/>
              <a:cs typeface="+mj-cs"/>
            </a:endParaRPr>
          </a:p>
          <a:p>
            <a:pPr algn="ctr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2650" dirty="0">
                <a:latin typeface="Abadi"/>
                <a:ea typeface="+mj-ea"/>
                <a:cs typeface="+mj-cs"/>
              </a:rPr>
              <a:t>(</a:t>
            </a:r>
            <a:r>
              <a:rPr lang="en-US" sz="2650" b="1" dirty="0" err="1">
                <a:latin typeface="Abadi"/>
                <a:ea typeface="+mj-ea"/>
                <a:cs typeface="+mj-cs"/>
              </a:rPr>
              <a:t>erityisjärjestelyt</a:t>
            </a:r>
            <a:r>
              <a:rPr lang="en-US" sz="2650" dirty="0">
                <a:latin typeface="Abadi"/>
                <a:ea typeface="+mj-ea"/>
                <a:cs typeface="+mj-cs"/>
              </a:rPr>
              <a:t>)</a:t>
            </a:r>
            <a:endParaRPr lang="fi-FI" dirty="0">
              <a:ea typeface="+mj-ea"/>
              <a:cs typeface="+mj-cs"/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4053188-BD51-9A0E-9137-1CD51EF8D0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6" r="-3" b="-3"/>
          <a:stretch/>
        </p:blipFill>
        <p:spPr>
          <a:xfrm>
            <a:off x="427038" y="2139833"/>
            <a:ext cx="4514396" cy="342466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3"/>
          <p:cNvSpPr txBox="1"/>
          <p:nvPr/>
        </p:nvSpPr>
        <p:spPr>
          <a:xfrm>
            <a:off x="4552020" y="2332373"/>
            <a:ext cx="6693061" cy="4038600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1015" lvl="1"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2000" err="1">
                <a:latin typeface="Century Gothic"/>
              </a:rPr>
              <a:t>Tarkoituksena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luoda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kokelaille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b="1" err="1">
                <a:latin typeface="Century Gothic"/>
              </a:rPr>
              <a:t>kohtuulliset</a:t>
            </a:r>
            <a:r>
              <a:rPr lang="en-US" sz="2000" b="1" dirty="0">
                <a:latin typeface="Century Gothic"/>
              </a:rPr>
              <a:t> ja </a:t>
            </a:r>
            <a:r>
              <a:rPr lang="en-US" sz="2000" b="1" err="1">
                <a:latin typeface="Century Gothic"/>
              </a:rPr>
              <a:t>yhdenvertaiset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err="1">
                <a:latin typeface="Century Gothic"/>
              </a:rPr>
              <a:t>mahdollisuudet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kokeiden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suorittamiseen</a:t>
            </a:r>
            <a:endParaRPr lang="en-US" sz="2000">
              <a:latin typeface="Century Gothic"/>
            </a:endParaRPr>
          </a:p>
          <a:p>
            <a:pPr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2000" dirty="0">
              <a:latin typeface="Century Gothic" panose="020B0502020202020204" pitchFamily="34" charset="0"/>
            </a:endParaRPr>
          </a:p>
          <a:p>
            <a:pPr marL="501015" lvl="1" indent="-12192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2000" err="1">
                <a:latin typeface="Century Gothic"/>
              </a:rPr>
              <a:t>Lukio-opinnoissa</a:t>
            </a:r>
            <a:r>
              <a:rPr lang="en-US" sz="2000" dirty="0">
                <a:latin typeface="Century Gothic"/>
              </a:rPr>
              <a:t> (tai </a:t>
            </a:r>
            <a:r>
              <a:rPr lang="en-US" sz="2000" err="1">
                <a:latin typeface="Century Gothic"/>
              </a:rPr>
              <a:t>muissa</a:t>
            </a:r>
            <a:r>
              <a:rPr lang="en-US" sz="2000" dirty="0">
                <a:latin typeface="Century Gothic"/>
              </a:rPr>
              <a:t>) </a:t>
            </a:r>
            <a:r>
              <a:rPr lang="en-US" sz="2000" err="1">
                <a:latin typeface="Century Gothic"/>
              </a:rPr>
              <a:t>havaittu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b="1" err="1">
                <a:latin typeface="Century Gothic"/>
              </a:rPr>
              <a:t>tuen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err="1">
                <a:latin typeface="Century Gothic"/>
              </a:rPr>
              <a:t>tarve</a:t>
            </a:r>
            <a:r>
              <a:rPr lang="en-US" sz="2000" b="1" dirty="0">
                <a:latin typeface="Century Gothic"/>
              </a:rPr>
              <a:t> ja </a:t>
            </a:r>
            <a:r>
              <a:rPr lang="en-US" sz="2000" b="1" err="1">
                <a:latin typeface="Century Gothic"/>
              </a:rPr>
              <a:t>toteutetut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err="1">
                <a:latin typeface="Century Gothic"/>
              </a:rPr>
              <a:t>tukitoimet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yhtenä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perusteena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erityisjärjestelyiden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tarvetta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arvioitaessa</a:t>
            </a:r>
            <a:r>
              <a:rPr lang="en-US" sz="2000" dirty="0">
                <a:latin typeface="Century Gothic"/>
              </a:rPr>
              <a:t> ​</a:t>
            </a:r>
          </a:p>
          <a:p>
            <a:pPr indent="-12192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2000" dirty="0">
              <a:latin typeface="Century Gothic" panose="020B0502020202020204" pitchFamily="34" charset="0"/>
            </a:endParaRPr>
          </a:p>
          <a:p>
            <a:pPr marL="501015" lvl="1"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2000" err="1">
                <a:latin typeface="Century Gothic"/>
              </a:rPr>
              <a:t>Lukion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oppimisen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tuen</a:t>
            </a:r>
            <a:r>
              <a:rPr lang="en-US" sz="2000" dirty="0">
                <a:latin typeface="Century Gothic"/>
              </a:rPr>
              <a:t> </a:t>
            </a:r>
            <a:r>
              <a:rPr lang="en-US" sz="2000" err="1">
                <a:latin typeface="Century Gothic"/>
              </a:rPr>
              <a:t>suunnitelma</a:t>
            </a:r>
            <a:r>
              <a:rPr lang="en-US" sz="2000" dirty="0">
                <a:latin typeface="Century Gothic"/>
              </a:rPr>
              <a:t> (</a:t>
            </a:r>
            <a:r>
              <a:rPr lang="en-US" sz="2000" b="1" dirty="0">
                <a:latin typeface="Century Gothic"/>
              </a:rPr>
              <a:t>D-</a:t>
            </a:r>
            <a:r>
              <a:rPr lang="en-US" sz="2000" b="1" err="1">
                <a:latin typeface="Century Gothic"/>
              </a:rPr>
              <a:t>lomake</a:t>
            </a:r>
            <a:r>
              <a:rPr lang="en-US" sz="2000" dirty="0">
                <a:latin typeface="Century Gothic"/>
              </a:rPr>
              <a:t>) </a:t>
            </a:r>
            <a:r>
              <a:rPr lang="en-US" sz="2000" err="1">
                <a:latin typeface="Century Gothic"/>
              </a:rPr>
              <a:t>tässä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tukena</a:t>
            </a:r>
            <a:r>
              <a:rPr lang="en-US" sz="2000" dirty="0">
                <a:latin typeface="Century Gothic"/>
              </a:rPr>
              <a:t> -&gt; D-</a:t>
            </a:r>
            <a:r>
              <a:rPr lang="en-US" sz="2000" err="1">
                <a:latin typeface="Century Gothic"/>
              </a:rPr>
              <a:t>lomakkeen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laatii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erityisopettaja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yhdessä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opiskelijan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kanssa</a:t>
            </a:r>
            <a:endParaRPr lang="en-US" sz="2000">
              <a:latin typeface="Century Gothic"/>
            </a:endParaRPr>
          </a:p>
          <a:p>
            <a:pPr marL="501015" lvl="1"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800" dirty="0"/>
          </a:p>
          <a:p>
            <a:pPr indent="-12192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8363" y="1723604"/>
            <a:ext cx="8970319" cy="4579545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800" dirty="0"/>
          </a:p>
          <a:p>
            <a:pPr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</a:pPr>
            <a:endParaRPr lang="en-US" sz="1867" dirty="0">
              <a:latin typeface="Kiona" panose="020B0604020202020204" charset="0"/>
            </a:endParaRPr>
          </a:p>
          <a:p>
            <a:pPr marL="364490" lvl="1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</a:pPr>
            <a:endParaRPr lang="en-US" sz="2000" dirty="0"/>
          </a:p>
          <a:p>
            <a:pPr marL="707390" lvl="1" indent="-34290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Arial"/>
              <a:buChar char="•"/>
            </a:pPr>
            <a:r>
              <a:rPr lang="en-US" sz="2000" err="1">
                <a:latin typeface="Century Gothic"/>
              </a:rPr>
              <a:t>Hakemukseen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liitetään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lukion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erityisopettajan</a:t>
            </a:r>
            <a:r>
              <a:rPr lang="en-US" sz="2000" dirty="0">
                <a:latin typeface="Century Gothic"/>
              </a:rPr>
              <a:t>/</a:t>
            </a:r>
            <a:r>
              <a:rPr lang="en-US" sz="2000" err="1">
                <a:latin typeface="Century Gothic"/>
              </a:rPr>
              <a:t>apulaisrehtorin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lausunto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haettavien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erityisjärjestelyiden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b="1" err="1">
                <a:latin typeface="Century Gothic"/>
              </a:rPr>
              <a:t>tarpeesta</a:t>
            </a:r>
            <a:r>
              <a:rPr lang="en-US" sz="2000" b="1" dirty="0">
                <a:latin typeface="Century Gothic"/>
              </a:rPr>
              <a:t>, </a:t>
            </a:r>
            <a:r>
              <a:rPr lang="en-US" sz="2000" b="1" err="1">
                <a:latin typeface="Century Gothic"/>
              </a:rPr>
              <a:t>toimivuudesta</a:t>
            </a:r>
            <a:r>
              <a:rPr lang="en-US" sz="2000" b="1" dirty="0">
                <a:latin typeface="Century Gothic"/>
              </a:rPr>
              <a:t> ja </a:t>
            </a:r>
            <a:r>
              <a:rPr lang="en-US" sz="2000" b="1" err="1">
                <a:latin typeface="Century Gothic"/>
              </a:rPr>
              <a:t>kohtuullisuudesta</a:t>
            </a:r>
            <a:endParaRPr lang="en-US" sz="2000" b="1">
              <a:latin typeface="Century Gothic"/>
            </a:endParaRPr>
          </a:p>
          <a:p>
            <a:pPr marL="364490" lvl="1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</a:pPr>
            <a:endParaRPr lang="en-US" sz="2000" b="1" dirty="0">
              <a:latin typeface="Century Gothic" panose="020B0502020202020204" pitchFamily="34" charset="0"/>
            </a:endParaRPr>
          </a:p>
          <a:p>
            <a:pPr marL="745490" lvl="1" indent="-38100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en-US" sz="2000" b="1" dirty="0">
              <a:latin typeface="Century Gothic" panose="020B0502020202020204" pitchFamily="34" charset="0"/>
            </a:endParaRPr>
          </a:p>
          <a:p>
            <a:pPr marL="707390" lvl="1" indent="-34290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Arial"/>
              <a:buChar char="•"/>
            </a:pPr>
            <a:r>
              <a:rPr lang="en-US" sz="2000" dirty="0">
                <a:latin typeface="Century Gothic"/>
              </a:rPr>
              <a:t>Jos </a:t>
            </a:r>
            <a:r>
              <a:rPr lang="en-US" sz="2000" err="1">
                <a:latin typeface="Century Gothic"/>
              </a:rPr>
              <a:t>kokelaalla</a:t>
            </a:r>
            <a:r>
              <a:rPr lang="en-US" sz="2000" dirty="0">
                <a:latin typeface="Century Gothic"/>
              </a:rPr>
              <a:t> on </a:t>
            </a:r>
            <a:r>
              <a:rPr lang="en-US" sz="2000" err="1">
                <a:latin typeface="Century Gothic"/>
              </a:rPr>
              <a:t>ollut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mahdollisuus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tukitoimiin</a:t>
            </a:r>
            <a:endParaRPr lang="en-US" sz="2000" b="1" dirty="0" err="1">
              <a:latin typeface="Century Gothic"/>
            </a:endParaRPr>
          </a:p>
          <a:p>
            <a:pPr marL="364490" lvl="1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rgbClr val="000000"/>
              </a:buClr>
              <a:buSzPct val="80000"/>
            </a:pPr>
            <a:r>
              <a:rPr lang="en-US" sz="2000" dirty="0" err="1">
                <a:latin typeface="Century Gothic"/>
              </a:rPr>
              <a:t>esim</a:t>
            </a:r>
            <a:r>
              <a:rPr lang="en-US" sz="2000" dirty="0">
                <a:latin typeface="Century Gothic"/>
              </a:rPr>
              <a:t>. </a:t>
            </a:r>
            <a:r>
              <a:rPr lang="en-US" sz="2000" b="1" dirty="0" err="1">
                <a:latin typeface="Century Gothic"/>
              </a:rPr>
              <a:t>lisäaika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dirty="0" err="1">
                <a:latin typeface="Century Gothic"/>
              </a:rPr>
              <a:t>kokeissa</a:t>
            </a:r>
            <a:r>
              <a:rPr lang="en-US" sz="2000" b="1" dirty="0">
                <a:latin typeface="Century Gothic"/>
              </a:rPr>
              <a:t>, </a:t>
            </a:r>
            <a:r>
              <a:rPr lang="en-US" sz="2000" b="1" dirty="0" err="1">
                <a:latin typeface="Century Gothic"/>
              </a:rPr>
              <a:t>erillinen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dirty="0" err="1">
                <a:latin typeface="Century Gothic"/>
              </a:rPr>
              <a:t>pienryhmätila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dirty="0" err="1">
                <a:latin typeface="Century Gothic"/>
              </a:rPr>
              <a:t>tehdä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dirty="0" err="1">
                <a:latin typeface="Century Gothic"/>
              </a:rPr>
              <a:t>opintojakson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dirty="0" err="1">
                <a:latin typeface="Century Gothic"/>
              </a:rPr>
              <a:t>koetta</a:t>
            </a:r>
            <a:r>
              <a:rPr lang="en-US" sz="2000" dirty="0">
                <a:latin typeface="Century Gothic"/>
              </a:rPr>
              <a:t>, </a:t>
            </a:r>
            <a:r>
              <a:rPr lang="en-US" sz="2000" b="1" dirty="0" err="1">
                <a:latin typeface="Century Gothic"/>
              </a:rPr>
              <a:t>tulee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dirty="0" err="1">
                <a:latin typeface="Century Gothic"/>
              </a:rPr>
              <a:t>lausunnosta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dirty="0" err="1">
                <a:latin typeface="Century Gothic"/>
              </a:rPr>
              <a:t>käydä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dirty="0" err="1">
                <a:latin typeface="Century Gothic"/>
              </a:rPr>
              <a:t>ilmi</a:t>
            </a:r>
            <a:r>
              <a:rPr lang="en-US" sz="2000" b="1" dirty="0">
                <a:latin typeface="Century Gothic"/>
              </a:rPr>
              <a:t>, </a:t>
            </a:r>
            <a:r>
              <a:rPr lang="en-US" sz="2000" b="1" dirty="0" err="1">
                <a:latin typeface="Century Gothic"/>
              </a:rPr>
              <a:t>onko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dirty="0" err="1">
                <a:latin typeface="Century Gothic"/>
              </a:rPr>
              <a:t>kokelas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dirty="0" err="1">
                <a:latin typeface="Century Gothic"/>
              </a:rPr>
              <a:t>käyttänyt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dirty="0" err="1">
                <a:latin typeface="Century Gothic"/>
              </a:rPr>
              <a:t>näitä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dirty="0" err="1">
                <a:latin typeface="Century Gothic"/>
              </a:rPr>
              <a:t>järjestelyitä</a:t>
            </a:r>
            <a:r>
              <a:rPr lang="en-US" sz="2000" b="1" dirty="0">
                <a:latin typeface="Century Gothic"/>
              </a:rPr>
              <a:t> ja </a:t>
            </a:r>
            <a:r>
              <a:rPr lang="en-US" sz="2000" b="1" dirty="0" err="1">
                <a:latin typeface="Century Gothic"/>
              </a:rPr>
              <a:t>ovatko</a:t>
            </a:r>
            <a:r>
              <a:rPr lang="en-US" sz="2000" b="1" dirty="0">
                <a:latin typeface="Century Gothic"/>
              </a:rPr>
              <a:t> ne </a:t>
            </a:r>
            <a:r>
              <a:rPr lang="en-US" sz="2000" b="1" dirty="0" err="1">
                <a:latin typeface="Century Gothic"/>
              </a:rPr>
              <a:t>olleet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dirty="0" err="1">
                <a:latin typeface="Century Gothic"/>
              </a:rPr>
              <a:t>hänelle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dirty="0" err="1">
                <a:latin typeface="Century Gothic"/>
              </a:rPr>
              <a:t>tarpeellisia</a:t>
            </a:r>
            <a:endParaRPr lang="en-US" sz="2000" b="1" dirty="0">
              <a:latin typeface="Century Gothic"/>
            </a:endParaRPr>
          </a:p>
          <a:p>
            <a:pPr marL="243205" lvl="1"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Arial" pitchFamily="34" charset="0"/>
              <a:buChar char="•"/>
            </a:pPr>
            <a:endParaRPr lang="en-US" sz="2000" dirty="0">
              <a:latin typeface="Century Gothic" panose="020B0502020202020204" pitchFamily="34" charset="0"/>
            </a:endParaRPr>
          </a:p>
          <a:p>
            <a:pPr marL="121285" lvl="1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</a:pPr>
            <a:r>
              <a:rPr lang="en-US" sz="2000" dirty="0">
                <a:latin typeface="Century Gothic"/>
              </a:rPr>
              <a:t>-&gt; </a:t>
            </a:r>
            <a:r>
              <a:rPr lang="en-US" sz="2000" err="1">
                <a:latin typeface="Century Gothic"/>
              </a:rPr>
              <a:t>Lukion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oppimisen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tuen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suunnitelman</a:t>
            </a:r>
            <a:r>
              <a:rPr lang="en-US" sz="2000" dirty="0">
                <a:latin typeface="Century Gothic"/>
              </a:rPr>
              <a:t> (</a:t>
            </a:r>
            <a:r>
              <a:rPr lang="en-US" sz="2000" b="1" dirty="0">
                <a:latin typeface="Century Gothic"/>
              </a:rPr>
              <a:t>D-</a:t>
            </a:r>
            <a:r>
              <a:rPr lang="en-US" sz="2000" b="1" err="1">
                <a:latin typeface="Century Gothic"/>
              </a:rPr>
              <a:t>lomake</a:t>
            </a:r>
            <a:r>
              <a:rPr lang="en-US" sz="2000" dirty="0">
                <a:latin typeface="Century Gothic"/>
              </a:rPr>
              <a:t>) </a:t>
            </a:r>
            <a:r>
              <a:rPr lang="en-US" sz="2000" err="1">
                <a:latin typeface="Century Gothic"/>
              </a:rPr>
              <a:t>kirjaukset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tässä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tukena</a:t>
            </a:r>
            <a:r>
              <a:rPr lang="en-US" sz="2000" dirty="0">
                <a:latin typeface="Century Gothic"/>
              </a:rPr>
              <a:t>! </a:t>
            </a:r>
          </a:p>
          <a:p>
            <a:pPr indent="-12192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800" dirty="0"/>
          </a:p>
        </p:txBody>
      </p:sp>
      <p:pic>
        <p:nvPicPr>
          <p:cNvPr id="4" name="Kuva 3" descr="Kuva, joka sisältää kohteen ruoho, ulko, keltainen, sieni&#10;&#10;Kuvaus luotu automaattisesti">
            <a:extLst>
              <a:ext uri="{FF2B5EF4-FFF2-40B4-BE49-F238E27FC236}">
                <a16:creationId xmlns:a16="http://schemas.microsoft.com/office/drawing/2014/main" id="{209BA8E5-F246-76FE-0857-8D5498317A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7400" r="14433"/>
          <a:stretch/>
        </p:blipFill>
        <p:spPr>
          <a:xfrm>
            <a:off x="8938197" y="1377349"/>
            <a:ext cx="3007423" cy="525967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7ED55042-29AB-8D87-5B0F-FEE3C896D520}"/>
              </a:ext>
            </a:extLst>
          </p:cNvPr>
          <p:cNvSpPr txBox="1"/>
          <p:nvPr/>
        </p:nvSpPr>
        <p:spPr>
          <a:xfrm>
            <a:off x="355600" y="341799"/>
            <a:ext cx="9579893" cy="16725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121920" algn="l" defTabSz="60963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Pct val="80000"/>
              <a:buFont typeface="Corbel" pitchFamily="34" charset="0"/>
              <a:buChar char="•"/>
              <a:tabLst/>
              <a:defRPr/>
            </a:pPr>
            <a:endParaRPr lang="en-US" sz="26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</a:endParaRPr>
          </a:p>
          <a:p>
            <a:pPr marL="0" marR="0" lvl="0" indent="0" algn="ctr" defTabSz="60963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Koesuoritusta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</a:t>
            </a: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heikentävän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</a:t>
            </a: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syyn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</a:t>
            </a: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huomioon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</a:t>
            </a: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ottaminen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</a:t>
            </a: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ylioppilastutkinnossa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​</a:t>
            </a:r>
            <a:endParaRPr lang="en-US" sz="26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badi"/>
            </a:endParaRPr>
          </a:p>
          <a:p>
            <a:pPr marL="0" marR="0" lvl="0" indent="0" algn="ctr" defTabSz="60963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(</a:t>
            </a:r>
            <a:r>
              <a:rPr kumimoji="0" lang="en-US" sz="265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erityisjärjestelyt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)</a:t>
            </a:r>
            <a:endParaRPr lang="en-US" sz="26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bad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219" y="690476"/>
            <a:ext cx="11226800" cy="6095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4665"/>
              </a:lnSpc>
              <a:spcBef>
                <a:spcPct val="0"/>
              </a:spcBef>
            </a:pPr>
            <a:r>
              <a:rPr lang="en-US" sz="2650" dirty="0" err="1">
                <a:solidFill>
                  <a:srgbClr val="000000"/>
                </a:solidFill>
                <a:latin typeface="Abadi"/>
              </a:rPr>
              <a:t>Koesuoritusta</a:t>
            </a:r>
            <a:r>
              <a:rPr lang="en-US" sz="2650" dirty="0">
                <a:solidFill>
                  <a:srgbClr val="000000"/>
                </a:solidFill>
                <a:latin typeface="Abadi"/>
              </a:rPr>
              <a:t> </a:t>
            </a:r>
            <a:r>
              <a:rPr lang="en-US" sz="2650" dirty="0" err="1">
                <a:solidFill>
                  <a:srgbClr val="000000"/>
                </a:solidFill>
                <a:latin typeface="Abadi"/>
              </a:rPr>
              <a:t>heikentävinä</a:t>
            </a:r>
            <a:r>
              <a:rPr lang="en-US" sz="2650" dirty="0">
                <a:solidFill>
                  <a:srgbClr val="000000"/>
                </a:solidFill>
                <a:latin typeface="Abadi"/>
              </a:rPr>
              <a:t> </a:t>
            </a:r>
            <a:r>
              <a:rPr lang="en-US" sz="2650" dirty="0" err="1">
                <a:solidFill>
                  <a:srgbClr val="000000"/>
                </a:solidFill>
                <a:latin typeface="Abadi"/>
              </a:rPr>
              <a:t>syinä</a:t>
            </a:r>
            <a:r>
              <a:rPr lang="en-US" sz="2650" dirty="0">
                <a:solidFill>
                  <a:srgbClr val="000000"/>
                </a:solidFill>
                <a:latin typeface="Abadi"/>
              </a:rPr>
              <a:t> </a:t>
            </a:r>
            <a:r>
              <a:rPr lang="en-US" sz="2650" dirty="0" err="1">
                <a:solidFill>
                  <a:srgbClr val="000000"/>
                </a:solidFill>
                <a:latin typeface="Abadi"/>
              </a:rPr>
              <a:t>otetaan</a:t>
            </a:r>
            <a:r>
              <a:rPr lang="en-US" sz="2650" dirty="0">
                <a:solidFill>
                  <a:srgbClr val="000000"/>
                </a:solidFill>
                <a:latin typeface="Abadi"/>
              </a:rPr>
              <a:t> </a:t>
            </a:r>
            <a:r>
              <a:rPr lang="en-US" sz="2650" dirty="0" err="1">
                <a:solidFill>
                  <a:srgbClr val="000000"/>
                </a:solidFill>
                <a:latin typeface="Abadi"/>
              </a:rPr>
              <a:t>huomioon</a:t>
            </a:r>
            <a:endParaRPr lang="en-US" sz="2650" dirty="0">
              <a:solidFill>
                <a:srgbClr val="000000"/>
              </a:solidFill>
              <a:latin typeface="Abadi"/>
            </a:endParaRPr>
          </a:p>
          <a:p>
            <a:pPr algn="ctr">
              <a:lnSpc>
                <a:spcPts val="4665"/>
              </a:lnSpc>
              <a:spcBef>
                <a:spcPct val="0"/>
              </a:spcBef>
            </a:pPr>
            <a:endParaRPr lang="en-US" sz="3588" dirty="0">
              <a:solidFill>
                <a:srgbClr val="000000"/>
              </a:solidFill>
              <a:latin typeface="Kiona Bold"/>
            </a:endParaRPr>
          </a:p>
          <a:p>
            <a:pPr marL="457835" lvl="1" indent="-228600">
              <a:lnSpc>
                <a:spcPts val="2758"/>
              </a:lnSpc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latin typeface="Kiona Bold"/>
              </a:rPr>
              <a:t>​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Sairaus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tai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vamma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(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esim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. ADHD) </a:t>
            </a:r>
          </a:p>
          <a:p>
            <a:pPr marL="229235" lvl="1">
              <a:lnSpc>
                <a:spcPts val="2758"/>
              </a:lnSpc>
            </a:pPr>
            <a:r>
              <a:rPr lang="en-US" sz="2000" dirty="0">
                <a:solidFill>
                  <a:srgbClr val="000000"/>
                </a:solidFill>
                <a:latin typeface="Century Gothic"/>
              </a:rPr>
              <a:t>-&gt;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tarvitsee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lääkärin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,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psykologin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,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terveydenhoitajan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tai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sairaanhoitajan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asiantuntijalausunnon</a:t>
            </a:r>
            <a:endParaRPr lang="en-US" sz="2000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ts val="2758"/>
              </a:lnSpc>
            </a:pPr>
            <a:endParaRPr lang="en-US" sz="20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457835" lvl="1" indent="-228600">
              <a:lnSpc>
                <a:spcPts val="2758"/>
              </a:lnSpc>
              <a:spcBef>
                <a:spcPct val="0"/>
              </a:spcBef>
              <a:buFont typeface="Arial"/>
              <a:buChar char="•"/>
            </a:pPr>
            <a:r>
              <a:rPr lang="en-US" sz="2000" err="1">
                <a:solidFill>
                  <a:srgbClr val="000000"/>
                </a:solidFill>
                <a:latin typeface="Century Gothic"/>
              </a:rPr>
              <a:t>Erityisen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vaikea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elämäntilanne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(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esim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.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läheisen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kuolema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,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vaikea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perhetilanne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) ​</a:t>
            </a:r>
          </a:p>
          <a:p>
            <a:pPr marL="228600" lvl="1">
              <a:lnSpc>
                <a:spcPts val="2758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Century Gothic"/>
              </a:rPr>
              <a:t>-&gt;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tarvitsee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kuraattorin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, 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terveydenhoitajan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, 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psykologin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tai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lääkärin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asiantuntijalausunnon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​</a:t>
            </a:r>
          </a:p>
          <a:p>
            <a:pPr>
              <a:lnSpc>
                <a:spcPts val="2758"/>
              </a:lnSpc>
              <a:spcBef>
                <a:spcPct val="0"/>
              </a:spcBef>
            </a:pPr>
            <a:endParaRPr lang="en-US" sz="20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457835" lvl="1" indent="-228600">
              <a:lnSpc>
                <a:spcPts val="2758"/>
              </a:lnSpc>
              <a:spcBef>
                <a:spcPct val="0"/>
              </a:spcBef>
              <a:buFont typeface="Arial"/>
              <a:buChar char="•"/>
            </a:pPr>
            <a:r>
              <a:rPr lang="en-US" sz="2000" err="1">
                <a:solidFill>
                  <a:srgbClr val="000000"/>
                </a:solidFill>
                <a:latin typeface="Century Gothic"/>
              </a:rPr>
              <a:t>Lukemisen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ja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kirjoittamisen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erityisvaikeus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 </a:t>
            </a:r>
            <a:endParaRPr lang="en-US" sz="20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228600" lvl="1">
              <a:lnSpc>
                <a:spcPts val="2758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Century Gothic"/>
              </a:rPr>
              <a:t>-&gt; ​</a:t>
            </a:r>
            <a:r>
              <a:rPr lang="en-US" sz="2000" b="1" dirty="0" err="1">
                <a:solidFill>
                  <a:srgbClr val="000000"/>
                </a:solidFill>
                <a:latin typeface="Century Gothic"/>
              </a:rPr>
              <a:t>tarvitsee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entury Gothic"/>
              </a:rPr>
              <a:t>lukion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entury Gothic"/>
              </a:rPr>
              <a:t>erityisopettajan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entury Gothic"/>
              </a:rPr>
              <a:t>lausunnon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ja </a:t>
            </a:r>
            <a:r>
              <a:rPr lang="en-US" sz="2000" b="1" dirty="0" err="1">
                <a:solidFill>
                  <a:srgbClr val="000000"/>
                </a:solidFill>
                <a:latin typeface="Century Gothic"/>
              </a:rPr>
              <a:t>lukitutkimukset</a:t>
            </a:r>
          </a:p>
          <a:p>
            <a:pPr>
              <a:lnSpc>
                <a:spcPts val="2758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Century Gothic"/>
              </a:rPr>
              <a:t>​</a:t>
            </a:r>
          </a:p>
          <a:p>
            <a:pPr marL="457835" lvl="1" indent="-228600">
              <a:lnSpc>
                <a:spcPts val="2758"/>
              </a:lnSpc>
              <a:spcBef>
                <a:spcPct val="0"/>
              </a:spcBef>
              <a:buFont typeface="Arial"/>
              <a:buChar char="•"/>
            </a:pPr>
            <a:r>
              <a:rPr lang="en-US" sz="2000" err="1">
                <a:solidFill>
                  <a:srgbClr val="000000"/>
                </a:solidFill>
                <a:latin typeface="Century Gothic"/>
              </a:rPr>
              <a:t>Vieraskielisen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kokelaan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opetuskielen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puutteellinen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hallinta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 </a:t>
            </a:r>
            <a:endParaRPr lang="en-US" sz="20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228600" lvl="1" algn="l">
              <a:lnSpc>
                <a:spcPts val="2758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Century Gothic"/>
              </a:rPr>
              <a:t>-&gt; 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​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apulaisrehtori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auttaa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näissä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hakemuksissa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​</a:t>
            </a:r>
          </a:p>
          <a:p>
            <a:pPr algn="ctr">
              <a:lnSpc>
                <a:spcPts val="5272"/>
              </a:lnSpc>
              <a:spcBef>
                <a:spcPct val="0"/>
              </a:spcBef>
            </a:pPr>
            <a:endParaRPr lang="en-US" sz="2121" dirty="0">
              <a:solidFill>
                <a:srgbClr val="000000"/>
              </a:solidFill>
              <a:latin typeface="Kiona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817000">
            <a:off x="8844391" y="3936607"/>
            <a:ext cx="2302942" cy="262070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9378" y="2112122"/>
            <a:ext cx="11493245" cy="28649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4195" lvl="1" indent="-271780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err="1">
                <a:solidFill>
                  <a:srgbClr val="000000"/>
                </a:solidFill>
                <a:latin typeface="Century Gothic"/>
              </a:rPr>
              <a:t>Sairaus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tai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vamma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,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lukivaikeus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tai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vaikea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elämäntilanne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voidaan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ottaa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arvostelussa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huomioon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vain,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jos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kokelas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on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saamassa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kokeesta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hylätyn</a:t>
            </a:r>
            <a:r>
              <a:rPr lang="en-US" sz="200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Century Gothic"/>
              </a:rPr>
              <a:t>arvosanan</a:t>
            </a:r>
            <a:endParaRPr lang="en-US" sz="2000" b="1">
              <a:solidFill>
                <a:srgbClr val="000000"/>
              </a:solidFill>
              <a:latin typeface="Century Gothic"/>
            </a:endParaRPr>
          </a:p>
          <a:p>
            <a:pPr marL="544195" lvl="1" indent="-271780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err="1">
                <a:solidFill>
                  <a:srgbClr val="000000"/>
                </a:solidFill>
                <a:latin typeface="Century Gothic"/>
              </a:rPr>
              <a:t>Vieraskielisyyttä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ei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huomioida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 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arvostelussa</a:t>
            </a:r>
            <a:endParaRPr lang="en-US" sz="200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544195" lvl="1" indent="-271780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err="1">
                <a:solidFill>
                  <a:srgbClr val="000000"/>
                </a:solidFill>
                <a:latin typeface="Century Gothic"/>
              </a:rPr>
              <a:t>Muutoin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poikkeavaan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arvosteluun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suhtaudutaan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pidättyvästi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,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sillä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se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muodostaa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poikkeuksen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kokelaiden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yhdenvertaisen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kohtelun</a:t>
            </a:r>
            <a:r>
              <a:rPr lang="en-US" sz="20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Century Gothic"/>
              </a:rPr>
              <a:t>periaatteesta</a:t>
            </a:r>
            <a:endParaRPr lang="en-US" sz="2000">
              <a:solidFill>
                <a:srgbClr val="000000"/>
              </a:solidFill>
              <a:latin typeface="Century Gothic"/>
            </a:endParaRPr>
          </a:p>
          <a:p>
            <a:pPr algn="ctr">
              <a:lnSpc>
                <a:spcPts val="4925"/>
              </a:lnSpc>
              <a:spcBef>
                <a:spcPct val="0"/>
              </a:spcBef>
            </a:pPr>
            <a:endParaRPr lang="en-US" sz="2521" dirty="0">
              <a:solidFill>
                <a:srgbClr val="000000"/>
              </a:solidFill>
              <a:latin typeface="Kiona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351687" y="4140200"/>
            <a:ext cx="1989159" cy="2263624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A7070C96-5B50-94BC-1231-06CC9404E479}"/>
              </a:ext>
            </a:extLst>
          </p:cNvPr>
          <p:cNvSpPr txBox="1"/>
          <p:nvPr/>
        </p:nvSpPr>
        <p:spPr>
          <a:xfrm>
            <a:off x="508000" y="857327"/>
            <a:ext cx="11176000" cy="5027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650" dirty="0">
                <a:latin typeface="Abadi"/>
              </a:rPr>
              <a:t>Yo-kokeiden poikkeava arvostelu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16000" y="407553"/>
            <a:ext cx="9875520" cy="1356360"/>
          </a:xfrm>
          <a:prstGeom prst="rect">
            <a:avLst/>
          </a:prstGeom>
        </p:spPr>
        <p:txBody>
          <a:bodyPr vert="horz" lIns="60960" tIns="30480" rIns="60960" bIns="30480" rtlCol="0" anchor="ctr">
            <a:norm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2650" err="1">
                <a:latin typeface="Abadi"/>
                <a:ea typeface="+mj-ea"/>
                <a:cs typeface="+mj-cs"/>
              </a:rPr>
              <a:t>Yo-tutkinto</a:t>
            </a:r>
            <a:r>
              <a:rPr lang="en-US" sz="2650" dirty="0">
                <a:latin typeface="Abadi"/>
                <a:ea typeface="+mj-ea"/>
                <a:cs typeface="+mj-cs"/>
              </a:rPr>
              <a:t> ja </a:t>
            </a:r>
            <a:r>
              <a:rPr lang="en-US" sz="2650" err="1">
                <a:latin typeface="Abadi"/>
                <a:ea typeface="+mj-ea"/>
                <a:cs typeface="+mj-cs"/>
              </a:rPr>
              <a:t>erityisjärjestelyt</a:t>
            </a:r>
            <a:endParaRPr lang="en-US" sz="2650">
              <a:latin typeface="Abadi"/>
              <a:ea typeface="+mj-ea"/>
              <a:cs typeface="+mj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12277" y="1934664"/>
            <a:ext cx="6855411" cy="4038600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4195" lvl="1"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2000" dirty="0">
                <a:latin typeface="Century Gothic"/>
              </a:rPr>
              <a:t> </a:t>
            </a:r>
            <a:r>
              <a:rPr lang="en-US" sz="2000" err="1">
                <a:latin typeface="Century Gothic"/>
              </a:rPr>
              <a:t>Erityisopettaja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huolehtii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yhdessä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apulaisrehtorin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kanssa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mahdollisista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yo-tutkintoa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koskevista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erityisjärjestelyistä</a:t>
            </a:r>
            <a:endParaRPr lang="en-US" sz="2000">
              <a:latin typeface="Century Gothic"/>
            </a:endParaRPr>
          </a:p>
          <a:p>
            <a:pPr marL="422275" lvl="1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</a:pPr>
            <a:endParaRPr lang="en-US" sz="2000" dirty="0">
              <a:latin typeface="Century Gothic" panose="020B0502020202020204" pitchFamily="34" charset="0"/>
            </a:endParaRPr>
          </a:p>
          <a:p>
            <a:pPr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2000" dirty="0">
              <a:latin typeface="Century Gothic" panose="020B0502020202020204" pitchFamily="34" charset="0"/>
            </a:endParaRPr>
          </a:p>
          <a:p>
            <a:pPr marL="544195" lvl="1"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2000" dirty="0">
                <a:latin typeface="Century Gothic"/>
              </a:rPr>
              <a:t> </a:t>
            </a:r>
            <a:r>
              <a:rPr lang="en-US" sz="2000" err="1">
                <a:latin typeface="Century Gothic"/>
              </a:rPr>
              <a:t>Opiskelijoille</a:t>
            </a:r>
            <a:r>
              <a:rPr lang="en-US" sz="2000" dirty="0">
                <a:latin typeface="Century Gothic"/>
              </a:rPr>
              <a:t> ja </a:t>
            </a:r>
            <a:r>
              <a:rPr lang="en-US" sz="2000" err="1">
                <a:latin typeface="Century Gothic"/>
              </a:rPr>
              <a:t>huoltajille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laitettu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b="1" dirty="0">
                <a:latin typeface="Century Gothic"/>
              </a:rPr>
              <a:t>Wilma-</a:t>
            </a:r>
            <a:r>
              <a:rPr lang="en-US" sz="2000" b="1" err="1">
                <a:latin typeface="Century Gothic"/>
              </a:rPr>
              <a:t>viesti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err="1">
                <a:latin typeface="Century Gothic"/>
              </a:rPr>
              <a:t>aikataulusta</a:t>
            </a:r>
            <a:r>
              <a:rPr lang="en-US" sz="2000" dirty="0">
                <a:latin typeface="Century Gothic"/>
              </a:rPr>
              <a:t> </a:t>
            </a:r>
            <a:r>
              <a:rPr lang="en-US" sz="2000" b="1" dirty="0">
                <a:latin typeface="Century Gothic"/>
              </a:rPr>
              <a:t>9.2.2026</a:t>
            </a:r>
          </a:p>
          <a:p>
            <a:pPr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2000" dirty="0">
              <a:latin typeface="Century Gothic" panose="020B0502020202020204" pitchFamily="34" charset="0"/>
            </a:endParaRPr>
          </a:p>
          <a:p>
            <a:pPr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</a:pPr>
            <a:endParaRPr lang="en-US" sz="2000" dirty="0">
              <a:latin typeface="Century Gothic" panose="020B0502020202020204" pitchFamily="34" charset="0"/>
            </a:endParaRPr>
          </a:p>
          <a:p>
            <a:pPr marL="544195" lvl="1" indent="-12192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2000" b="1" dirty="0">
                <a:latin typeface="Century Gothic"/>
              </a:rPr>
              <a:t> </a:t>
            </a:r>
            <a:r>
              <a:rPr lang="en-US" sz="2000" b="1" err="1">
                <a:latin typeface="Century Gothic"/>
              </a:rPr>
              <a:t>Nuoren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err="1">
                <a:latin typeface="Century Gothic"/>
              </a:rPr>
              <a:t>pitää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err="1">
                <a:latin typeface="Century Gothic"/>
              </a:rPr>
              <a:t>muistaa</a:t>
            </a:r>
            <a:r>
              <a:rPr lang="en-US" sz="2000" b="1" dirty="0">
                <a:latin typeface="Century Gothic"/>
              </a:rPr>
              <a:t> </a:t>
            </a:r>
            <a:r>
              <a:rPr lang="en-US" sz="2000" b="1" err="1">
                <a:latin typeface="Century Gothic"/>
              </a:rPr>
              <a:t>itse</a:t>
            </a:r>
            <a:r>
              <a:rPr lang="en-US" sz="2000" b="1" dirty="0">
                <a:latin typeface="Century Gothic"/>
              </a:rPr>
              <a:t> olla </a:t>
            </a:r>
            <a:r>
              <a:rPr lang="en-US" sz="2000" b="1" err="1">
                <a:latin typeface="Century Gothic"/>
              </a:rPr>
              <a:t>aktiivinen</a:t>
            </a:r>
            <a:r>
              <a:rPr lang="en-US" sz="2000" b="1" dirty="0">
                <a:latin typeface="Century Gothic"/>
              </a:rPr>
              <a:t>!​</a:t>
            </a:r>
          </a:p>
          <a:p>
            <a:pPr indent="-12192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800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2"/>
          <a:srcRect l="6488" r="2" b="2"/>
          <a:stretch/>
        </p:blipFill>
        <p:spPr>
          <a:xfrm>
            <a:off x="8382001" y="2514600"/>
            <a:ext cx="2383067" cy="28959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4">
            <a:extLst>
              <a:ext uri="{FF2B5EF4-FFF2-40B4-BE49-F238E27FC236}">
                <a16:creationId xmlns:a16="http://schemas.microsoft.com/office/drawing/2014/main" id="{394842B0-684D-44CC-B4BC-D13331CFD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1875777-0657-E48F-E11B-363250493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3200" dirty="0">
                <a:latin typeface="Abadi"/>
              </a:rPr>
              <a:t>Aikataulu</a:t>
            </a:r>
          </a:p>
        </p:txBody>
      </p:sp>
      <p:sp>
        <p:nvSpPr>
          <p:cNvPr id="32" name="sketch line">
            <a:extLst>
              <a:ext uri="{FF2B5EF4-FFF2-40B4-BE49-F238E27FC236}">
                <a16:creationId xmlns:a16="http://schemas.microsoft.com/office/drawing/2014/main" id="{4C2A3DC3-F495-4B99-9FF3-3FB30D632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isällön paikkamerkki 2">
            <a:extLst>
              <a:ext uri="{FF2B5EF4-FFF2-40B4-BE49-F238E27FC236}">
                <a16:creationId xmlns:a16="http://schemas.microsoft.com/office/drawing/2014/main" id="{44DE66C7-E9D6-A8D6-6E1E-18CE4876C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82433"/>
            <a:ext cx="5854386" cy="3169388"/>
          </a:xfrm>
        </p:spPr>
        <p:txBody>
          <a:bodyPr vert="horz" lIns="60960" tIns="30480" rIns="60960" bIns="30480" rtlCol="0" anchor="t">
            <a:normAutofit fontScale="70000" lnSpcReduction="20000"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endParaRPr lang="en-US" sz="3200" b="1" dirty="0">
              <a:latin typeface="Century Gothic"/>
            </a:endParaRPr>
          </a:p>
          <a:p>
            <a:pPr marL="45720" indent="0">
              <a:buNone/>
            </a:pPr>
            <a:endParaRPr lang="en-US" sz="3200" b="1" dirty="0">
              <a:latin typeface="Century Gothic" panose="020B0502020202020204" pitchFamily="34" charset="0"/>
            </a:endParaRPr>
          </a:p>
          <a:p>
            <a:pPr marL="342900" indent="-342900"/>
            <a:r>
              <a:rPr lang="en-US" sz="3200" b="1" dirty="0" err="1">
                <a:latin typeface="Century Gothic"/>
              </a:rPr>
              <a:t>Syksyllä</a:t>
            </a:r>
            <a:r>
              <a:rPr lang="en-US" sz="3200" b="1" dirty="0">
                <a:latin typeface="Century Gothic"/>
              </a:rPr>
              <a:t> 2026 </a:t>
            </a:r>
            <a:r>
              <a:rPr lang="en-US" sz="3200" dirty="0" err="1">
                <a:latin typeface="Century Gothic"/>
              </a:rPr>
              <a:t>aloittavat</a:t>
            </a:r>
            <a:r>
              <a:rPr lang="en-US" sz="3200" dirty="0">
                <a:latin typeface="Century Gothic"/>
              </a:rPr>
              <a:t> </a:t>
            </a:r>
            <a:r>
              <a:rPr lang="en-US" sz="3200" dirty="0" err="1">
                <a:latin typeface="Century Gothic"/>
              </a:rPr>
              <a:t>hakevat</a:t>
            </a:r>
            <a:r>
              <a:rPr lang="en-US" sz="3200" dirty="0">
                <a:latin typeface="Century Gothic"/>
              </a:rPr>
              <a:t> </a:t>
            </a:r>
            <a:r>
              <a:rPr lang="en-US" sz="3200" dirty="0" err="1">
                <a:latin typeface="Century Gothic"/>
              </a:rPr>
              <a:t>erityisjärjestelyitä</a:t>
            </a:r>
            <a:r>
              <a:rPr lang="en-US" sz="3200" b="1" dirty="0">
                <a:latin typeface="Century Gothic"/>
              </a:rPr>
              <a:t> jo </a:t>
            </a:r>
            <a:r>
              <a:rPr lang="en-US" sz="3200" b="1" dirty="0" err="1">
                <a:latin typeface="Century Gothic"/>
              </a:rPr>
              <a:t>tämän</a:t>
            </a:r>
            <a:r>
              <a:rPr lang="en-US" sz="3200" b="1" dirty="0">
                <a:latin typeface="Century Gothic"/>
              </a:rPr>
              <a:t> </a:t>
            </a:r>
            <a:r>
              <a:rPr lang="en-US" sz="3200" b="1" dirty="0" err="1">
                <a:latin typeface="Century Gothic"/>
              </a:rPr>
              <a:t>kevään</a:t>
            </a:r>
            <a:r>
              <a:rPr lang="en-US" sz="3200" b="1" dirty="0">
                <a:latin typeface="Century Gothic"/>
              </a:rPr>
              <a:t> </a:t>
            </a:r>
            <a:r>
              <a:rPr lang="en-US" sz="3200" b="1" dirty="0" err="1">
                <a:latin typeface="Century Gothic"/>
              </a:rPr>
              <a:t>aikana</a:t>
            </a:r>
            <a:r>
              <a:rPr lang="en-US" sz="3200" b="1" dirty="0">
                <a:latin typeface="Century Gothic"/>
              </a:rPr>
              <a:t>, </a:t>
            </a:r>
            <a:r>
              <a:rPr lang="en-US" sz="3200" b="1" dirty="0" err="1">
                <a:latin typeface="Century Gothic"/>
              </a:rPr>
              <a:t>hakemukset</a:t>
            </a:r>
            <a:r>
              <a:rPr lang="en-US" sz="3200" b="1" dirty="0">
                <a:latin typeface="Century Gothic"/>
              </a:rPr>
              <a:t> </a:t>
            </a:r>
            <a:r>
              <a:rPr lang="en-US" sz="3200" b="1" dirty="0" err="1">
                <a:latin typeface="Century Gothic"/>
              </a:rPr>
              <a:t>oltava</a:t>
            </a:r>
            <a:r>
              <a:rPr lang="en-US" sz="3200" b="1" dirty="0">
                <a:latin typeface="Century Gothic"/>
              </a:rPr>
              <a:t> </a:t>
            </a:r>
            <a:r>
              <a:rPr lang="en-US" sz="3200" b="1" dirty="0" err="1">
                <a:latin typeface="Century Gothic"/>
              </a:rPr>
              <a:t>Ylioppilastutkintolautakunnassa</a:t>
            </a:r>
            <a:r>
              <a:rPr lang="en-US" sz="3200" b="1" dirty="0">
                <a:latin typeface="Century Gothic"/>
              </a:rPr>
              <a:t> </a:t>
            </a:r>
            <a:r>
              <a:rPr lang="en-US" sz="3200" b="1" dirty="0" err="1">
                <a:latin typeface="Century Gothic"/>
              </a:rPr>
              <a:t>viimeistään</a:t>
            </a:r>
            <a:r>
              <a:rPr lang="en-US" sz="3200" b="1" dirty="0">
                <a:latin typeface="Century Gothic"/>
              </a:rPr>
              <a:t> </a:t>
            </a:r>
            <a:r>
              <a:rPr lang="en-US" sz="3200" b="1" dirty="0" err="1">
                <a:latin typeface="Century Gothic"/>
              </a:rPr>
              <a:t>huhtikuun</a:t>
            </a:r>
            <a:r>
              <a:rPr lang="en-US" sz="3200" b="1" dirty="0">
                <a:latin typeface="Century Gothic"/>
              </a:rPr>
              <a:t> 2026 </a:t>
            </a:r>
            <a:r>
              <a:rPr lang="en-US" sz="3200" b="1" dirty="0" err="1">
                <a:latin typeface="Century Gothic"/>
              </a:rPr>
              <a:t>loppuun</a:t>
            </a:r>
            <a:r>
              <a:rPr lang="en-US" sz="3200" b="1" dirty="0">
                <a:latin typeface="Century Gothic"/>
              </a:rPr>
              <a:t> </a:t>
            </a:r>
            <a:r>
              <a:rPr lang="en-US" sz="3200" b="1" dirty="0" err="1">
                <a:latin typeface="Century Gothic"/>
              </a:rPr>
              <a:t>mennessä</a:t>
            </a:r>
            <a:endParaRPr lang="en-US" sz="3200" b="1" dirty="0" err="1">
              <a:latin typeface="Century Gothic" panose="020B0502020202020204" pitchFamily="34" charset="0"/>
            </a:endParaRPr>
          </a:p>
          <a:p>
            <a:pPr marL="45720" indent="0">
              <a:buNone/>
            </a:pPr>
            <a:br>
              <a:rPr lang="en-US" sz="1900" dirty="0">
                <a:latin typeface="Century Gothic" panose="020B0502020202020204" pitchFamily="34" charset="0"/>
              </a:rPr>
            </a:br>
            <a:endParaRPr lang="en-US" sz="1900">
              <a:latin typeface="Century Gothic" panose="020B0502020202020204" pitchFamily="34" charset="0"/>
            </a:endParaRPr>
          </a:p>
          <a:p>
            <a:pPr marL="45720" indent="0">
              <a:buNone/>
            </a:pPr>
            <a:br>
              <a:rPr lang="en-US" sz="1900" dirty="0">
                <a:latin typeface="Century Gothic" panose="020B0502020202020204" pitchFamily="34" charset="0"/>
              </a:rPr>
            </a:br>
            <a:endParaRPr lang="fi-FI" sz="1900">
              <a:latin typeface="Century Gothic" panose="020B0502020202020204" pitchFamily="34" charset="0"/>
            </a:endParaRPr>
          </a:p>
        </p:txBody>
      </p:sp>
      <p:pic>
        <p:nvPicPr>
          <p:cNvPr id="19" name="Picture 13" descr="Kalenteri pöydällä">
            <a:extLst>
              <a:ext uri="{FF2B5EF4-FFF2-40B4-BE49-F238E27FC236}">
                <a16:creationId xmlns:a16="http://schemas.microsoft.com/office/drawing/2014/main" id="{981297A8-3CFC-C71A-5C9B-2AF31AFAC3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539"/>
          <a:stretch/>
        </p:blipFill>
        <p:spPr>
          <a:xfrm>
            <a:off x="8156454" y="-7"/>
            <a:ext cx="4035547" cy="4178808"/>
          </a:xfrm>
          <a:custGeom>
            <a:avLst/>
            <a:gdLst/>
            <a:ahLst/>
            <a:cxnLst/>
            <a:rect l="l" t="t" r="r" b="b"/>
            <a:pathLst>
              <a:path w="4035547" h="4178808">
                <a:moveTo>
                  <a:pt x="14988" y="0"/>
                </a:moveTo>
                <a:lnTo>
                  <a:pt x="4035547" y="0"/>
                </a:lnTo>
                <a:lnTo>
                  <a:pt x="4035547" y="4161794"/>
                </a:lnTo>
                <a:lnTo>
                  <a:pt x="3918602" y="4164199"/>
                </a:lnTo>
                <a:cubicBezTo>
                  <a:pt x="3673497" y="4178956"/>
                  <a:pt x="3428120" y="4172295"/>
                  <a:pt x="3183014" y="4175560"/>
                </a:cubicBezTo>
                <a:cubicBezTo>
                  <a:pt x="2855121" y="4180001"/>
                  <a:pt x="2527499" y="4168639"/>
                  <a:pt x="2199742" y="4167595"/>
                </a:cubicBezTo>
                <a:cubicBezTo>
                  <a:pt x="2132562" y="4167334"/>
                  <a:pt x="2065110" y="4170729"/>
                  <a:pt x="1998202" y="4175952"/>
                </a:cubicBezTo>
                <a:cubicBezTo>
                  <a:pt x="1905507" y="4183005"/>
                  <a:pt x="1814033" y="4174124"/>
                  <a:pt x="1722153" y="4165766"/>
                </a:cubicBezTo>
                <a:cubicBezTo>
                  <a:pt x="1611407" y="4155711"/>
                  <a:pt x="1500933" y="4164591"/>
                  <a:pt x="1390867" y="4176214"/>
                </a:cubicBezTo>
                <a:lnTo>
                  <a:pt x="1348076" y="4178808"/>
                </a:lnTo>
                <a:lnTo>
                  <a:pt x="597587" y="4178808"/>
                </a:lnTo>
                <a:lnTo>
                  <a:pt x="507890" y="4175773"/>
                </a:lnTo>
                <a:cubicBezTo>
                  <a:pt x="403218" y="4174810"/>
                  <a:pt x="298546" y="4175691"/>
                  <a:pt x="193840" y="4176214"/>
                </a:cubicBezTo>
                <a:lnTo>
                  <a:pt x="2757" y="4175742"/>
                </a:lnTo>
                <a:lnTo>
                  <a:pt x="2810" y="4034870"/>
                </a:lnTo>
                <a:cubicBezTo>
                  <a:pt x="5629" y="3979851"/>
                  <a:pt x="10539" y="3924896"/>
                  <a:pt x="15416" y="3870068"/>
                </a:cubicBezTo>
                <a:cubicBezTo>
                  <a:pt x="23018" y="3799731"/>
                  <a:pt x="25045" y="3728899"/>
                  <a:pt x="21498" y="3658244"/>
                </a:cubicBezTo>
                <a:cubicBezTo>
                  <a:pt x="17063" y="3602147"/>
                  <a:pt x="10095" y="3546050"/>
                  <a:pt x="8828" y="3489953"/>
                </a:cubicBezTo>
                <a:cubicBezTo>
                  <a:pt x="6548" y="3389688"/>
                  <a:pt x="7434" y="3289424"/>
                  <a:pt x="13262" y="3189160"/>
                </a:cubicBezTo>
                <a:cubicBezTo>
                  <a:pt x="16176" y="3138901"/>
                  <a:pt x="20864" y="3089150"/>
                  <a:pt x="22891" y="3038510"/>
                </a:cubicBezTo>
                <a:cubicBezTo>
                  <a:pt x="24918" y="2987870"/>
                  <a:pt x="28973" y="2936723"/>
                  <a:pt x="17444" y="2887098"/>
                </a:cubicBezTo>
                <a:cubicBezTo>
                  <a:pt x="-2068" y="2802699"/>
                  <a:pt x="12249" y="2718680"/>
                  <a:pt x="16430" y="2634534"/>
                </a:cubicBezTo>
                <a:cubicBezTo>
                  <a:pt x="18964" y="2582244"/>
                  <a:pt x="34168" y="2528685"/>
                  <a:pt x="20738" y="2477919"/>
                </a:cubicBezTo>
                <a:cubicBezTo>
                  <a:pt x="-421" y="2398342"/>
                  <a:pt x="13389" y="2320415"/>
                  <a:pt x="20738" y="2242107"/>
                </a:cubicBezTo>
                <a:cubicBezTo>
                  <a:pt x="29213" y="2168001"/>
                  <a:pt x="27718" y="2093082"/>
                  <a:pt x="16303" y="2019369"/>
                </a:cubicBezTo>
                <a:cubicBezTo>
                  <a:pt x="1986" y="1946239"/>
                  <a:pt x="1986" y="1871028"/>
                  <a:pt x="16303" y="1797899"/>
                </a:cubicBezTo>
                <a:cubicBezTo>
                  <a:pt x="28162" y="1737537"/>
                  <a:pt x="29530" y="1675589"/>
                  <a:pt x="20357" y="1614758"/>
                </a:cubicBezTo>
                <a:cubicBezTo>
                  <a:pt x="14149" y="1571226"/>
                  <a:pt x="3000" y="1527947"/>
                  <a:pt x="1480" y="1484415"/>
                </a:cubicBezTo>
                <a:cubicBezTo>
                  <a:pt x="-1662" y="1393377"/>
                  <a:pt x="200" y="1302238"/>
                  <a:pt x="7055" y="1211417"/>
                </a:cubicBezTo>
                <a:cubicBezTo>
                  <a:pt x="15036" y="1107980"/>
                  <a:pt x="30366" y="1004923"/>
                  <a:pt x="19724" y="900725"/>
                </a:cubicBezTo>
                <a:cubicBezTo>
                  <a:pt x="16050" y="864934"/>
                  <a:pt x="8575" y="829270"/>
                  <a:pt x="7815" y="793353"/>
                </a:cubicBezTo>
                <a:cubicBezTo>
                  <a:pt x="6168" y="726087"/>
                  <a:pt x="5407" y="659710"/>
                  <a:pt x="9208" y="590286"/>
                </a:cubicBezTo>
                <a:cubicBezTo>
                  <a:pt x="13009" y="520863"/>
                  <a:pt x="27452" y="450424"/>
                  <a:pt x="17697" y="382270"/>
                </a:cubicBezTo>
                <a:cubicBezTo>
                  <a:pt x="7941" y="314115"/>
                  <a:pt x="14276" y="247103"/>
                  <a:pt x="20611" y="180218"/>
                </a:cubicBezTo>
                <a:cubicBezTo>
                  <a:pt x="23652" y="148426"/>
                  <a:pt x="25711" y="116982"/>
                  <a:pt x="25156" y="85665"/>
                </a:cubicBezTo>
                <a:close/>
              </a:path>
            </a:pathLst>
          </a:cu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6BB0C903-82E2-0187-5FF9-69E901D902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488" r="-2" b="28306"/>
          <a:stretch/>
        </p:blipFill>
        <p:spPr>
          <a:xfrm>
            <a:off x="8144356" y="4267201"/>
            <a:ext cx="4047645" cy="2590808"/>
          </a:xfrm>
          <a:custGeom>
            <a:avLst/>
            <a:gdLst/>
            <a:ahLst/>
            <a:cxnLst/>
            <a:rect l="l" t="t" r="r" b="b"/>
            <a:pathLst>
              <a:path w="4047645" h="2495811">
                <a:moveTo>
                  <a:pt x="2441891" y="4"/>
                </a:moveTo>
                <a:cubicBezTo>
                  <a:pt x="2489381" y="-78"/>
                  <a:pt x="2536882" y="1163"/>
                  <a:pt x="2584383" y="4428"/>
                </a:cubicBezTo>
                <a:cubicBezTo>
                  <a:pt x="2744314" y="17813"/>
                  <a:pt x="2904989" y="21079"/>
                  <a:pt x="3065367" y="14222"/>
                </a:cubicBezTo>
                <a:cubicBezTo>
                  <a:pt x="3194244" y="5694"/>
                  <a:pt x="3323514" y="4206"/>
                  <a:pt x="3452568" y="9782"/>
                </a:cubicBezTo>
                <a:cubicBezTo>
                  <a:pt x="3572813" y="16442"/>
                  <a:pt x="3693059" y="23233"/>
                  <a:pt x="3813712" y="19315"/>
                </a:cubicBezTo>
                <a:cubicBezTo>
                  <a:pt x="3861755" y="17748"/>
                  <a:pt x="3909121" y="15789"/>
                  <a:pt x="3956758" y="13177"/>
                </a:cubicBezTo>
                <a:lnTo>
                  <a:pt x="4047645" y="9696"/>
                </a:lnTo>
                <a:lnTo>
                  <a:pt x="4047645" y="2495811"/>
                </a:lnTo>
                <a:lnTo>
                  <a:pt x="28177" y="2495811"/>
                </a:lnTo>
                <a:lnTo>
                  <a:pt x="28782" y="2485852"/>
                </a:lnTo>
                <a:cubicBezTo>
                  <a:pt x="31911" y="2365446"/>
                  <a:pt x="35027" y="2245002"/>
                  <a:pt x="38157" y="2124521"/>
                </a:cubicBezTo>
                <a:cubicBezTo>
                  <a:pt x="38284" y="2119444"/>
                  <a:pt x="39171" y="2114494"/>
                  <a:pt x="39171" y="2109417"/>
                </a:cubicBezTo>
                <a:cubicBezTo>
                  <a:pt x="48166" y="1995573"/>
                  <a:pt x="53107" y="1881729"/>
                  <a:pt x="18899" y="1770550"/>
                </a:cubicBezTo>
                <a:cubicBezTo>
                  <a:pt x="15871" y="1760104"/>
                  <a:pt x="14262" y="1749304"/>
                  <a:pt x="14084" y="1738440"/>
                </a:cubicBezTo>
                <a:cubicBezTo>
                  <a:pt x="12413" y="1641514"/>
                  <a:pt x="16644" y="1544587"/>
                  <a:pt x="26754" y="1448181"/>
                </a:cubicBezTo>
                <a:cubicBezTo>
                  <a:pt x="31949" y="1389038"/>
                  <a:pt x="26754" y="1329006"/>
                  <a:pt x="43478" y="1270498"/>
                </a:cubicBezTo>
                <a:cubicBezTo>
                  <a:pt x="50864" y="1241421"/>
                  <a:pt x="55109" y="1211634"/>
                  <a:pt x="56147" y="1181656"/>
                </a:cubicBezTo>
                <a:cubicBezTo>
                  <a:pt x="59948" y="1109060"/>
                  <a:pt x="38537" y="1040779"/>
                  <a:pt x="18139" y="972244"/>
                </a:cubicBezTo>
                <a:cubicBezTo>
                  <a:pt x="7370" y="935945"/>
                  <a:pt x="-5426" y="898886"/>
                  <a:pt x="2429" y="860811"/>
                </a:cubicBezTo>
                <a:cubicBezTo>
                  <a:pt x="16707" y="802251"/>
                  <a:pt x="24854" y="742359"/>
                  <a:pt x="26754" y="682112"/>
                </a:cubicBezTo>
                <a:cubicBezTo>
                  <a:pt x="26754" y="639468"/>
                  <a:pt x="16365" y="597712"/>
                  <a:pt x="20039" y="555195"/>
                </a:cubicBezTo>
                <a:cubicBezTo>
                  <a:pt x="28211" y="472712"/>
                  <a:pt x="30238" y="389734"/>
                  <a:pt x="26121" y="306946"/>
                </a:cubicBezTo>
                <a:cubicBezTo>
                  <a:pt x="26095" y="273846"/>
                  <a:pt x="29846" y="240848"/>
                  <a:pt x="37270" y="208585"/>
                </a:cubicBezTo>
                <a:cubicBezTo>
                  <a:pt x="46506" y="151651"/>
                  <a:pt x="48419" y="93777"/>
                  <a:pt x="42971" y="36360"/>
                </a:cubicBezTo>
                <a:lnTo>
                  <a:pt x="38853" y="8429"/>
                </a:lnTo>
                <a:lnTo>
                  <a:pt x="56649" y="7824"/>
                </a:lnTo>
                <a:cubicBezTo>
                  <a:pt x="210497" y="-156"/>
                  <a:pt x="364754" y="3162"/>
                  <a:pt x="518087" y="17748"/>
                </a:cubicBezTo>
                <a:cubicBezTo>
                  <a:pt x="626567" y="25440"/>
                  <a:pt x="735534" y="24213"/>
                  <a:pt x="843809" y="14092"/>
                </a:cubicBezTo>
                <a:cubicBezTo>
                  <a:pt x="1042499" y="-1711"/>
                  <a:pt x="1240782" y="10958"/>
                  <a:pt x="1439065" y="21666"/>
                </a:cubicBezTo>
                <a:cubicBezTo>
                  <a:pt x="1631105" y="32113"/>
                  <a:pt x="1823010" y="24408"/>
                  <a:pt x="2015050" y="17487"/>
                </a:cubicBezTo>
                <a:cubicBezTo>
                  <a:pt x="2157045" y="12394"/>
                  <a:pt x="2299420" y="249"/>
                  <a:pt x="2441891" y="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69461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308</Words>
  <Application>Microsoft Office PowerPoint</Application>
  <PresentationFormat>Laajakuva</PresentationFormat>
  <Paragraphs>57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10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8" baseType="lpstr">
      <vt:lpstr>Abadi</vt:lpstr>
      <vt:lpstr>Aptos</vt:lpstr>
      <vt:lpstr>Aptos Display</vt:lpstr>
      <vt:lpstr>Arial</vt:lpstr>
      <vt:lpstr>Calibri</vt:lpstr>
      <vt:lpstr>Century Gothic</vt:lpstr>
      <vt:lpstr>Corbel</vt:lpstr>
      <vt:lpstr>Felix Titling</vt:lpstr>
      <vt:lpstr>Kiona</vt:lpstr>
      <vt:lpstr>Kiona Bold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Aikataulu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Karjalainen Tiina Tuulikki</dc:creator>
  <cp:lastModifiedBy>Karjalainen Tiina Tuulikki</cp:lastModifiedBy>
  <cp:revision>199</cp:revision>
  <dcterms:created xsi:type="dcterms:W3CDTF">2024-02-16T12:05:36Z</dcterms:created>
  <dcterms:modified xsi:type="dcterms:W3CDTF">2026-02-13T10:56:20Z</dcterms:modified>
</cp:coreProperties>
</file>