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5" r:id="rId3"/>
    <p:sldMasterId id="2147483709" r:id="rId4"/>
  </p:sldMasterIdLst>
  <p:notesMasterIdLst>
    <p:notesMasterId r:id="rId64"/>
  </p:notesMasterIdLst>
  <p:sldIdLst>
    <p:sldId id="333" r:id="rId5"/>
    <p:sldId id="406" r:id="rId6"/>
    <p:sldId id="256" r:id="rId7"/>
    <p:sldId id="388" r:id="rId8"/>
    <p:sldId id="409" r:id="rId9"/>
    <p:sldId id="410" r:id="rId10"/>
    <p:sldId id="411" r:id="rId11"/>
    <p:sldId id="412" r:id="rId12"/>
    <p:sldId id="349" r:id="rId13"/>
    <p:sldId id="348" r:id="rId14"/>
    <p:sldId id="339" r:id="rId15"/>
    <p:sldId id="391" r:id="rId16"/>
    <p:sldId id="357" r:id="rId17"/>
    <p:sldId id="374" r:id="rId18"/>
    <p:sldId id="290" r:id="rId19"/>
    <p:sldId id="277" r:id="rId20"/>
    <p:sldId id="379" r:id="rId21"/>
    <p:sldId id="380" r:id="rId22"/>
    <p:sldId id="382" r:id="rId23"/>
    <p:sldId id="395" r:id="rId24"/>
    <p:sldId id="396" r:id="rId25"/>
    <p:sldId id="397" r:id="rId26"/>
    <p:sldId id="398" r:id="rId27"/>
    <p:sldId id="355" r:id="rId28"/>
    <p:sldId id="399" r:id="rId29"/>
    <p:sldId id="301" r:id="rId30"/>
    <p:sldId id="402" r:id="rId31"/>
    <p:sldId id="403" r:id="rId32"/>
    <p:sldId id="404" r:id="rId33"/>
    <p:sldId id="317" r:id="rId34"/>
    <p:sldId id="354" r:id="rId35"/>
    <p:sldId id="318" r:id="rId36"/>
    <p:sldId id="308" r:id="rId37"/>
    <p:sldId id="343" r:id="rId38"/>
    <p:sldId id="285" r:id="rId39"/>
    <p:sldId id="344" r:id="rId40"/>
    <p:sldId id="319" r:id="rId41"/>
    <p:sldId id="311" r:id="rId42"/>
    <p:sldId id="334" r:id="rId43"/>
    <p:sldId id="312" r:id="rId44"/>
    <p:sldId id="313" r:id="rId45"/>
    <p:sldId id="338" r:id="rId46"/>
    <p:sldId id="337" r:id="rId47"/>
    <p:sldId id="350" r:id="rId48"/>
    <p:sldId id="394" r:id="rId49"/>
    <p:sldId id="293" r:id="rId50"/>
    <p:sldId id="389" r:id="rId51"/>
    <p:sldId id="377" r:id="rId52"/>
    <p:sldId id="390" r:id="rId53"/>
    <p:sldId id="363" r:id="rId54"/>
    <p:sldId id="361" r:id="rId55"/>
    <p:sldId id="364" r:id="rId56"/>
    <p:sldId id="365" r:id="rId57"/>
    <p:sldId id="362" r:id="rId58"/>
    <p:sldId id="366" r:id="rId59"/>
    <p:sldId id="367" r:id="rId60"/>
    <p:sldId id="368" r:id="rId61"/>
    <p:sldId id="369" r:id="rId62"/>
    <p:sldId id="370" r:id="rId63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8D90"/>
    <a:srgbClr val="CCCC00"/>
    <a:srgbClr val="CCFF99"/>
    <a:srgbClr val="99FF99"/>
    <a:srgbClr val="99CC00"/>
    <a:srgbClr val="3399FF"/>
    <a:srgbClr val="33CC33"/>
    <a:srgbClr val="CC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45" autoAdjust="0"/>
    <p:restoredTop sz="81373" autoAdjust="0"/>
  </p:normalViewPr>
  <p:slideViewPr>
    <p:cSldViewPr>
      <p:cViewPr>
        <p:scale>
          <a:sx n="92" d="100"/>
          <a:sy n="92" d="100"/>
        </p:scale>
        <p:origin x="552" y="-140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F57841-CA54-4A08-8A54-B57532CFC9FB}" type="slidenum">
              <a:rPr lang="fi-FI" smtClean="0"/>
              <a:pPr>
                <a:defRPr/>
              </a:pPr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5682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F57841-CA54-4A08-8A54-B57532CFC9FB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75128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F57841-CA54-4A08-8A54-B57532CFC9FB}" type="slidenum">
              <a:rPr lang="fi-FI" smtClean="0"/>
              <a:pPr>
                <a:defRPr/>
              </a:pPr>
              <a:t>11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54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A33657-C779-1FCD-8B16-EBA057095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8FE60B0-65FD-FFBD-ED55-F8395EAEB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DDC4B3E-D359-D60D-71ED-F86263E0B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392632-152A-F3FA-8040-995131C61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256F43-5E3D-33F1-8D43-E0B4735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9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B80BC1-7896-0121-14B0-45AAA8CE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93027C-79BE-E1E8-AD63-B1FAA5C47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AD2E6C-E173-0F23-9D5D-EE5EDEEBD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D6590D9-2B6D-34DB-A300-E4A1490CE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93289C-308D-41E6-857D-E96FD1F6D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023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2FBDA4-7143-A1C7-9A8A-29955CAB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23A38F9-2AD1-808E-B69C-A22C6CA42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8BEAD7-222E-2E16-70D0-C602EB151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8EF39E-B6D9-18F9-BBFA-216D0E533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2F2426-6266-7AED-A800-B7A92818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0604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C3534D-0A0B-E619-AD71-A06F30012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0A18B0-B66B-71FF-CB2A-624423CC7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79AE261-5C79-F109-F45D-2BE8160E6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A4735B6-0DC7-4C9B-278B-0F2D0592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1548BC7-BD2A-05FD-B602-065351B1D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50BD3A-2C09-ED46-BF6B-00ACF7E0F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107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40E780-71E4-FEE4-3F03-86AB1A593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461BC8-F43A-9FB8-2E72-E860ABA86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5B8026-386F-F42B-7582-D197E1F59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75A7016-8C32-5325-C9B4-493F1BEB7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92F37B3-F338-A2DE-717F-ED7B24C3E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D91A26B-A46A-B2EA-C30D-A0CDFCDE7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8A51EEC-12AD-0738-37A8-BFEC2CB59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3FC1483-4772-3962-FB5E-F0AB327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78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C51B75-D420-4BC7-CFC3-F147BD08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BAA2096-7C5E-18BB-136A-5CDDD19B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0233AFD-3E86-1B15-E3FF-052BD1515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5AABC6C-5151-6CAB-553D-D5507C8A2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4450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6AB626C-B67B-5BE9-8F92-50417C3C7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E5C4046-C36C-0013-DEE6-0C5E59C42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05D6C33-F54A-579F-907F-CBD67DB2C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098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4BC364-5BE4-A609-5E37-0D76638B1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A4BC10-EADE-DEC4-42E1-AC6D1C8AD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7844D60-4CA3-5A2C-529E-4F6D4EE79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C86145D-C105-9B14-F648-631299F9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0A737C8-F788-3FA8-E78C-4B4FD68E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7F1929-5981-B87B-3D23-9842936F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0185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932DA6-116A-0778-F615-04961740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0EE706D-FF04-DF1D-A85E-98C7EE6FA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63103BB-67D4-175F-E35F-BB8264595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49E2D9F-48A7-2E87-89ED-4CC956259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AB9D2F8-C60E-56C1-8556-AA191A6F5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C39B0E3-97EE-8F7A-4434-E9541C51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908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04A4BA-0F67-CD17-8BCB-60C28BEA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784F293-4A7A-B27D-0FCA-C629C10E3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8314E0-84C7-0043-DBFE-1E6C442E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3C0204-A69C-F01C-2748-21D19C74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ECAB72-E0D1-3AFC-A00C-F13D89E1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022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DAFD6CE-459D-3E41-B5F5-76EDCF5094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C65C5C6-F68B-959C-61F4-1993266DEB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3A0A4D-2437-7187-9A2B-88D9BDE5B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B48CDEC-173B-357C-E1EE-BA1EA777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EA398F-EF73-7394-045E-1CFFCA246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7045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325A42-8B4F-BC6B-A374-6820CD86E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60AC264-170F-3409-4A1E-1E1F9C56C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AD4377-DEF8-B60F-9A25-020BF76B7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87039DA-52A1-81EC-2809-108D2D6B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11A428-9DA7-E263-B97E-2D218C108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4556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F5330E-703C-7AFE-C133-C666CCC8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E6D63F0-4FC7-BDCB-3277-429FBA88D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1B1EEE-6FE7-2A53-8E5F-9D8A04E1A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1D7F441-516F-7148-A5A8-D0A9024A8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73DDC6-ACC6-C3BC-C84A-50B17DE4F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0307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C0AFDF-B23C-8001-6D2F-73BA063A0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2DF08B0-8F47-46FB-AD51-68429ECDF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BCE152-4AD4-E8D8-106F-7B7CDA74F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9B47E2-E6EC-9EB7-BC30-029B6D8A7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2644C7E-4663-CBE3-A8A1-89E8A41A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454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CEEED6-01EC-F1B7-649F-9511AF22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03BA43-5956-523B-7515-744604196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491C2FC-C5D4-08CE-F0E4-ABF0AD9E1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E379815-188B-7E0D-5EB4-EBADB64D8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34D7B84-A974-6C07-5E01-31D03C665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C33B69E-14D0-0768-B9B5-D953B5384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6964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4BA421-4ABC-5DE6-6D93-1766257EF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C7C59A1-ED91-A566-10AC-745CC9C8D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46736D4-95C1-86FE-0740-1D3340FF0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E13DB2C-C000-F88D-748C-0C21510CE8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80D6CD6-83A8-F3D9-B0FE-2985CD942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CD897AB-C0E8-DFBB-068F-F9C0C7EA5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7F4D14F-CFBD-8EAB-3CEF-E044917C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50455EF-CF4D-77AD-6DC8-25E1AF1F7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3136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301468-4BE0-605A-600E-A4D170CD3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FAACA8A-334E-F0BA-1AEB-026D666A2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11820B3-976D-18D4-C62F-82D4210C5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B9C39A-56F1-310A-ED08-2431CF12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861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E28AAD9-65EC-F1F7-9932-00B087C9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922C683-7D15-DFAF-C4E0-581DA5843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FCE686E-F47E-991D-9FC2-94D3D5A05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9196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DEA01F-65AA-6BE7-0D75-F303978B4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7CE83D-90D7-F17F-F743-0E948FADD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CD49DCD-FCC2-DCBD-835E-8548A4DA0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8AC9AAC-9C29-A8F5-5207-6953F1898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C471E07-2070-5AE8-63B4-D1E4D37A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F407B5B-12E3-4597-CA08-5DF29B75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8879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C137A5-4F05-E0E1-9089-1FC792146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BD5EF9A-D338-56D8-F1C5-CCC551FEA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CF945CC-EB1E-6811-5F44-2D7B515D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D4C0802-EC07-7B4B-FE67-713E3930C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63D0ADB-DE20-9700-8EE2-886643F2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2FCE063-0A7D-E718-DC87-9BFD8C96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44306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7645E1-F2D1-5FF1-A450-0BCDB80D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8ED80B6-FF5A-7A4B-F18D-ACD97E1F9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5ABB9C-CA43-E7A0-FD98-09299DCB5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68A831-6745-9C04-A4B8-3ADE90153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E3AB80D-9FC6-7901-99A0-9866C8EC2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7897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D089536-7514-0EBD-E4A3-CD4A14B5FA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654F8E2-9654-C058-F8DA-B2F9E5BCD2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AE4E9E-402C-D163-5343-4AD58302B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9AA62D-136A-2BCE-9647-1DD2B25D9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7CA6DA-0C93-C3A1-C4D6-5526ED42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7275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176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5180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48895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598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086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3979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50883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91251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94330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2789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90317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hj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54BE7E1-5088-4B4D-A8C3-354A7E68B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44A"/>
                </a:solidFill>
              </a:defRPr>
            </a:lvl1pPr>
          </a:lstStyle>
          <a:p>
            <a:fld id="{E35CF732-ACE9-EA43-8D7C-48FD94812BF5}" type="datetimeFigureOut">
              <a:rPr lang="fi-FI" smtClean="0"/>
              <a:pPr/>
              <a:t>17.2.2026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493BA07-37C0-3043-BCEE-AB321C515A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2909" y="365126"/>
            <a:ext cx="687191" cy="813523"/>
          </a:xfrm>
          <a:prstGeom prst="rect">
            <a:avLst/>
          </a:prstGeom>
        </p:spPr>
      </p:pic>
      <p:pic>
        <p:nvPicPr>
          <p:cNvPr id="5" name="Kuva 9" descr="EduFutura logo">
            <a:extLst>
              <a:ext uri="{FF2B5EF4-FFF2-40B4-BE49-F238E27FC236}">
                <a16:creationId xmlns:a16="http://schemas.microsoft.com/office/drawing/2014/main" id="{00CFB895-23EE-88FC-7883-FA163EA65A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7596" y="6221126"/>
            <a:ext cx="1012971" cy="51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66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437" y="844062"/>
            <a:ext cx="8313127" cy="1155801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437" y="2289977"/>
            <a:ext cx="8313127" cy="41438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8B19DB3-4B7C-41BA-AE3B-EBE093D9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6F401-8C23-4AD3-94D9-ECD1B46D1969}" type="datetime1">
              <a:rPr lang="fi-FI"/>
              <a:pPr>
                <a:defRPr/>
              </a:pPr>
              <a:t>17.2.2026</a:t>
            </a:fld>
            <a:endParaRPr lang="en-FI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F2BEA8-23B5-4DD2-A9DB-98C4332E5A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EFACB-7DA3-4681-A2B7-96892D925249}" type="slidenum">
              <a:rPr lang="en-FI"/>
              <a:pPr>
                <a:defRPr/>
              </a:pPr>
              <a:t>‹#›</a:t>
            </a:fld>
            <a:endParaRPr lang="en-FI"/>
          </a:p>
        </p:txBody>
      </p: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27C7211-012D-4ED4-87B6-E2B0E265D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330200"/>
            <a:ext cx="91440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6">
            <a:extLst>
              <a:ext uri="{FF2B5EF4-FFF2-40B4-BE49-F238E27FC236}">
                <a16:creationId xmlns:a16="http://schemas.microsoft.com/office/drawing/2014/main" id="{F7F611E0-53BB-499D-A0D3-47165403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79"/>
          <a:stretch>
            <a:fillRect/>
          </a:stretch>
        </p:blipFill>
        <p:spPr bwMode="auto">
          <a:xfrm>
            <a:off x="5459414" y="-10584"/>
            <a:ext cx="3684587" cy="686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64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500FECA-449A-7085-747D-567959C9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495D4C3-CB23-B85D-3C0A-FB27AAD7E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EF83B2E-93E1-B026-DA9E-877438D58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55322-4247-4D66-973C-A425697A860D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B62CCEF-E533-777E-5BC6-3D908850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6B37E2-9BD4-CAA5-C8FA-AD59C6F02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4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E5A7134-6C75-6E41-8042-16F46B0E7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05C38BC-CECE-55EE-18B3-FDC181369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61D521-2772-3B37-4BCA-AD45C4E31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E5BDCA-2C80-401E-90BB-01F3B5BDF6D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075D-EA6A-9D02-9D90-4DE388827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F13EF42-BBCA-A487-8709-63E6980E17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73D9A0-2DB1-490F-9171-0D09C05F650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252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17.2.2026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504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KALLAVEDEN 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LUKION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HUOLTAJIENILTA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17.2.2026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Tervetuloa!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244080"/>
            <a:ext cx="3960440" cy="52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122" name="Picture 2" descr="K:\KUVIA\VESKUGaudeamus_U2F05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505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83483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Abi-infot syksyn</a:t>
            </a:r>
            <a:r>
              <a:rPr lang="fi-FI" dirty="0"/>
              <a:t> 2026 YO-kirjoituksiin osallistuville pidetään toukokuun alussa</a:t>
            </a:r>
          </a:p>
          <a:p>
            <a:r>
              <a:rPr lang="fi-FI" dirty="0"/>
              <a:t>Opinto-ohjaajat tekevät opiskelijoiden kanssa YO-kirjoitussuunnitelmia</a:t>
            </a:r>
          </a:p>
          <a:p>
            <a:r>
              <a:rPr lang="fi-FI" b="1" dirty="0">
                <a:solidFill>
                  <a:srgbClr val="FF0000"/>
                </a:solidFill>
              </a:rPr>
              <a:t>ILMOITTAUTUMINEN SYKSYN 2026 YO-KIRJOITUKSIIN 5. jakson päättöviikkoon mennessä</a:t>
            </a:r>
            <a:r>
              <a:rPr lang="fi-FI" dirty="0"/>
              <a:t> (ehdottomasti viimeistään 5.6.)</a:t>
            </a:r>
          </a:p>
          <a:p>
            <a:pPr lvl="0"/>
            <a:r>
              <a:rPr lang="fi-FI" sz="2800" b="1" dirty="0">
                <a:solidFill>
                  <a:srgbClr val="FF0000"/>
                </a:solidFill>
              </a:rPr>
              <a:t>ILMOITTAUTUMINEN KEVÄÄN 2027 YO-kirjoituksiin marraskuussa 2026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rgbClr val="FFFFFF"/>
                </a:solidFill>
              </a:rPr>
              <a:t>SYKSYN 2024 YO-KOKEET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sz="2000" dirty="0"/>
          </a:p>
          <a:p>
            <a:r>
              <a:rPr lang="fi-FI" sz="2000" dirty="0"/>
              <a:t>ma 14.9. 	äidinkieli ja kirjallisuus (suomi ja ruotsi), lukutaidon 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ke 16.9. 	reaali (uskonto, elämänkatsomustieto, yhteiskuntaoppi, 		kemia, maantiede, terveystieto)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pe 18.9. 	vieras kieli, pitkä oppimäärä</a:t>
            </a:r>
          </a:p>
          <a:p>
            <a:r>
              <a:rPr lang="fi-FI" sz="2000" dirty="0"/>
              <a:t>ma 21.9. 	toinen kotimainen kieli, pitkä ja keskipitkä oppimäärä</a:t>
            </a:r>
          </a:p>
          <a:p>
            <a:r>
              <a:rPr lang="fi-FI" sz="2000" dirty="0"/>
              <a:t>ti 22.9. 	reaali (psykologia, filosofia, historia, fysiikka, biologia)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to 24.9. 	matematiikka, pitkä ja lyhyt oppimäärä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pe 25.9. 	äidinkieli ja kirjallisuus(suomi ja ruotsi), kirjoitustaidon 		koe; suomi/ruotsi toisena kielenä ja kirjallisuus -koe</a:t>
            </a:r>
          </a:p>
          <a:p>
            <a:r>
              <a:rPr lang="fi-FI" sz="2000" dirty="0"/>
              <a:t>ma 28.9. 	vieras kieli, lyhyt oppimäärä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1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9558852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dirty="0"/>
              <a:t>lähetettävä </a:t>
            </a:r>
            <a:r>
              <a:rPr lang="fi-FI" dirty="0" err="1"/>
              <a:t>YTL:lle</a:t>
            </a:r>
            <a:r>
              <a:rPr lang="fi-FI" dirty="0"/>
              <a:t> </a:t>
            </a:r>
            <a:r>
              <a:rPr lang="fi-FI" u="sng" dirty="0"/>
              <a:t>viimeistään 30.4. </a:t>
            </a:r>
            <a:r>
              <a:rPr lang="fi-FI" dirty="0"/>
              <a:t>syksyllä tutkinnon aloittavien osalta</a:t>
            </a:r>
          </a:p>
          <a:p>
            <a:r>
              <a:rPr lang="fi-FI" b="1" dirty="0">
                <a:solidFill>
                  <a:srgbClr val="FF0000"/>
                </a:solidFill>
              </a:rPr>
              <a:t>Näissä yhteys erityisopettaja Annulotta Marjaseen tai apulaisrehtori Tiina Karjalaiseen </a:t>
            </a:r>
          </a:p>
          <a:p>
            <a:r>
              <a:rPr lang="fi-FI" dirty="0"/>
              <a:t>Annulotta puh. 044 7184819 / Wilma</a:t>
            </a:r>
          </a:p>
          <a:p>
            <a:r>
              <a:rPr lang="fi-FI" dirty="0"/>
              <a:t>Tiina puh. 044 7184524 / Wilma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b="1" dirty="0">
                <a:solidFill>
                  <a:srgbClr val="FF0000"/>
                </a:solidFill>
              </a:rPr>
              <a:t>Jos on kysyttävää liittyen yo-kirjoituksiin, ota yhteyttä, niin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  <a:p>
            <a:r>
              <a:rPr lang="fi-FI" sz="2800" dirty="0"/>
              <a:t>Opinto-ohjaaja Lotta Hintsala, puh. 044 7181066 tai Wilmalla</a:t>
            </a:r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4">
                <a:lumMod val="5000"/>
                <a:lumOff val="95000"/>
              </a:schemeClr>
            </a:gs>
            <a:gs pos="81000">
              <a:schemeClr val="accent4">
                <a:lumMod val="45000"/>
                <a:lumOff val="55000"/>
              </a:schemeClr>
            </a:gs>
            <a:gs pos="88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52F4D7-C3E9-43AD-AA40-51EAD2BE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1" y="1527810"/>
            <a:ext cx="3192236" cy="2455724"/>
          </a:xfrm>
        </p:spPr>
        <p:txBody>
          <a:bodyPr anchor="b">
            <a:normAutofit/>
          </a:bodyPr>
          <a:lstStyle/>
          <a:p>
            <a:pPr algn="ctr"/>
            <a:r>
              <a:rPr lang="fi-FI" b="1" dirty="0"/>
              <a:t>OPISKELUHUOLTO TARVITTAESSA TUKENA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340488-45A0-4C13-B0BD-1CFF61531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8755" y="1687412"/>
            <a:ext cx="4524725" cy="483793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sz="2900" b="1" dirty="0"/>
              <a:t>OPISKELUTERVEYDENHUOLTO JA PSYKOSOSIAALINEN OPISKELUHUOLTO</a:t>
            </a:r>
          </a:p>
          <a:p>
            <a:pPr marL="0" indent="0">
              <a:lnSpc>
                <a:spcPct val="110000"/>
              </a:lnSpc>
              <a:buNone/>
            </a:pPr>
            <a:endParaRPr lang="fi-FI" sz="2900" b="1" dirty="0"/>
          </a:p>
          <a:p>
            <a:pPr>
              <a:lnSpc>
                <a:spcPct val="110000"/>
              </a:lnSpc>
            </a:pPr>
            <a:r>
              <a:rPr lang="fi-FI" sz="2900" b="1" dirty="0"/>
              <a:t>Terveydenhoitaja</a:t>
            </a:r>
            <a:r>
              <a:rPr lang="fi-FI" sz="2900" dirty="0"/>
              <a:t> Janniina Miettinen (p. 044 718 6559)</a:t>
            </a:r>
          </a:p>
          <a:p>
            <a:pPr>
              <a:lnSpc>
                <a:spcPct val="110000"/>
              </a:lnSpc>
            </a:pPr>
            <a:r>
              <a:rPr lang="fi-FI" sz="2900" b="1" dirty="0"/>
              <a:t>Kuraattori</a:t>
            </a:r>
            <a:r>
              <a:rPr lang="fi-FI" sz="2900" dirty="0"/>
              <a:t> Elisa Repo (p. 044 718 1978)</a:t>
            </a:r>
          </a:p>
          <a:p>
            <a:pPr>
              <a:lnSpc>
                <a:spcPct val="110000"/>
              </a:lnSpc>
            </a:pPr>
            <a:r>
              <a:rPr lang="fi-FI" sz="2900" b="1" dirty="0"/>
              <a:t>Psykologi</a:t>
            </a:r>
            <a:r>
              <a:rPr lang="fi-FI" sz="2900" dirty="0"/>
              <a:t> Ilkka Pöyhönen (p. </a:t>
            </a:r>
            <a:r>
              <a:rPr lang="fi-FI" sz="2900" dirty="0">
                <a:solidFill>
                  <a:prstClr val="black"/>
                </a:solidFill>
                <a:latin typeface="Calibri" panose="020F0502020204030204"/>
                <a:cs typeface="Calibri"/>
              </a:rPr>
              <a:t>044 718 4892)</a:t>
            </a:r>
            <a:endParaRPr lang="fi-FI" sz="2900" dirty="0"/>
          </a:p>
          <a:p>
            <a:pPr>
              <a:lnSpc>
                <a:spcPct val="110000"/>
              </a:lnSpc>
            </a:pPr>
            <a:endParaRPr lang="fi-FI" sz="2900" dirty="0"/>
          </a:p>
          <a:p>
            <a:pPr>
              <a:lnSpc>
                <a:spcPct val="110000"/>
              </a:lnSpc>
            </a:pPr>
            <a:r>
              <a:rPr lang="fi-FI" sz="2900" dirty="0"/>
              <a:t>Yhteydenotot: soittamalla, tekstiviestillä tai sähköpostilla (etu.sukunimi@pshyvinvointialue.fi)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i-FI" sz="2900" dirty="0"/>
              <a:t> </a:t>
            </a:r>
          </a:p>
          <a:p>
            <a:pPr>
              <a:lnSpc>
                <a:spcPct val="110000"/>
              </a:lnSpc>
            </a:pPr>
            <a:r>
              <a:rPr lang="fi-FI" sz="2900" dirty="0"/>
              <a:t>www.pshyvinvointialue.fi</a:t>
            </a:r>
          </a:p>
          <a:p>
            <a:pPr>
              <a:lnSpc>
                <a:spcPct val="110000"/>
              </a:lnSpc>
            </a:pPr>
            <a:endParaRPr lang="fi-FI" dirty="0"/>
          </a:p>
        </p:txBody>
      </p:sp>
      <p:pic>
        <p:nvPicPr>
          <p:cNvPr id="1026" name="Picture 2" descr="Kuvan esikatselu">
            <a:extLst>
              <a:ext uri="{FF2B5EF4-FFF2-40B4-BE49-F238E27FC236}">
                <a16:creationId xmlns:a16="http://schemas.microsoft.com/office/drawing/2014/main" id="{14106A3E-D178-CBCF-E781-716B64C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987" y="1151399"/>
            <a:ext cx="2129267" cy="6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727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pakolliset ja valtakunnalliset valinnaiset / paikalliset valinnaiset kurssit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150 opintopistettä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lukiokursseja) ja ylioppilastutkinto on suoritettu 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Lukion oppimäärä suoritetaan </a:t>
            </a:r>
            <a:r>
              <a:rPr lang="fi-FI" sz="2400" u="sng" dirty="0">
                <a:ea typeface="Times New Roman"/>
                <a:cs typeface="Courier 10cpi"/>
              </a:rPr>
              <a:t>määräpäivään 30.4.2027</a:t>
            </a:r>
            <a:r>
              <a:rPr lang="fi-FI" sz="2400" dirty="0">
                <a:ea typeface="Times New Roman"/>
                <a:cs typeface="Courier 10cpi"/>
              </a:rPr>
              <a:t> mennessä. Tuolloin lukio ilmoittaa KOSKI-palveluun niiden kokelaiden nimet, joiden päättötodistus on valmis. </a:t>
            </a: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Kokelaalla on kuitenkin mahdollisuus suorittaa lukion oppimäärää koko kyseinen kevätlukukausi 2027.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solidFill>
                  <a:srgbClr val="FF0000"/>
                </a:solidFill>
                <a:ea typeface="Times New Roman"/>
                <a:cs typeface="Courier 10cpi"/>
              </a:rPr>
              <a:t>Mikäli opiskelija ei ole suorittanut 3. opiskeluvuoden kolmannen jakson päättyessä lukion oppimäärää (150 opintopistettä),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554975306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Tutkinnon rakenne:</a:t>
            </a:r>
            <a:r>
              <a:rPr lang="fi-FI" sz="2800" dirty="0">
                <a:solidFill>
                  <a:srgbClr val="FF0000"/>
                </a:solidFill>
              </a:rPr>
              <a:t> </a:t>
            </a:r>
            <a:r>
              <a:rPr lang="fi-FI" sz="2800" b="1" dirty="0"/>
              <a:t>5 koetta </a:t>
            </a:r>
            <a:r>
              <a:rPr lang="fi-FI" sz="2800" dirty="0"/>
              <a:t>ja mahdollisesti ylimääräisiä kokeita</a:t>
            </a:r>
          </a:p>
          <a:p>
            <a:r>
              <a:rPr lang="fi-FI" sz="2800" dirty="0"/>
              <a:t>pakollinen / ylimääräinen koe -käsitteet poistuneet</a:t>
            </a:r>
          </a:p>
          <a:p>
            <a:r>
              <a:rPr lang="fi-FI" sz="2800" dirty="0"/>
              <a:t>kokeen tasoa voi vaihtaa myös tutkinnon sisällä, kunhan tutkintoon sisältyy yksi pitkän oppimäärän mukainen koe</a:t>
            </a:r>
          </a:p>
          <a:p>
            <a:r>
              <a:rPr lang="fi-FI" sz="2800" dirty="0"/>
              <a:t>Oppivelvollisilla </a:t>
            </a:r>
            <a:r>
              <a:rPr lang="fi-FI" sz="2800" b="1" dirty="0"/>
              <a:t>5 maksutonta koetta </a:t>
            </a:r>
            <a:r>
              <a:rPr lang="fi-FI" sz="2800" dirty="0"/>
              <a:t>(+ hylätyn kokeen korottaminen)</a:t>
            </a:r>
          </a:p>
          <a:p>
            <a:r>
              <a:rPr lang="fi-FI" sz="2800" dirty="0"/>
              <a:t>Hyväksytyn kokeen korottaminen on aina maksullinen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3970722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9D028D-4B03-AB9D-1ABE-1F5FF429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Ryhmänohjaajat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4CF656-1563-53C1-EB9D-1BB3B35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Mirka 24A	        Heikki S 24B	Jaana 24C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Heikki J 24D	Eero 24E		Pirpa 24F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D3AE64DF-B916-E164-9492-D80183CAD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81554" y="4449870"/>
            <a:ext cx="1605018" cy="2408129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FEC9AE13-A49C-22FF-0139-6826E068B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582" y="1493380"/>
            <a:ext cx="1662294" cy="2494064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DF1D45F0-FF6A-DAA0-108C-71E4C7BFB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905" y="4449870"/>
            <a:ext cx="1674095" cy="2511770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64FF4085-63E0-7D4F-D3CA-169CED130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704" y="1474050"/>
            <a:ext cx="1708076" cy="2562754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EA47B5D-3CC1-943D-79FE-41D8688EB3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9156" y="4581127"/>
            <a:ext cx="2062923" cy="2205741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FE5894E9-B120-AA66-AB0C-C72B922F8E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7260" y="1522895"/>
            <a:ext cx="1662294" cy="249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28291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r>
              <a:rPr lang="fi-FI" sz="2400" dirty="0"/>
              <a:t>alkaen k2022</a:t>
            </a: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Miksi ylimääräisiä?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Todistusvalinnassa jatko-opintoihin tarvitaan usein vähintään 5 yo-arvosanaa (tai on parempi mahdollisuus valita arvosanat, jotka haluaa huomioitavaksi)</a:t>
            </a:r>
          </a:p>
          <a:p>
            <a:r>
              <a:rPr lang="fi-FI" dirty="0"/>
              <a:t>HUOM. Hylätystä ylimääräisestä kokeesta ei tule merkintää todistukseen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9395023"/>
      </p:ext>
    </p:extLst>
  </p:cSld>
  <p:clrMapOvr>
    <a:masterClrMapping/>
  </p:clrMapOvr>
  <p:transition spd="med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b="1" dirty="0">
                <a:solidFill>
                  <a:schemeClr val="bg1"/>
                </a:solidFill>
              </a:rPr>
              <a:t>Kokeita tarvitaan viisi</a:t>
            </a:r>
            <a:br>
              <a:rPr lang="fi-FI" sz="2000" b="1" dirty="0">
                <a:solidFill>
                  <a:schemeClr val="bg1"/>
                </a:solidFill>
              </a:rPr>
            </a:br>
            <a:endParaRPr lang="fi-FI" sz="2000" b="1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b="1" dirty="0"/>
              <a:t>Kokelas voi valmistua ylioppilaaksi, kun hän on suorittanut vähintään tutkintoon edellytetyt viisi koetta. </a:t>
            </a:r>
            <a:r>
              <a:rPr lang="fi-FI" sz="2400" dirty="0"/>
              <a:t>Kaikki kokeet ovat osa ylioppilastutkintoa ja ne listataan samanarvoisesti ylioppilastutkintotodistukseen. </a:t>
            </a:r>
            <a:r>
              <a:rPr lang="fi-FI" sz="2400" dirty="0">
                <a:solidFill>
                  <a:srgbClr val="FF0000"/>
                </a:solidFill>
              </a:rPr>
              <a:t>Kokelaalla pitää olla kokeiden lisäksi suoritettuna myös lukion oppimäärä tai muu lainsäädännössä mainittu tutkinto, jotta hän voi saada ylioppilastutkintonsa valmiiksi. </a:t>
            </a:r>
          </a:p>
          <a:p>
            <a:r>
              <a:rPr lang="fi-FI" sz="2400" dirty="0"/>
              <a:t>Jos kokelaan tilanne muuttuu, </a:t>
            </a:r>
            <a:r>
              <a:rPr lang="fi-FI" sz="2400" b="1" dirty="0"/>
              <a:t>hän voi joustavasti muuttaa suunnitelmiaan. </a:t>
            </a:r>
            <a:r>
              <a:rPr lang="fi-FI" sz="2400" dirty="0"/>
              <a:t>Sairastuminen koepäivänä tai hylätty arvosana ei vaaranna tutkinnon valmistumista, </a:t>
            </a:r>
            <a:r>
              <a:rPr lang="fi-FI" sz="2400" dirty="0">
                <a:solidFill>
                  <a:srgbClr val="FF0000"/>
                </a:solidFill>
              </a:rPr>
              <a:t>kunhan tutkinnon edellyttämiä kokeita on sopiva yhdistelmä suoritettuna siinä vaiheessa, kun kokelas on valmistumassa.</a:t>
            </a:r>
            <a:r>
              <a:rPr lang="fi-FI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8444571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ylioppilaskokeeseen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Tutkintoon kuuluvat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Tutkinnon suorittaminen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</a:t>
            </a:r>
            <a:r>
              <a:rPr lang="fi-FI" sz="2400" b="1" dirty="0"/>
              <a:t>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</a:t>
            </a:r>
            <a:r>
              <a:rPr lang="fi-FI" sz="2400" b="1" dirty="0"/>
              <a:t>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dirty="0">
                <a:solidFill>
                  <a:srgbClr val="FFFFFF"/>
                </a:solidFill>
                <a:latin typeface="Arial Rounded MT Bold" pitchFamily="34" charset="0"/>
              </a:rPr>
              <a:t>Kompensaatio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1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kokeesta, ei muista.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D275289E-EFA1-58EF-E7F1-D6A3E7D5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Opinto-ohjaus 2. opintovuotena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5068F830-5D89-A06E-F63D-DB4B8AD59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OPO2-opintojakson opotunnit olivat kerran viikossa 3. jaksossa.</a:t>
            </a:r>
          </a:p>
          <a:p>
            <a:r>
              <a:rPr lang="fi-FI" dirty="0"/>
              <a:t>Aiheena meillä oli ammattikorkeakoulu, yliopisto, YO-kirjoitukset, opiskelutekniikat, työelämätietoisuus, yrittäjyys ja abivuoden opintovalinnat.</a:t>
            </a:r>
          </a:p>
          <a:p>
            <a:r>
              <a:rPr lang="fi-FI" dirty="0"/>
              <a:t>Tutustuminen korkeakouluihin: Savonialla vierailu yhteen alaan 11.11.</a:t>
            </a:r>
          </a:p>
          <a:p>
            <a:r>
              <a:rPr lang="fi-FI" dirty="0"/>
              <a:t>Alaesittelyjä eri koulutuksista on ollut tarjolla 2. ja 3. jaksoissa. Alaesittelyt jatkuvat ensi lukuvuonna.</a:t>
            </a:r>
          </a:p>
          <a:p>
            <a:r>
              <a:rPr lang="fi-FI" dirty="0"/>
              <a:t>Jokainen opiskelija käy opon kanssa keskustelemassa kevään aikana YO-kirjoitussuunnitelmasta ja opintojen tilanteesta sekä alustavia ajatuksia lukion jälkeisestä elämästä.</a:t>
            </a:r>
          </a:p>
        </p:txBody>
      </p:sp>
    </p:spTree>
    <p:extLst>
      <p:ext uri="{BB962C8B-B14F-4D97-AF65-F5344CB8AC3E}">
        <p14:creationId xmlns:p14="http://schemas.microsoft.com/office/powerpoint/2010/main" val="3373539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4221163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 kokelas </a:t>
            </a:r>
            <a:r>
              <a:rPr lang="fi-FI" sz="2400" u="sng" dirty="0"/>
              <a:t>voi halutessaan vaihtaa vaativamman tason kokeen lyhyemmän oppimäärän kokeeseen.</a:t>
            </a:r>
            <a:r>
              <a:rPr lang="fi-FI" sz="2400" dirty="0"/>
              <a:t> Tason vaihtaminen edellyttää, että tutkinnon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kokelas ei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tutkinto on aloitettava alusta.</a:t>
            </a:r>
          </a:p>
          <a:p>
            <a:r>
              <a:rPr lang="fi-FI" sz="2400" dirty="0"/>
              <a:t>Uuteen tutkintoon voi kuitenkin hyödyntää jo suoritettuja hyväksyttyjä kokeita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         rajoituksetta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opintojaksot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opintoja, vähintään </a:t>
            </a:r>
            <a:r>
              <a:rPr lang="fi-FI" sz="1800" dirty="0"/>
              <a:t>6 opintopistettä</a:t>
            </a:r>
            <a:endParaRPr lang="fi-FI" sz="1800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opinnot!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2000" dirty="0">
                <a:solidFill>
                  <a:srgbClr val="FF0000"/>
                </a:solidFill>
              </a:rPr>
              <a:t>HUOM. Koetehtävät perustuvat lukion pakollisille ja valtakunnallisille valinnaisille opinnoille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b="1" kern="1200" dirty="0">
                <a:solidFill>
                  <a:prstClr val="black"/>
                </a:solidFill>
              </a:rPr>
              <a:t>HUOM. SAMANA KOEPÄIVÄNÄ VOI OSALLISTUA VAIN YHTEEN KOKEESEEN.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POIKKEUS: LYHYET KIELET (koeaikaa 8h kahdelle kokeelle).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Samalla tutkintokerralla ei siis voi kirjoittaa kahta pitkää kieltä, koska kokeet ovat samana päivänä, ei myöskään kahta reaalikoetta.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87452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3"/>
          <p:cNvSpPr/>
          <p:nvPr/>
        </p:nvSpPr>
        <p:spPr bwMode="auto">
          <a:xfrm>
            <a:off x="539552" y="2780928"/>
            <a:ext cx="8280920" cy="108012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anchor="ctr">
            <a:spAutoFit/>
          </a:bodyPr>
          <a:lstStyle/>
          <a:p>
            <a:pPr marL="269875" indent="-269875">
              <a:defRPr/>
            </a:pPr>
            <a:endParaRPr lang="fi-FI" dirty="0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9595" y="115888"/>
            <a:ext cx="6562725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Ilmoittautuminen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579296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Syksyn tutkintoon 20.5.2026 mennessä</a:t>
            </a:r>
          </a:p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kevään tutkintoon 24.11.2026 mennessä</a:t>
            </a:r>
          </a:p>
          <a:p>
            <a:pPr eaLnBrk="1" hangingPunct="1"/>
            <a:r>
              <a:rPr lang="fi-FI" u="sng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ilmoittautuminen on sitova: valintoja et voi jälkikäteen muuttaa</a:t>
            </a: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ilmoittautuminen </a:t>
            </a:r>
            <a:r>
              <a:rPr lang="fi-FI" sz="2800" dirty="0" err="1">
                <a:latin typeface="Arial" pitchFamily="34" charset="0"/>
                <a:cs typeface="Arial" pitchFamily="34" charset="0"/>
              </a:rPr>
              <a:t>WILMAssa</a:t>
            </a:r>
            <a:r>
              <a:rPr lang="fi-FI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fi-FI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jokaiseen tutkintokertaan erikseen (Lomakkeet -&gt; Ilmoittautuminen ylioppilaskirjoituksiin)</a:t>
            </a: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poikkeuksiin, muutoksiin ja mitätöintiin on oltava erityisen painavat syyt</a:t>
            </a:r>
          </a:p>
        </p:txBody>
      </p:sp>
    </p:spTree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mitkä ja minkä tasoiset </a:t>
            </a:r>
            <a:r>
              <a:rPr lang="fi-FI" sz="2800" b="1" kern="1200" dirty="0">
                <a:solidFill>
                  <a:prstClr val="black"/>
                </a:solidFill>
              </a:rPr>
              <a:t>kokeet suoritat 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hajautussuunnitelma </a:t>
            </a:r>
            <a:r>
              <a:rPr lang="fi-FI" sz="2800" b="1" kern="1200" dirty="0">
                <a:solidFill>
                  <a:prstClr val="black"/>
                </a:solidFill>
              </a:rPr>
              <a:t>(vähintään 5 koetta)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kern="1200" dirty="0">
                <a:solidFill>
                  <a:prstClr val="black"/>
                </a:solidFill>
              </a:rPr>
              <a:t>onko erityisjärjestelyjä YO-kokeeseen (jos on jo haettu ja myönnetty – ne näkyvät Wilmassa)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kern="1200" dirty="0">
                <a:solidFill>
                  <a:srgbClr val="FF0000"/>
                </a:solidFill>
              </a:rPr>
              <a:t>tarkista osoite- ja puhelintietosi Wilma-lomakkeesta; jos on muuttuneet, laita viestiä koulusihteeri Veera Heinoselle veera.heinonen@kuopio.fi</a:t>
            </a:r>
          </a:p>
        </p:txBody>
      </p:sp>
    </p:spTree>
    <p:extLst>
      <p:ext uri="{BB962C8B-B14F-4D97-AF65-F5344CB8AC3E}">
        <p14:creationId xmlns:p14="http://schemas.microsoft.com/office/powerpoint/2010/main" val="216528742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Täydentäminen ja keskeytys</a:t>
            </a:r>
          </a:p>
        </p:txBody>
      </p:sp>
      <p:sp>
        <p:nvSpPr>
          <p:cNvPr id="4" name="Taitettu kulma 3"/>
          <p:cNvSpPr/>
          <p:nvPr/>
        </p:nvSpPr>
        <p:spPr bwMode="auto">
          <a:xfrm>
            <a:off x="4860032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aitettu kulma 4"/>
          <p:cNvSpPr/>
          <p:nvPr/>
        </p:nvSpPr>
        <p:spPr bwMode="auto">
          <a:xfrm>
            <a:off x="251520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kstikehys 5"/>
          <p:cNvSpPr txBox="1"/>
          <p:nvPr/>
        </p:nvSpPr>
        <p:spPr>
          <a:xfrm>
            <a:off x="467544" y="1772816"/>
            <a:ext cx="37444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ylioppilas voi </a:t>
            </a:r>
            <a:r>
              <a:rPr lang="fi-FI" sz="2000" dirty="0">
                <a:solidFill>
                  <a:srgbClr val="FF0000"/>
                </a:solidFill>
              </a:rPr>
              <a:t>täydentää</a:t>
            </a:r>
            <a:r>
              <a:rPr lang="fi-FI" sz="2000" dirty="0"/>
              <a:t> tutkintoa kokeilla, jotka eivät sisälly hänen tutkintoonsa – ei ole aikarajaa</a:t>
            </a:r>
          </a:p>
          <a:p>
            <a:r>
              <a:rPr lang="fi-FI" sz="2000" dirty="0"/>
              <a:t> samassa aineessa voi suorittaa myös toisen eri tasoisen kokeen (mutta ei lueta tutkinnon 5:een aineeseen)</a:t>
            </a:r>
          </a:p>
          <a:p>
            <a:r>
              <a:rPr lang="fi-FI" sz="2000" dirty="0">
                <a:solidFill>
                  <a:srgbClr val="FF0000"/>
                </a:solidFill>
              </a:rPr>
              <a:t>tutkinnon ollessa kesken siihen on vielä mahdollista lisätä ylimääräisiä kokeita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5148064" y="1916832"/>
            <a:ext cx="36724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lautakunta voi erittäin painavasta syystä päättää, että tutkinto aloitetaan alusta</a:t>
            </a:r>
          </a:p>
          <a:p>
            <a:r>
              <a:rPr lang="fi-FI" sz="2000" dirty="0"/>
              <a:t> opiskelu ulkomailla voi antaa lisäaikaa hajautukseen</a:t>
            </a:r>
          </a:p>
          <a:p>
            <a:r>
              <a:rPr lang="fi-FI" sz="2000" dirty="0"/>
              <a:t> </a:t>
            </a:r>
            <a:r>
              <a:rPr lang="fi-FI" sz="2000" dirty="0">
                <a:solidFill>
                  <a:srgbClr val="FF0000"/>
                </a:solidFill>
              </a:rPr>
              <a:t>jos tutkintoa ei ole suoritettu määräajassa, on tutkinto aloitettava alusta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7BBBD9-DD1C-C52B-0C40-A2D5804D28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5BDB762-E3BC-DE4D-AAB2-2404ED664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850CE35-15F1-905D-9FBF-EBD6F3CC2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676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2400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indent="-266700"/>
            <a:r>
              <a:rPr lang="fi-FI" sz="1800" dirty="0"/>
              <a:t>PITKÄ: kokeessa on 13 tehtävää, joista  vastataan 10 tehtävään</a:t>
            </a:r>
          </a:p>
          <a:p>
            <a:pPr marL="266700" lvl="0" indent="-266700"/>
            <a:r>
              <a:rPr lang="fi-FI" sz="1800" dirty="0"/>
              <a:t>LYHYT: </a:t>
            </a:r>
            <a:r>
              <a:rPr lang="fi-FI" sz="1800" dirty="0">
                <a:solidFill>
                  <a:srgbClr val="000000"/>
                </a:solidFill>
              </a:rPr>
              <a:t>kokeessa on 11 tehtävää, joista  vastataan 9 tehtävään</a:t>
            </a:r>
          </a:p>
          <a:p>
            <a:pPr marL="266700" indent="-266700"/>
            <a:endParaRPr lang="fi-FI" sz="1800" dirty="0"/>
          </a:p>
          <a:p>
            <a:pPr marL="266700" indent="-266700"/>
            <a:r>
              <a:rPr lang="fi-FI" sz="1800" dirty="0"/>
              <a:t>A-osa suoritetaan ilman koejärjestelmän ohjelmia ja laskinta, B-osa näiden kanssa.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E2C05FE-6A50-7A90-2158-45F83289D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YO-</a:t>
            </a:r>
            <a:r>
              <a:rPr lang="en-US" dirty="0" err="1">
                <a:solidFill>
                  <a:schemeClr val="bg1"/>
                </a:solidFill>
              </a:rPr>
              <a:t>sali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Pohjantiellä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8CB62BD-BD23-1417-9985-EACE5D0EF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001076"/>
            <a:ext cx="4427984" cy="5903979"/>
          </a:xfrm>
          <a:prstGeom prst="rect">
            <a:avLst/>
          </a:prstGeom>
        </p:spPr>
      </p:pic>
      <p:pic>
        <p:nvPicPr>
          <p:cNvPr id="1026" name="Picture 2" descr="Kuvan kuvausta ei ole saatavilla.">
            <a:extLst>
              <a:ext uri="{FF2B5EF4-FFF2-40B4-BE49-F238E27FC236}">
                <a16:creationId xmlns:a16="http://schemas.microsoft.com/office/drawing/2014/main" id="{15D4AD69-3EBA-40F0-6593-B14FB0C9C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0130"/>
            <a:ext cx="4869803" cy="570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687863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Langaton </a:t>
            </a:r>
            <a:r>
              <a:rPr lang="fi-FI" dirty="0" err="1"/>
              <a:t>Abitti</a:t>
            </a:r>
            <a:r>
              <a:rPr lang="fi-FI" dirty="0"/>
              <a:t>-koejärjestelmä</a:t>
            </a:r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</a:t>
            </a:r>
            <a:r>
              <a:rPr lang="fi-FI" dirty="0"/>
              <a:t> tietokone (koululta saatu)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 + laturijohto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r>
              <a:rPr lang="fi-FI" dirty="0"/>
              <a:t>Henkilötodistus / ajokortti / passi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/>
              <a:t>erityisen vaikea elämäntilanne 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srgbClr val="FF3300"/>
                </a:solidFill>
              </a:rPr>
              <a:t>Lähetämme myös vaikean elämäntilanteen lausunnot huomioitavaksi arvostelussa.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6938423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3"/>
                </a:solidFill>
              </a:rPr>
              <a:t>Tulokset Opintopolussa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Tulokset ja kokelaan arvostellut koesuoritukset annetaan kokelaalle ja alle 18-vuotiaan kokelaan huoltajalle nähtäväksi Opetushallituksen Oma Opintopolku -palvelussa seuraavana päivänä tulosten tultua kouluille </a:t>
            </a:r>
          </a:p>
          <a:p>
            <a:r>
              <a:rPr lang="fi-FI" dirty="0"/>
              <a:t>Linkki </a:t>
            </a:r>
            <a:r>
              <a:rPr lang="fi-FI" dirty="0" err="1"/>
              <a:t>YTL:n</a:t>
            </a:r>
            <a:r>
              <a:rPr lang="fi-FI" dirty="0"/>
              <a:t> sivuilla </a:t>
            </a:r>
            <a:r>
              <a:rPr lang="fi-FI" dirty="0">
                <a:hlinkClick r:id="rId2"/>
              </a:rPr>
              <a:t>https://www.ylioppilastutkinto.fi/ylioppilastutkinto/tulokset-ja-koesuoritukset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8034748"/>
      </p:ext>
    </p:extLst>
  </p:cSld>
  <p:clrMapOvr>
    <a:masterClrMapping/>
  </p:clrMapOvr>
  <p:transition spd="med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1800" dirty="0"/>
              <a:t>Jos epäilet, että arvostelussa on tapahtunut virhe, saat vaatia lautakunnalta asiaan oikaisua. </a:t>
            </a:r>
          </a:p>
          <a:p>
            <a:r>
              <a:rPr lang="fi-FI" sz="1800" dirty="0"/>
              <a:t>Hakemus on jätettävä 14 päivän kuluessa siitä, kun sinulla on ollut mahdollisuus saada arvosteltu koesuoritus nähtäväksesi.</a:t>
            </a:r>
          </a:p>
          <a:p>
            <a:r>
              <a:rPr lang="fi-FI" sz="1800" dirty="0"/>
              <a:t>LINKKI TULEE </a:t>
            </a:r>
            <a:r>
              <a:rPr lang="fi-FI" sz="1800" dirty="0" err="1"/>
              <a:t>YTL:n</a:t>
            </a:r>
            <a:r>
              <a:rPr lang="fi-FI" sz="1800" dirty="0"/>
              <a:t> KOTISIVUILLE, MISTÄ PÄÄSEE KATSOMAAN VASTAUKSENSA.  </a:t>
            </a:r>
          </a:p>
          <a:p>
            <a:r>
              <a:rPr lang="fi-FI" sz="1800" dirty="0"/>
              <a:t>Oikaisuvaatimuksen voi tehdä kokelas itse tai alle 18-vuotiaan kokelaan huoltaja. (Voit myös antaa esimerkiksi lukiosi rehtorille valtakirjan, jotta hän voi tehdä oikaisuvaatimuksen puolestasi.)</a:t>
            </a:r>
          </a:p>
          <a:p>
            <a:r>
              <a:rPr lang="fi-FI" sz="1800" dirty="0"/>
              <a:t>Oikaisuvaatimus tehdään lautakunnan sähköisessä asiointipalvelussa.</a:t>
            </a:r>
          </a:p>
          <a:p>
            <a:r>
              <a:rPr lang="fi-FI" sz="1800" dirty="0"/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</p:txBody>
      </p:sp>
    </p:spTree>
    <p:extLst>
      <p:ext uri="{BB962C8B-B14F-4D97-AF65-F5344CB8AC3E}">
        <p14:creationId xmlns:p14="http://schemas.microsoft.com/office/powerpoint/2010/main" val="1753660840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E5BB83-0089-162D-50DA-CB90FF03A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1487" y="1131889"/>
            <a:ext cx="3703864" cy="993775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4"/>
                </a:solidFill>
                <a:latin typeface="Fira Sans Black"/>
              </a:rPr>
              <a:t>Korkeakouluviikko</a:t>
            </a:r>
            <a:r>
              <a:rPr lang="en-US" b="1" dirty="0">
                <a:solidFill>
                  <a:schemeClr val="accent4"/>
                </a:solidFill>
                <a:latin typeface="Fira Sans Black"/>
              </a:rPr>
              <a:t> </a:t>
            </a:r>
            <a:br>
              <a:rPr lang="en-US" b="1" dirty="0">
                <a:solidFill>
                  <a:schemeClr val="accent4"/>
                </a:solidFill>
                <a:latin typeface="Fira Sans Black"/>
              </a:rPr>
            </a:br>
            <a:r>
              <a:rPr lang="en-US" b="1" dirty="0">
                <a:solidFill>
                  <a:schemeClr val="accent4"/>
                </a:solidFill>
                <a:latin typeface="Fira Sans Black"/>
              </a:rPr>
              <a:t>13. - 17.4.2026</a:t>
            </a:r>
            <a:endParaRPr lang="fi-FI" b="1" dirty="0">
              <a:solidFill>
                <a:schemeClr val="accent4"/>
              </a:solidFill>
              <a:latin typeface="Fira Sans Black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5629B5-4C40-BE0D-0FC5-5874FFA2D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2400291"/>
            <a:ext cx="4368799" cy="3518462"/>
          </a:xfrm>
        </p:spPr>
        <p:txBody>
          <a:bodyPr vert="horz" lIns="68580" tIns="34290" rIns="68580" bIns="34290" rtlCol="0" anchor="t">
            <a:normAutofit fontScale="92500" lnSpcReduction="10000"/>
          </a:bodyPr>
          <a:lstStyle/>
          <a:p>
            <a:r>
              <a:rPr lang="fi-FI" dirty="0">
                <a:latin typeface="Fira Sans"/>
              </a:rPr>
              <a:t>Opiskelet viikon aikana yhden korkeakoulukurssin</a:t>
            </a:r>
          </a:p>
          <a:p>
            <a:pPr lvl="1"/>
            <a:r>
              <a:rPr lang="fi-FI" dirty="0">
                <a:latin typeface="Fira Sans"/>
              </a:rPr>
              <a:t>Lisäksi yhteiset Moodle-tehtävät</a:t>
            </a:r>
          </a:p>
          <a:p>
            <a:r>
              <a:rPr lang="fi-FI" dirty="0">
                <a:latin typeface="Fira Sans"/>
              </a:rPr>
              <a:t>Kursseja on valittavissa Kuopion seudun korkeakouluista:</a:t>
            </a:r>
          </a:p>
          <a:p>
            <a:pPr lvl="1"/>
            <a:r>
              <a:rPr lang="fi-FI" dirty="0">
                <a:latin typeface="Fira Sans"/>
              </a:rPr>
              <a:t>Itä-Suomen yliopisto (UEF) </a:t>
            </a:r>
          </a:p>
          <a:p>
            <a:pPr lvl="1"/>
            <a:r>
              <a:rPr lang="fi-FI" dirty="0">
                <a:latin typeface="Fira Sans"/>
              </a:rPr>
              <a:t>Savonia-ammattikorkeakoulu (Savonia AMK) </a:t>
            </a:r>
          </a:p>
          <a:p>
            <a:pPr lvl="1"/>
            <a:r>
              <a:rPr lang="fi-FI" dirty="0">
                <a:latin typeface="Fira Sans"/>
              </a:rPr>
              <a:t>Humanistinen ammattikorkeakoulu (</a:t>
            </a:r>
            <a:r>
              <a:rPr lang="fi-FI" dirty="0" err="1">
                <a:latin typeface="Fira Sans"/>
              </a:rPr>
              <a:t>Humak</a:t>
            </a:r>
            <a:r>
              <a:rPr lang="fi-FI" dirty="0">
                <a:latin typeface="Fira Sans"/>
              </a:rPr>
              <a:t>)</a:t>
            </a:r>
          </a:p>
          <a:p>
            <a:r>
              <a:rPr lang="fi-FI" dirty="0"/>
              <a:t>Viikon aikana ei normaaleja lukio-opintojaksoja</a:t>
            </a:r>
          </a:p>
          <a:p>
            <a:pPr lvl="1"/>
            <a:r>
              <a:rPr lang="fi-FI" dirty="0"/>
              <a:t>Urheilulinjalaisilla ei aamuvalmennuksia</a:t>
            </a:r>
            <a:endParaRPr lang="fi-FI" dirty="0">
              <a:latin typeface="Fira Sans"/>
            </a:endParaRPr>
          </a:p>
        </p:txBody>
      </p:sp>
      <p:pic>
        <p:nvPicPr>
          <p:cNvPr id="8" name="Kuva 7" descr="Kuva, joka sisältää kohteen henkilö, vaate, Ihmisen kasvot, hymy&#10;&#10;Kuvaus luotu automaattisesti">
            <a:extLst>
              <a:ext uri="{FF2B5EF4-FFF2-40B4-BE49-F238E27FC236}">
                <a16:creationId xmlns:a16="http://schemas.microsoft.com/office/drawing/2014/main" id="{46149258-C813-3ED7-AD5D-8199F076F9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06" r="25561"/>
          <a:stretch/>
        </p:blipFill>
        <p:spPr>
          <a:xfrm>
            <a:off x="21" y="857260"/>
            <a:ext cx="4587406" cy="51434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7533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85"/>
    </mc:Choice>
    <mc:Fallback xmlns="">
      <p:transition spd="slow" advTm="35985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tarkoituksena luoda kokelaille kohtuulliset ja yhdenvertaiset mahdollisuudet kokeiden suorittamiseen </a:t>
            </a:r>
          </a:p>
          <a:p>
            <a:r>
              <a:rPr lang="fi-FI" sz="2800" dirty="0"/>
              <a:t>sisältö määräytyy tapauskohtaisesti syiden luonteen ja niiden aiheuttamien vaikeuksien asteen mukaisesti</a:t>
            </a:r>
          </a:p>
          <a:p>
            <a:r>
              <a:rPr lang="fi-FI" sz="2800" dirty="0"/>
              <a:t>lukio-opinnoissa (tai muissa) havaittu tuen tarve ja toteutetut tukitoimet yhtenä perusteena erityisjärjestelyiden tarvetta arvioitaessa </a:t>
            </a:r>
          </a:p>
          <a:p>
            <a:r>
              <a:rPr lang="fi-FI" sz="28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8">
            <a:extLst>
              <a:ext uri="{FF2B5EF4-FFF2-40B4-BE49-F238E27FC236}">
                <a16:creationId xmlns:a16="http://schemas.microsoft.com/office/drawing/2014/main" id="{3463A7EB-A700-7935-9C8A-80211D8CA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solidFill>
                  <a:schemeClr val="accent4"/>
                </a:solidFill>
                <a:latin typeface="Fira Sans Black"/>
              </a:rPr>
              <a:t>Millaisia opintoja korkeakouluviikolla on tarjolla?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B09520C-B1E6-9BDA-E2D6-ED24639FC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5715000" cy="3263504"/>
          </a:xfrm>
        </p:spPr>
        <p:txBody>
          <a:bodyPr vert="horz" lIns="68580" tIns="34290" rIns="68580" bIns="34290" rtlCol="0" anchor="t">
            <a:noAutofit/>
          </a:bodyPr>
          <a:lstStyle>
            <a:defPPr>
              <a:defRPr lang="fi-FI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20B0604020202020204" pitchFamily="34" charset="0"/>
              <a:buChar char="§"/>
            </a:pPr>
            <a:r>
              <a:rPr lang="fi-FI" sz="2100" b="1" dirty="0">
                <a:latin typeface="Fira Sans"/>
              </a:rPr>
              <a:t>Savonia AMK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100" dirty="0">
                <a:latin typeface="Fira Sans"/>
              </a:rPr>
              <a:t>lähiopetus ma ja to + itsenäinen opiskelu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fi-FI" sz="2100" b="1" dirty="0" err="1">
                <a:latin typeface="Fira Sans"/>
              </a:rPr>
              <a:t>Humak</a:t>
            </a:r>
            <a:endParaRPr lang="fi-FI" sz="2100" b="1" dirty="0">
              <a:latin typeface="Fira Sans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100" dirty="0">
                <a:latin typeface="Fira Sans"/>
              </a:rPr>
              <a:t>verkko-opetus (</a:t>
            </a:r>
            <a:r>
              <a:rPr lang="fi-FI" sz="2100" dirty="0" err="1">
                <a:latin typeface="Fira Sans"/>
              </a:rPr>
              <a:t>Zoom</a:t>
            </a:r>
            <a:r>
              <a:rPr lang="fi-FI" sz="2100" dirty="0">
                <a:latin typeface="Fira Sans"/>
              </a:rPr>
              <a:t>) + itsenäinen opiskelu</a:t>
            </a:r>
          </a:p>
          <a:p>
            <a:pPr lvl="1">
              <a:buFont typeface="Wingdings" panose="020B0604020202020204" pitchFamily="34" charset="0"/>
              <a:buChar char="§"/>
            </a:pPr>
            <a:r>
              <a:rPr lang="fi-FI" sz="2100" b="1" dirty="0">
                <a:latin typeface="Fira Sans"/>
              </a:rPr>
              <a:t>UEF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100" dirty="0">
                <a:latin typeface="Fira Sans"/>
              </a:rPr>
              <a:t>Itsenäinen opiskelu + mahdollinen tentti (voi olla myös TYKO-viikon jälkeen)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 sz="2100" dirty="0">
                <a:latin typeface="Fira Sans"/>
              </a:rPr>
              <a:t>Tutustu suoritustapaan ja aikatauluun etukäteen</a:t>
            </a:r>
            <a:endParaRPr lang="fi-FI" sz="3000" dirty="0">
              <a:latin typeface="Fira Sans"/>
            </a:endParaRPr>
          </a:p>
        </p:txBody>
      </p:sp>
      <p:pic>
        <p:nvPicPr>
          <p:cNvPr id="5" name="Kuva 4" descr="Kuva, joka sisältää kohteen Fontti, typografia, logo, symboli&#10;&#10;Kuvaus luotu automaattisesti">
            <a:extLst>
              <a:ext uri="{FF2B5EF4-FFF2-40B4-BE49-F238E27FC236}">
                <a16:creationId xmlns:a16="http://schemas.microsoft.com/office/drawing/2014/main" id="{F0B43213-E18E-C651-82B5-D40EDABE9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673" y="3194475"/>
            <a:ext cx="1576508" cy="462319"/>
          </a:xfrm>
          <a:prstGeom prst="rect">
            <a:avLst/>
          </a:prstGeom>
        </p:spPr>
      </p:pic>
      <p:pic>
        <p:nvPicPr>
          <p:cNvPr id="7" name="Picture 2" descr="Logo&#10;&#10;Description automatically generated">
            <a:extLst>
              <a:ext uri="{FF2B5EF4-FFF2-40B4-BE49-F238E27FC236}">
                <a16:creationId xmlns:a16="http://schemas.microsoft.com/office/drawing/2014/main" id="{3840AF7A-CA9E-626E-76CC-1C178BDA0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2470" y="3860460"/>
            <a:ext cx="1343082" cy="108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Kuva 10" descr="Savonia-ammattikorkeakoulun lukuvuosi alkaa - Savonia-AMK">
            <a:extLst>
              <a:ext uri="{FF2B5EF4-FFF2-40B4-BE49-F238E27FC236}">
                <a16:creationId xmlns:a16="http://schemas.microsoft.com/office/drawing/2014/main" id="{89D46216-F315-8D1E-0258-D77F22425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543" y="1978807"/>
            <a:ext cx="1828799" cy="95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1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18"/>
    </mc:Choice>
    <mc:Fallback xmlns="">
      <p:transition spd="slow" advTm="3641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94A36F99-6C7F-F559-9627-C3AF4E6C549A}"/>
              </a:ext>
            </a:extLst>
          </p:cNvPr>
          <p:cNvSpPr/>
          <p:nvPr/>
        </p:nvSpPr>
        <p:spPr>
          <a:xfrm>
            <a:off x="5938716" y="1104341"/>
            <a:ext cx="3088313" cy="4688259"/>
          </a:xfrm>
          <a:prstGeom prst="roundRect">
            <a:avLst/>
          </a:prstGeom>
          <a:noFill/>
          <a:ln w="38100">
            <a:solidFill>
              <a:srgbClr val="FDA5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algn="ctr" defTabSz="457189">
              <a:buSzTx/>
              <a:buNone/>
            </a:pPr>
            <a:endParaRPr lang="fi-FI" sz="1013" b="0">
              <a:solidFill>
                <a:prstClr val="black"/>
              </a:solidFill>
            </a:endParaRPr>
          </a:p>
        </p:txBody>
      </p:sp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95D00AF9-42CB-3FE5-8DA3-DB560092C2AB}"/>
              </a:ext>
            </a:extLst>
          </p:cNvPr>
          <p:cNvSpPr/>
          <p:nvPr/>
        </p:nvSpPr>
        <p:spPr>
          <a:xfrm>
            <a:off x="2718623" y="1047030"/>
            <a:ext cx="3088314" cy="4745570"/>
          </a:xfrm>
          <a:prstGeom prst="roundRect">
            <a:avLst/>
          </a:prstGeom>
          <a:noFill/>
          <a:ln w="38100">
            <a:solidFill>
              <a:srgbClr val="FDA5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algn="ctr" defTabSz="457189">
              <a:buSzTx/>
              <a:buNone/>
            </a:pPr>
            <a:endParaRPr lang="fi-FI" sz="1013" b="0">
              <a:solidFill>
                <a:prstClr val="black"/>
              </a:solidFill>
            </a:endParaRPr>
          </a:p>
        </p:txBody>
      </p:sp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ACBF4BCF-D648-6408-0AF7-F682C52D3C49}"/>
              </a:ext>
            </a:extLst>
          </p:cNvPr>
          <p:cNvSpPr/>
          <p:nvPr/>
        </p:nvSpPr>
        <p:spPr>
          <a:xfrm>
            <a:off x="165380" y="3447770"/>
            <a:ext cx="2390505" cy="1537845"/>
          </a:xfrm>
          <a:prstGeom prst="roundRect">
            <a:avLst/>
          </a:prstGeom>
          <a:noFill/>
          <a:ln w="38100">
            <a:solidFill>
              <a:srgbClr val="FDA5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algn="ctr" defTabSz="457189">
              <a:buSzTx/>
              <a:buNone/>
            </a:pPr>
            <a:endParaRPr lang="fi-FI" sz="1013" b="0">
              <a:solidFill>
                <a:prstClr val="black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4E658EFA-DD73-EAB9-9B34-A9310BDA40F6}"/>
              </a:ext>
            </a:extLst>
          </p:cNvPr>
          <p:cNvSpPr txBox="1"/>
          <p:nvPr/>
        </p:nvSpPr>
        <p:spPr>
          <a:xfrm>
            <a:off x="180337" y="1038989"/>
            <a:ext cx="2534495" cy="11946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defTabSz="457189">
              <a:buSzTx/>
              <a:buNone/>
            </a:pPr>
            <a:r>
              <a:rPr lang="fi-FI" sz="2100" dirty="0">
                <a:solidFill>
                  <a:srgbClr val="00244A"/>
                </a:solidFill>
                <a:latin typeface="Fira Sans Black"/>
                <a:ea typeface="Fira Sans Black"/>
                <a:cs typeface="Fira Sans Black"/>
              </a:rPr>
              <a:t>Korkeakouluviikon tarjonta </a:t>
            </a:r>
            <a:endParaRPr lang="fi-FI" sz="2100" b="0" dirty="0">
              <a:solidFill>
                <a:prstClr val="black"/>
              </a:solidFill>
            </a:endParaRPr>
          </a:p>
          <a:p>
            <a:pPr defTabSz="457189">
              <a:buSzTx/>
              <a:buNone/>
            </a:pPr>
            <a:r>
              <a:rPr lang="fi-FI" sz="2100" dirty="0">
                <a:solidFill>
                  <a:srgbClr val="00244A"/>
                </a:solidFill>
                <a:latin typeface="Fira Sans Black"/>
                <a:ea typeface="Fira Sans Black"/>
                <a:cs typeface="Fira Sans Black"/>
              </a:rPr>
              <a:t>2026</a:t>
            </a:r>
            <a:endParaRPr lang="fi-FI" sz="2100" b="0" dirty="0">
              <a:solidFill>
                <a:prstClr val="black"/>
              </a:solidFill>
            </a:endParaRPr>
          </a:p>
          <a:p>
            <a:pPr defTabSz="457189">
              <a:buSzTx/>
              <a:buNone/>
            </a:pPr>
            <a:endParaRPr lang="fi-FI" sz="1013" dirty="0">
              <a:solidFill>
                <a:srgbClr val="00244A"/>
              </a:solidFill>
              <a:latin typeface="Fira Sans Black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E6060864-6B3B-EE05-F60F-E5F2603AF251}"/>
              </a:ext>
            </a:extLst>
          </p:cNvPr>
          <p:cNvSpPr txBox="1"/>
          <p:nvPr/>
        </p:nvSpPr>
        <p:spPr>
          <a:xfrm>
            <a:off x="220638" y="2020669"/>
            <a:ext cx="2167002" cy="13388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defTabSz="457189">
              <a:buSzTx/>
              <a:buNone/>
            </a:pPr>
            <a:r>
              <a:rPr lang="fi-FI" sz="1200" dirty="0">
                <a:solidFill>
                  <a:srgbClr val="000000"/>
                </a:solidFill>
                <a:latin typeface="Aptos"/>
                <a:ea typeface="Arial"/>
                <a:cs typeface="Arial"/>
              </a:rPr>
              <a:t>1 op = 27 h työtä</a:t>
            </a:r>
            <a:r>
              <a:rPr lang="en-US" sz="1200" dirty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defTabSz="457189">
              <a:buSzTx/>
              <a:buNone/>
            </a:pPr>
            <a:r>
              <a:rPr lang="fi-FI" sz="1200" dirty="0">
                <a:solidFill>
                  <a:srgbClr val="000000"/>
                </a:solidFill>
                <a:latin typeface="Aptos"/>
                <a:ea typeface="Arial"/>
                <a:cs typeface="Arial"/>
              </a:rPr>
              <a:t>2 op = 54 h työtä</a:t>
            </a:r>
            <a:r>
              <a:rPr lang="en-US" sz="1200" dirty="0">
                <a:solidFill>
                  <a:srgbClr val="000000"/>
                </a:solidFill>
                <a:latin typeface="Aptos"/>
                <a:ea typeface="Arial"/>
                <a:cs typeface="Arial"/>
              </a:rPr>
              <a:t>​</a:t>
            </a:r>
          </a:p>
          <a:p>
            <a:pPr defTabSz="457189">
              <a:buSzTx/>
              <a:buNone/>
            </a:pPr>
            <a:endParaRPr lang="en-US" sz="1200" dirty="0">
              <a:solidFill>
                <a:srgbClr val="000000"/>
              </a:solidFill>
              <a:cs typeface="Arial"/>
            </a:endParaRPr>
          </a:p>
          <a:p>
            <a:pPr defTabSz="457189">
              <a:buSzTx/>
              <a:buNone/>
            </a:pPr>
            <a:endParaRPr lang="en-US" sz="1200" dirty="0">
              <a:solidFill>
                <a:srgbClr val="000000"/>
              </a:solidFill>
              <a:cs typeface="Arial"/>
            </a:endParaRPr>
          </a:p>
          <a:p>
            <a:pPr defTabSz="457189">
              <a:buSzTx/>
              <a:buNone/>
            </a:pPr>
            <a:r>
              <a:rPr lang="en-US" sz="1200" dirty="0">
                <a:solidFill>
                  <a:srgbClr val="000000"/>
                </a:solidFill>
                <a:cs typeface="Arial"/>
              </a:rPr>
              <a:t>1 "</a:t>
            </a:r>
            <a:r>
              <a:rPr lang="en-US" sz="1200" dirty="0" err="1">
                <a:solidFill>
                  <a:srgbClr val="000000"/>
                </a:solidFill>
                <a:cs typeface="Arial"/>
              </a:rPr>
              <a:t>korkeakoulupiste</a:t>
            </a:r>
            <a:r>
              <a:rPr lang="en-US" sz="1200" dirty="0">
                <a:solidFill>
                  <a:srgbClr val="000000"/>
                </a:solidFill>
                <a:cs typeface="Arial"/>
              </a:rPr>
              <a:t>"</a:t>
            </a:r>
          </a:p>
          <a:p>
            <a:pPr defTabSz="457189">
              <a:buSzTx/>
              <a:buNone/>
            </a:pPr>
            <a:r>
              <a:rPr lang="en-US" sz="1200" dirty="0">
                <a:solidFill>
                  <a:srgbClr val="000000"/>
                </a:solidFill>
                <a:cs typeface="Arial"/>
              </a:rPr>
              <a:t>= 2 "</a:t>
            </a:r>
            <a:r>
              <a:rPr lang="en-US" sz="1200" dirty="0" err="1">
                <a:solidFill>
                  <a:srgbClr val="000000"/>
                </a:solidFill>
                <a:cs typeface="Arial"/>
              </a:rPr>
              <a:t>lukiopistettä</a:t>
            </a:r>
            <a:r>
              <a:rPr lang="en-US" sz="1200" dirty="0">
                <a:solidFill>
                  <a:srgbClr val="000000"/>
                </a:solidFill>
                <a:cs typeface="Arial"/>
              </a:rPr>
              <a:t>"</a:t>
            </a:r>
            <a:endParaRPr lang="en-US" sz="1013" b="0" dirty="0">
              <a:solidFill>
                <a:prstClr val="black"/>
              </a:solidFill>
            </a:endParaRPr>
          </a:p>
          <a:p>
            <a:pPr defTabSz="457189">
              <a:buSzTx/>
              <a:buNone/>
            </a:pPr>
            <a:endParaRPr lang="en-US" sz="1050" b="0" dirty="0">
              <a:solidFill>
                <a:srgbClr val="FF0000"/>
              </a:solidFill>
              <a:cs typeface="Arial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9AB5B748-5780-667D-4B0D-B62FF7929E03}"/>
              </a:ext>
            </a:extLst>
          </p:cNvPr>
          <p:cNvSpPr txBox="1"/>
          <p:nvPr/>
        </p:nvSpPr>
        <p:spPr>
          <a:xfrm>
            <a:off x="6099293" y="1357181"/>
            <a:ext cx="2876157" cy="43412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defTabSz="457189">
              <a:lnSpc>
                <a:spcPct val="150000"/>
              </a:lnSpc>
              <a:buSzTx/>
              <a:buNone/>
            </a:pPr>
            <a:r>
              <a:rPr lang="fi-FI" sz="1500" dirty="0">
                <a:solidFill>
                  <a:prstClr val="black"/>
                </a:solidFill>
              </a:rPr>
              <a:t>UEF Itä-Suomen yliopisto</a:t>
            </a: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Kaikki kurssit 1 op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Biologia: Elävä tiede (biologia)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Fysiikan perustyöt - virtuaaliset laboratoriotyöt (fysiikka) 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Valo (fysiikka)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Luonto talouden pohjana (kauppatiede)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Kemian työmenetelmät (kemia)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Turvallinen laboratoriotyöskentely (kemia)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Makupaloja kulttuurintutkimuksesta (kulttuurintutkimus)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Matematiikkaa kaikkialla 1 (matematiikka)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Johdanto metsätieteisiin ja metsätalouteen 1 (metsätieteet)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Oikeustieteen perusteet (oikeustieteet) 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Uskonto julkisessa tilassa (teologia)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Ajankohtainen luontopolitiikka (ympäristöpolitiikka)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Ympäristötiede: haasteista ratkaisuihin (ympäristötiede)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endParaRPr lang="fi-FI" sz="900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1D12A7B0-ACDF-F234-CF82-CFFAE98E0FE9}"/>
              </a:ext>
            </a:extLst>
          </p:cNvPr>
          <p:cNvSpPr/>
          <p:nvPr/>
        </p:nvSpPr>
        <p:spPr>
          <a:xfrm>
            <a:off x="89836" y="5168650"/>
            <a:ext cx="2557963" cy="68554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algn="ctr" defTabSz="457189">
              <a:buSzTx/>
              <a:buNone/>
            </a:pPr>
            <a:r>
              <a:rPr lang="fi-FI" sz="1400" i="1" dirty="0">
                <a:solidFill>
                  <a:srgbClr val="FF0000"/>
                </a:solidFill>
                <a:ea typeface="Calibri"/>
                <a:cs typeface="Calibri"/>
              </a:rPr>
              <a:t>Valitse näistä kursseista!</a:t>
            </a:r>
          </a:p>
          <a:p>
            <a:pPr algn="ctr" defTabSz="457189">
              <a:buSzTx/>
              <a:buNone/>
            </a:pPr>
            <a:r>
              <a:rPr lang="fi-FI" sz="1400" b="0" i="1" dirty="0">
                <a:solidFill>
                  <a:srgbClr val="FF0000"/>
                </a:solidFill>
                <a:ea typeface="Calibri"/>
                <a:cs typeface="Calibri"/>
              </a:rPr>
              <a:t>Kurssipaikan varaaminen </a:t>
            </a:r>
            <a:r>
              <a:rPr lang="fi-FI" sz="1400" i="1" dirty="0">
                <a:solidFill>
                  <a:srgbClr val="FF0000"/>
                </a:solidFill>
                <a:ea typeface="Calibri"/>
                <a:cs typeface="Calibri"/>
              </a:rPr>
              <a:t>10.2</a:t>
            </a:r>
            <a:r>
              <a:rPr lang="fi-FI" sz="1400" b="0" i="1" dirty="0">
                <a:solidFill>
                  <a:srgbClr val="FF0000"/>
                </a:solidFill>
                <a:ea typeface="Calibri"/>
                <a:cs typeface="Calibri"/>
              </a:rPr>
              <a:t>. ryhmänohjauksessa.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FC85BD8-8901-A954-C79D-E7CB6DD2C87A}"/>
              </a:ext>
            </a:extLst>
          </p:cNvPr>
          <p:cNvSpPr txBox="1"/>
          <p:nvPr/>
        </p:nvSpPr>
        <p:spPr>
          <a:xfrm>
            <a:off x="2855994" y="1138115"/>
            <a:ext cx="2876157" cy="49317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defTabSz="457189">
              <a:lnSpc>
                <a:spcPct val="150000"/>
              </a:lnSpc>
              <a:buSzTx/>
              <a:buNone/>
            </a:pPr>
            <a:r>
              <a:rPr lang="fi-FI" sz="1350" dirty="0">
                <a:solidFill>
                  <a:prstClr val="black"/>
                </a:solidFill>
              </a:rPr>
              <a:t>Savonia AMK</a:t>
            </a: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Kaikki kurssit 1 op</a:t>
            </a: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fi-FI" sz="825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Liiketalouden ala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Somevaikuttajaksi - ryhdy somevaikuttajaksi, </a:t>
            </a:r>
            <a:r>
              <a:rPr lang="fi-FI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brändää</a:t>
            </a: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itsesi somessa</a:t>
            </a:r>
            <a:r>
              <a:rPr lang="en-US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Relaa</a:t>
            </a:r>
            <a:r>
              <a:rPr lang="en-US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– </a:t>
            </a:r>
            <a:r>
              <a:rPr lang="en-US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opi</a:t>
            </a:r>
            <a:r>
              <a:rPr lang="en-US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rentoutumaan</a:t>
            </a:r>
            <a:endParaRPr lang="en-US" sz="825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BizSpark: light your Passion for Business</a:t>
            </a: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en-US" sz="825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Matkailun</a:t>
            </a:r>
            <a:r>
              <a:rPr lang="en-US" sz="825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ala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en-US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Matkailun</a:t>
            </a:r>
            <a:r>
              <a:rPr lang="en-US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maailma</a:t>
            </a:r>
            <a:endParaRPr lang="en-US" sz="825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en-US" sz="825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Muotoilu</a:t>
            </a:r>
            <a:endParaRPr lang="en-US" sz="825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Muotoilulla muutat maailmaa</a:t>
            </a: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fi-FI" sz="825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Musiikki ja tanssi (Musiikkikeskus)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Rentoa meininkiä ja tekemisen iloa – hyvinvoiva keho ja mieli</a:t>
            </a: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fi-FI" sz="825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Sosiaali- ja terveysala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SocialMindCraft</a:t>
            </a: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– Luovuutta, kasvua ja kurkistus sosionomin työhön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Fiillistele fysioterapiaa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Sydämen Sähköinen Sinfonia:   EKG:n taustat ja käytännöt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Pakene mikrobeja pakopelissä</a:t>
            </a:r>
          </a:p>
          <a:p>
            <a:pPr defTabSz="457189">
              <a:lnSpc>
                <a:spcPct val="150000"/>
              </a:lnSpc>
              <a:buSzTx/>
              <a:buNone/>
            </a:pPr>
            <a:r>
              <a:rPr lang="fi-FI" sz="825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Tekniikan ala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3D-suunnittelun ja  valmistuksen salat 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Savonia </a:t>
            </a:r>
            <a:r>
              <a:rPr lang="fi-FI" sz="825" b="0" dirty="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Code</a:t>
            </a: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Academy 2.0 intro - koodia on kaikkialla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825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Siltahaaste - ratkaise ja rakenna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endParaRPr lang="fi-FI" sz="825" b="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72A246B7-68AB-22D5-ED73-7E5E20F65EBF}"/>
              </a:ext>
            </a:extLst>
          </p:cNvPr>
          <p:cNvSpPr txBox="1"/>
          <p:nvPr/>
        </p:nvSpPr>
        <p:spPr>
          <a:xfrm>
            <a:off x="191747" y="3508741"/>
            <a:ext cx="2876157" cy="12250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09585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219170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828754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438339" algn="l" defTabSz="609585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9pPr>
          </a:lstStyle>
          <a:p>
            <a:pPr defTabSz="457189">
              <a:lnSpc>
                <a:spcPct val="150000"/>
              </a:lnSpc>
              <a:buSzTx/>
              <a:buNone/>
            </a:pPr>
            <a:r>
              <a:rPr lang="fi-FI" sz="1500" dirty="0" err="1">
                <a:solidFill>
                  <a:prstClr val="black"/>
                </a:solidFill>
              </a:rPr>
              <a:t>Humak</a:t>
            </a:r>
            <a:endParaRPr lang="fi-FI" sz="1500" dirty="0">
              <a:solidFill>
                <a:prstClr val="black"/>
              </a:solidFill>
            </a:endParaRP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Kulttuurituottajan ammatillisuus – minustako kulttuurituottaja? 1 op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Minustako yhteisöpedagogi? 1 op</a:t>
            </a:r>
          </a:p>
          <a:p>
            <a:pPr marL="128267" indent="-128267" defTabSz="457189">
              <a:lnSpc>
                <a:spcPct val="150000"/>
              </a:lnSpc>
              <a:buSzTx/>
              <a:buFont typeface="Arial" panose="020B0604020202020204" pitchFamily="34" charset="0"/>
              <a:buChar char="•"/>
            </a:pPr>
            <a:r>
              <a:rPr lang="fi-FI" sz="900" b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Viittomakielen alkeet 2 op</a:t>
            </a:r>
          </a:p>
        </p:txBody>
      </p:sp>
    </p:spTree>
    <p:extLst>
      <p:ext uri="{BB962C8B-B14F-4D97-AF65-F5344CB8AC3E}">
        <p14:creationId xmlns:p14="http://schemas.microsoft.com/office/powerpoint/2010/main" val="28495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79"/>
    </mc:Choice>
    <mc:Fallback xmlns="">
      <p:transition spd="slow" advTm="2287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0E9256-ECDA-B8C4-B19C-8B0CAE55A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accent4"/>
                </a:solidFill>
                <a:latin typeface="Fira Sans Black"/>
              </a:rPr>
              <a:t>Ruokailu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30E7B4E-B420-A06C-9D39-45B502749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7886700" cy="3625194"/>
          </a:xfrm>
        </p:spPr>
        <p:txBody>
          <a:bodyPr vert="horz" lIns="68580" tIns="34290" rIns="68580" bIns="3429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fi-FI" sz="2200" b="1" dirty="0">
                <a:latin typeface="Fira Sans"/>
              </a:rPr>
              <a:t>LÄHIPÄIVÄT</a:t>
            </a:r>
          </a:p>
          <a:p>
            <a:pPr lvl="1"/>
            <a:r>
              <a:rPr lang="fi-FI" sz="2200" dirty="0">
                <a:latin typeface="Fira Sans"/>
              </a:rPr>
              <a:t>Ma: Ruokailu omalla koululla/</a:t>
            </a:r>
            <a:r>
              <a:rPr lang="fi-FI" sz="2200" dirty="0" err="1">
                <a:latin typeface="Fira Sans"/>
              </a:rPr>
              <a:t>Sakkylla</a:t>
            </a:r>
            <a:endParaRPr lang="fi-FI" sz="2200" dirty="0">
              <a:latin typeface="Fira Sans"/>
            </a:endParaRPr>
          </a:p>
          <a:p>
            <a:pPr lvl="1"/>
            <a:r>
              <a:rPr lang="fi-FI" sz="2200" dirty="0">
                <a:latin typeface="Fira Sans"/>
              </a:rPr>
              <a:t>TO: Ruokailu Itä-Suomen yliopistolla/</a:t>
            </a:r>
            <a:r>
              <a:rPr lang="fi-FI" sz="2200" dirty="0" err="1">
                <a:latin typeface="Fira Sans"/>
              </a:rPr>
              <a:t>Sakkylla</a:t>
            </a:r>
            <a:r>
              <a:rPr lang="fi-FI" sz="2200" dirty="0">
                <a:latin typeface="Fira Sans"/>
              </a:rPr>
              <a:t> (paitsi </a:t>
            </a:r>
            <a:r>
              <a:rPr lang="fi-FI" sz="2200" dirty="0" err="1">
                <a:latin typeface="Fira Sans"/>
              </a:rPr>
              <a:t>Humak</a:t>
            </a:r>
            <a:r>
              <a:rPr lang="fi-FI" sz="2200" dirty="0">
                <a:latin typeface="Fira Sans"/>
              </a:rPr>
              <a:t>-opiskelijat)</a:t>
            </a:r>
          </a:p>
          <a:p>
            <a:pPr lvl="1"/>
            <a:r>
              <a:rPr lang="fi-FI" sz="2200" dirty="0">
                <a:latin typeface="Fira Sans"/>
              </a:rPr>
              <a:t>Ilmoittautuminen ruokailuihin </a:t>
            </a:r>
            <a:r>
              <a:rPr lang="fi-FI" sz="2200" dirty="0" err="1">
                <a:latin typeface="Fira Sans"/>
              </a:rPr>
              <a:t>RO:ssa</a:t>
            </a:r>
            <a:r>
              <a:rPr lang="fi-FI" sz="2200" dirty="0">
                <a:latin typeface="Fira Sans"/>
              </a:rPr>
              <a:t> 12.3.</a:t>
            </a:r>
          </a:p>
          <a:p>
            <a:pPr marL="0" indent="0">
              <a:buNone/>
            </a:pPr>
            <a:endParaRPr lang="fi-FI" dirty="0">
              <a:latin typeface="Fira Sans"/>
            </a:endParaRPr>
          </a:p>
          <a:p>
            <a:pPr marL="0" indent="0">
              <a:buNone/>
            </a:pPr>
            <a:r>
              <a:rPr lang="fi-FI" sz="2200" b="1" dirty="0">
                <a:latin typeface="Fira Sans"/>
              </a:rPr>
              <a:t>ETÄPÄIVÄT</a:t>
            </a:r>
          </a:p>
          <a:p>
            <a:r>
              <a:rPr lang="fi-FI" sz="2200" dirty="0">
                <a:latin typeface="Fira Sans"/>
              </a:rPr>
              <a:t>Etäpäivinä (ti, ke ja pe) mahdollisuus ruokailla omalla lukiolla vain etukäteen ilmoittautumalla</a:t>
            </a:r>
          </a:p>
          <a:p>
            <a:pPr lvl="1"/>
            <a:r>
              <a:rPr lang="fi-FI" sz="2200" dirty="0">
                <a:latin typeface="Fira Sans"/>
              </a:rPr>
              <a:t>Ilmoittaudu vain, jos aiot todella tulla koululle syömään (ruokahävikki!)</a:t>
            </a:r>
          </a:p>
          <a:p>
            <a:pPr lvl="1"/>
            <a:r>
              <a:rPr lang="fi-FI" sz="2200" dirty="0">
                <a:latin typeface="Fira Sans"/>
              </a:rPr>
              <a:t>Ilmoittautumiset 12.3. </a:t>
            </a:r>
            <a:r>
              <a:rPr lang="fi-FI" sz="2200" dirty="0" err="1">
                <a:latin typeface="Fira Sans"/>
              </a:rPr>
              <a:t>RO:ssa</a:t>
            </a:r>
            <a:r>
              <a:rPr lang="fi-FI" sz="2200" dirty="0">
                <a:latin typeface="Fira Sans"/>
              </a:rPr>
              <a:t>.</a:t>
            </a:r>
          </a:p>
          <a:p>
            <a:pPr lvl="1"/>
            <a:r>
              <a:rPr lang="fi-FI" sz="2200" dirty="0">
                <a:latin typeface="Fira Sans"/>
              </a:rPr>
              <a:t>Erikoisruokavaliot: ilmoita itse käymällä oman koulun ruokalassa</a:t>
            </a:r>
          </a:p>
        </p:txBody>
      </p:sp>
    </p:spTree>
    <p:extLst>
      <p:ext uri="{BB962C8B-B14F-4D97-AF65-F5344CB8AC3E}">
        <p14:creationId xmlns:p14="http://schemas.microsoft.com/office/powerpoint/2010/main" val="26434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33"/>
    </mc:Choice>
    <mc:Fallback xmlns="">
      <p:transition spd="slow" advTm="2963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buSzTx/>
              <a:buNone/>
            </a:pPr>
            <a:endParaRPr lang="en-US" sz="1350" b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3911436-34DA-460D-9F91-22CCDD5E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0" y="937618"/>
            <a:ext cx="4000648" cy="1281182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3000" err="1">
                <a:solidFill>
                  <a:schemeClr val="accent4"/>
                </a:solidFill>
                <a:latin typeface="Fira Sans Black"/>
              </a:rPr>
              <a:t>Poissaolot</a:t>
            </a:r>
            <a:endParaRPr lang="en-US" sz="3000">
              <a:solidFill>
                <a:schemeClr val="accent4"/>
              </a:solidFill>
              <a:latin typeface="Fira Sans Black"/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3FB8C65-FE27-43A5-9447-ABCD151DD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124" y="2218801"/>
            <a:ext cx="4447132" cy="3483776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2000" dirty="0" err="1">
                <a:latin typeface="Fira Sans"/>
              </a:rPr>
              <a:t>Toisen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vuoden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opiskelijan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tulee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ilmoittautua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korkeakoulukurssille</a:t>
            </a:r>
            <a:r>
              <a:rPr lang="en-US" sz="2000" dirty="0">
                <a:latin typeface="Fira Sans"/>
              </a:rPr>
              <a:t> ja </a:t>
            </a:r>
            <a:r>
              <a:rPr lang="en-US" sz="2000" dirty="0" err="1">
                <a:latin typeface="Fira Sans"/>
              </a:rPr>
              <a:t>osallistua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ilmoittautumalleen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kurssille</a:t>
            </a:r>
            <a:r>
              <a:rPr lang="en-US" sz="2000" dirty="0">
                <a:latin typeface="Fira Sans"/>
              </a:rPr>
              <a:t>.</a:t>
            </a:r>
          </a:p>
          <a:p>
            <a:r>
              <a:rPr lang="en-US" sz="2000" dirty="0" err="1">
                <a:latin typeface="Fira Sans"/>
              </a:rPr>
              <a:t>Poissaolot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lähipäiviltä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tulee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selvittää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normaalisti</a:t>
            </a:r>
            <a:r>
              <a:rPr lang="en-US" sz="2000" dirty="0">
                <a:latin typeface="Fira Sans"/>
              </a:rPr>
              <a:t> </a:t>
            </a:r>
            <a:r>
              <a:rPr lang="en-US" sz="2000" b="1" dirty="0" err="1">
                <a:latin typeface="Fira Sans"/>
              </a:rPr>
              <a:t>Wilmassa</a:t>
            </a:r>
            <a:r>
              <a:rPr lang="en-US" sz="2000" dirty="0">
                <a:latin typeface="Fira Sans"/>
              </a:rPr>
              <a:t>.</a:t>
            </a:r>
          </a:p>
          <a:p>
            <a:pPr lvl="1"/>
            <a:r>
              <a:rPr lang="en-US" sz="2000" dirty="0" err="1">
                <a:latin typeface="Fira Sans"/>
              </a:rPr>
              <a:t>Poissaolon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merkitsee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kurssin</a:t>
            </a:r>
            <a:r>
              <a:rPr lang="en-US" sz="2000" dirty="0">
                <a:latin typeface="Fira Sans"/>
              </a:rPr>
              <a:t> RO tai Savonia </a:t>
            </a:r>
            <a:r>
              <a:rPr lang="en-US" sz="2000" dirty="0" err="1">
                <a:latin typeface="Fira Sans"/>
              </a:rPr>
              <a:t>AMK:n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yhteysope</a:t>
            </a:r>
            <a:endParaRPr lang="en-US" sz="2000" dirty="0">
              <a:latin typeface="Fira Sans"/>
            </a:endParaRPr>
          </a:p>
          <a:p>
            <a:r>
              <a:rPr lang="en-US" sz="2000" dirty="0" err="1">
                <a:latin typeface="Fira Sans"/>
              </a:rPr>
              <a:t>Lähipäivän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poissaolosta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ilmoitetaan</a:t>
            </a:r>
            <a:r>
              <a:rPr lang="en-US" sz="2000" dirty="0">
                <a:latin typeface="Fira Sans"/>
              </a:rPr>
              <a:t> </a:t>
            </a:r>
            <a:r>
              <a:rPr lang="en-US" sz="2000" b="1" dirty="0" err="1">
                <a:latin typeface="Fira Sans"/>
              </a:rPr>
              <a:t>myös</a:t>
            </a:r>
            <a:r>
              <a:rPr lang="en-US" sz="2000" b="1" dirty="0">
                <a:latin typeface="Fira Sans"/>
              </a:rPr>
              <a:t> </a:t>
            </a:r>
            <a:r>
              <a:rPr lang="en-US" sz="2000" b="1" dirty="0" err="1">
                <a:latin typeface="Fira Sans"/>
              </a:rPr>
              <a:t>korkeakoululle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Moodlen</a:t>
            </a:r>
            <a:r>
              <a:rPr lang="en-US" sz="2000" dirty="0">
                <a:latin typeface="Fira Sans"/>
              </a:rPr>
              <a:t> </a:t>
            </a:r>
            <a:r>
              <a:rPr lang="en-US" sz="2000" dirty="0" err="1">
                <a:latin typeface="Fira Sans"/>
              </a:rPr>
              <a:t>kautta</a:t>
            </a:r>
            <a:r>
              <a:rPr lang="en-US" sz="2000" dirty="0">
                <a:latin typeface="Fira Sans"/>
              </a:rPr>
              <a:t>.</a:t>
            </a:r>
          </a:p>
        </p:txBody>
      </p:sp>
      <p:pic>
        <p:nvPicPr>
          <p:cNvPr id="4" name="Kuva 3" descr="Online-luokassa osallistuva nainen">
            <a:extLst>
              <a:ext uri="{FF2B5EF4-FFF2-40B4-BE49-F238E27FC236}">
                <a16:creationId xmlns:a16="http://schemas.microsoft.com/office/drawing/2014/main" id="{2F0BAB55-DFAC-8DD8-57AD-FD219D39D8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644" r="7519" b="-1"/>
          <a:stretch/>
        </p:blipFill>
        <p:spPr>
          <a:xfrm>
            <a:off x="5143348" y="849085"/>
            <a:ext cx="4000653" cy="5151665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102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35"/>
    </mc:Choice>
    <mc:Fallback xmlns="">
      <p:transition spd="slow" advTm="17135"/>
    </mc:Fallback>
  </mc:AlternateContent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11120</TotalTime>
  <Words>3049</Words>
  <Application>Microsoft Office PowerPoint</Application>
  <PresentationFormat>Näytössä katseltava diaesitys (4:3)</PresentationFormat>
  <Paragraphs>436</Paragraphs>
  <Slides>59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14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59</vt:i4>
      </vt:variant>
    </vt:vector>
  </HeadingPairs>
  <TitlesOfParts>
    <vt:vector size="77" baseType="lpstr">
      <vt:lpstr>Aptos</vt:lpstr>
      <vt:lpstr>Aptos Display</vt:lpstr>
      <vt:lpstr>Arial</vt:lpstr>
      <vt:lpstr>Arial Rounded MT Bold</vt:lpstr>
      <vt:lpstr>Book Antiqua</vt:lpstr>
      <vt:lpstr>Calibri</vt:lpstr>
      <vt:lpstr>Calibri Light</vt:lpstr>
      <vt:lpstr>Courier 10cpi</vt:lpstr>
      <vt:lpstr>Fira Sans</vt:lpstr>
      <vt:lpstr>Fira Sans Black</vt:lpstr>
      <vt:lpstr>Times New Roman</vt:lpstr>
      <vt:lpstr>Wingdings</vt:lpstr>
      <vt:lpstr>Wingdings 2</vt:lpstr>
      <vt:lpstr>Wingdings 3</vt:lpstr>
      <vt:lpstr>Oletusrakenne</vt:lpstr>
      <vt:lpstr>Office-teema</vt:lpstr>
      <vt:lpstr>1_Office-teema</vt:lpstr>
      <vt:lpstr>3_Office-teema</vt:lpstr>
      <vt:lpstr>PowerPoint-esitys</vt:lpstr>
      <vt:lpstr>Ryhmänohjaajat</vt:lpstr>
      <vt:lpstr>Opinto-ohjaus 2. opintovuotena</vt:lpstr>
      <vt:lpstr>PowerPoint-esitys</vt:lpstr>
      <vt:lpstr>Korkeakouluviikko  13. - 17.4.2026</vt:lpstr>
      <vt:lpstr>Millaisia opintoja korkeakouluviikolla on tarjolla?</vt:lpstr>
      <vt:lpstr>PowerPoint-esitys</vt:lpstr>
      <vt:lpstr>Ruokailu</vt:lpstr>
      <vt:lpstr>Poissaolot</vt:lpstr>
      <vt:lpstr>PowerPoint-esitys</vt:lpstr>
      <vt:lpstr>Päivämääriä</vt:lpstr>
      <vt:lpstr>SYKSYN 2024 YO-KOKEET</vt:lpstr>
      <vt:lpstr>Päivämääriä</vt:lpstr>
      <vt:lpstr>Ohjausta saatavilla</vt:lpstr>
      <vt:lpstr>OPISKELUHUOLTO TARVITTAESSA TUKENA</vt:lpstr>
      <vt:lpstr>Ylioppilastutkinto</vt:lpstr>
      <vt:lpstr>Valmistuminen</vt:lpstr>
      <vt:lpstr>Valmistuminen</vt:lpstr>
      <vt:lpstr>TUTKINTO</vt:lpstr>
      <vt:lpstr>Tutkinnon rakenne alkaen k2022</vt:lpstr>
      <vt:lpstr>Tutkinnon rakenne k2022</vt:lpstr>
      <vt:lpstr>Tutkinnon rakenne k2022</vt:lpstr>
      <vt:lpstr>Tutkinnon rakenne k2022</vt:lpstr>
      <vt:lpstr>Miksi ylimääräisiä?</vt:lpstr>
      <vt:lpstr>Kokeita tarvitaan viisi </vt:lpstr>
      <vt:lpstr>Tutkinnon hajauttaminen</vt:lpstr>
      <vt:lpstr>Tutkinnon suorittaminen</vt:lpstr>
      <vt:lpstr>Arvostelu</vt:lpstr>
      <vt:lpstr>Kompensaatio</vt:lpstr>
      <vt:lpstr>Hylätyn kokeen uusiminen</vt:lpstr>
      <vt:lpstr>Hylätty koe</vt:lpstr>
      <vt:lpstr>Hyväksytyn uusiminen</vt:lpstr>
      <vt:lpstr>     Osallistumisoikeus</vt:lpstr>
      <vt:lpstr>Ilmoittautuminen</vt:lpstr>
      <vt:lpstr>Ilmoittautuminen</vt:lpstr>
      <vt:lpstr>Ilmoittautuminen</vt:lpstr>
      <vt:lpstr>Täydentäminen ja keskeytys</vt:lpstr>
      <vt:lpstr>Äidinkielen koe</vt:lpstr>
      <vt:lpstr>Reaalikokeen rakenne</vt:lpstr>
      <vt:lpstr>Matematiikan koe</vt:lpstr>
      <vt:lpstr>Kielikokeet</vt:lpstr>
      <vt:lpstr>YO-sali Pohjantiellä</vt:lpstr>
      <vt:lpstr>Sähköiset YO-kokeet</vt:lpstr>
      <vt:lpstr>Lue lisää </vt:lpstr>
      <vt:lpstr>Tietojen luovuttaminen</vt:lpstr>
      <vt:lpstr>Äkillinen sairastuminen</vt:lpstr>
      <vt:lpstr>Äkillinen sairastuminen</vt:lpstr>
      <vt:lpstr>Tulokset Opintopolussa</vt:lpstr>
      <vt:lpstr>Oikaisuvaatimus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 Tuulikki</cp:lastModifiedBy>
  <cp:revision>323</cp:revision>
  <dcterms:created xsi:type="dcterms:W3CDTF">2008-07-02T10:08:47Z</dcterms:created>
  <dcterms:modified xsi:type="dcterms:W3CDTF">2026-02-17T15:01:21Z</dcterms:modified>
</cp:coreProperties>
</file>