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73" r:id="rId4"/>
    <p:sldId id="274" r:id="rId5"/>
    <p:sldId id="259" r:id="rId6"/>
    <p:sldId id="270" r:id="rId7"/>
    <p:sldId id="267" r:id="rId8"/>
    <p:sldId id="271" r:id="rId9"/>
    <p:sldId id="268" r:id="rId10"/>
    <p:sldId id="269" r:id="rId11"/>
    <p:sldId id="275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2FEE79-5D72-3DB3-6059-5A4D7B7401DC}" v="244" dt="2026-02-16T10:28:26.2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97E31E-A0AE-4B2B-8DB1-895725121AAF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8D8FDC9-7977-4512-8F71-5E1409B862E3}">
      <dgm:prSet/>
      <dgm:spPr/>
      <dgm:t>
        <a:bodyPr/>
        <a:lstStyle/>
        <a:p>
          <a:pPr rtl="0"/>
          <a:r>
            <a:rPr lang="fi-FI" dirty="0"/>
            <a:t>Nuoruus nähdään yhtenä merkittävänä kehityskriisinä, jonka päätepiste on aikuisuus. </a:t>
          </a:r>
          <a:endParaRPr lang="en-US" dirty="0">
            <a:latin typeface="Avenir Next LT Pro"/>
          </a:endParaRPr>
        </a:p>
      </dgm:t>
    </dgm:pt>
    <dgm:pt modelId="{1917B190-E9B5-41EE-9F77-8AF1B5B8A195}" type="parTrans" cxnId="{C201160F-E0CF-4373-8719-1D02B3F28088}">
      <dgm:prSet/>
      <dgm:spPr/>
      <dgm:t>
        <a:bodyPr/>
        <a:lstStyle/>
        <a:p>
          <a:endParaRPr lang="en-US"/>
        </a:p>
      </dgm:t>
    </dgm:pt>
    <dgm:pt modelId="{0BEE62F6-9484-4476-BAB8-817796497F47}" type="sibTrans" cxnId="{C201160F-E0CF-4373-8719-1D02B3F28088}">
      <dgm:prSet/>
      <dgm:spPr/>
      <dgm:t>
        <a:bodyPr/>
        <a:lstStyle/>
        <a:p>
          <a:endParaRPr lang="en-US"/>
        </a:p>
      </dgm:t>
    </dgm:pt>
    <dgm:pt modelId="{FE7B88CE-0171-40E1-AF75-BA2CB58AE434}">
      <dgm:prSet/>
      <dgm:spPr/>
      <dgm:t>
        <a:bodyPr/>
        <a:lstStyle/>
        <a:p>
          <a:pPr rtl="0"/>
          <a:r>
            <a:rPr lang="fi-FI" dirty="0"/>
            <a:t>Nuoruuden kehityksessä nuori irtaantuu vanhemmistaan ja tämä on nuoren pääasiallinen tehtävä murrosiässä.</a:t>
          </a:r>
          <a:endParaRPr lang="en-US" dirty="0">
            <a:latin typeface="Avenir Next LT Pro"/>
          </a:endParaRPr>
        </a:p>
      </dgm:t>
    </dgm:pt>
    <dgm:pt modelId="{40E3B4FF-8BBD-4563-99D5-959EEA66A724}" type="parTrans" cxnId="{3BF2A684-FA06-4F59-BD77-64B675CE2299}">
      <dgm:prSet/>
      <dgm:spPr/>
      <dgm:t>
        <a:bodyPr/>
        <a:lstStyle/>
        <a:p>
          <a:endParaRPr lang="en-US"/>
        </a:p>
      </dgm:t>
    </dgm:pt>
    <dgm:pt modelId="{790BBA82-926B-41E7-B0F5-FF4199CE21DD}" type="sibTrans" cxnId="{3BF2A684-FA06-4F59-BD77-64B675CE2299}">
      <dgm:prSet/>
      <dgm:spPr/>
      <dgm:t>
        <a:bodyPr/>
        <a:lstStyle/>
        <a:p>
          <a:endParaRPr lang="en-US"/>
        </a:p>
      </dgm:t>
    </dgm:pt>
    <dgm:pt modelId="{256AE0AF-2B0E-4D37-A216-402F2DF533B3}">
      <dgm:prSet/>
      <dgm:spPr/>
      <dgm:t>
        <a:bodyPr/>
        <a:lstStyle/>
        <a:p>
          <a:r>
            <a:rPr lang="fi-FI" dirty="0"/>
            <a:t>Vanhempien kannattaa muistaa antaa nuorelle tilaa ja toimia läsnäolevana kuuntelijana.  </a:t>
          </a:r>
          <a:endParaRPr lang="en-US" dirty="0"/>
        </a:p>
      </dgm:t>
    </dgm:pt>
    <dgm:pt modelId="{E863B4EB-FDC3-4D59-A70B-70A0937B3059}" type="parTrans" cxnId="{D860DAFA-B96C-42FA-8712-DCD8F49ACD98}">
      <dgm:prSet/>
      <dgm:spPr/>
      <dgm:t>
        <a:bodyPr/>
        <a:lstStyle/>
        <a:p>
          <a:endParaRPr lang="en-US"/>
        </a:p>
      </dgm:t>
    </dgm:pt>
    <dgm:pt modelId="{9E8C98B9-407C-4110-8473-77713F6F68FB}" type="sibTrans" cxnId="{D860DAFA-B96C-42FA-8712-DCD8F49ACD98}">
      <dgm:prSet/>
      <dgm:spPr/>
      <dgm:t>
        <a:bodyPr/>
        <a:lstStyle/>
        <a:p>
          <a:endParaRPr lang="en-US"/>
        </a:p>
      </dgm:t>
    </dgm:pt>
    <dgm:pt modelId="{8BA8959E-6914-4382-B99E-647D4087097C}">
      <dgm:prSet/>
      <dgm:spPr/>
      <dgm:t>
        <a:bodyPr/>
        <a:lstStyle/>
        <a:p>
          <a:r>
            <a:rPr lang="fi-FI" dirty="0"/>
            <a:t>Vanhempien täytyy puolestaan muistaa irrottautua nuoresta.</a:t>
          </a:r>
          <a:endParaRPr lang="en-US" dirty="0"/>
        </a:p>
      </dgm:t>
    </dgm:pt>
    <dgm:pt modelId="{4D57A905-8BDE-4D82-98CB-36E7A457BE68}" type="parTrans" cxnId="{365BBCBB-3555-4A1F-AAD3-6169D62475AD}">
      <dgm:prSet/>
      <dgm:spPr/>
      <dgm:t>
        <a:bodyPr/>
        <a:lstStyle/>
        <a:p>
          <a:endParaRPr lang="en-US"/>
        </a:p>
      </dgm:t>
    </dgm:pt>
    <dgm:pt modelId="{2F9A7532-B77C-4027-B97F-E698BB2851DB}" type="sibTrans" cxnId="{365BBCBB-3555-4A1F-AAD3-6169D62475AD}">
      <dgm:prSet/>
      <dgm:spPr/>
      <dgm:t>
        <a:bodyPr/>
        <a:lstStyle/>
        <a:p>
          <a:endParaRPr lang="en-US"/>
        </a:p>
      </dgm:t>
    </dgm:pt>
    <dgm:pt modelId="{F30A9A4C-DB3C-40A9-9B7B-1A0AB6D41E7A}">
      <dgm:prSet/>
      <dgm:spPr/>
      <dgm:t>
        <a:bodyPr/>
        <a:lstStyle/>
        <a:p>
          <a:r>
            <a:rPr lang="fi-FI" dirty="0"/>
            <a:t>Nuorelle täytyy antaa myös huomiota ja kysellä kuulumisia sekä antaa neuvoja silloin kun nuori niitä tarvitsee.</a:t>
          </a:r>
          <a:endParaRPr lang="en-US" dirty="0"/>
        </a:p>
      </dgm:t>
    </dgm:pt>
    <dgm:pt modelId="{D8E9AEE8-DEF6-40B0-B22C-3FB225BEA003}" type="parTrans" cxnId="{8CFD75C8-15F5-4D2E-8A66-AC043CC3D620}">
      <dgm:prSet/>
      <dgm:spPr/>
      <dgm:t>
        <a:bodyPr/>
        <a:lstStyle/>
        <a:p>
          <a:endParaRPr lang="en-US"/>
        </a:p>
      </dgm:t>
    </dgm:pt>
    <dgm:pt modelId="{58A6DACE-0394-4742-9485-E3F9563B1D63}" type="sibTrans" cxnId="{8CFD75C8-15F5-4D2E-8A66-AC043CC3D620}">
      <dgm:prSet/>
      <dgm:spPr/>
      <dgm:t>
        <a:bodyPr/>
        <a:lstStyle/>
        <a:p>
          <a:endParaRPr lang="en-US"/>
        </a:p>
      </dgm:t>
    </dgm:pt>
    <dgm:pt modelId="{91034BCE-4AC4-4E49-9B34-52DA7604772B}">
      <dgm:prSet/>
      <dgm:spPr/>
      <dgm:t>
        <a:bodyPr/>
        <a:lstStyle/>
        <a:p>
          <a:r>
            <a:rPr lang="fi-FI" dirty="0"/>
            <a:t>Nuori tarvitsee aikuisia kehityskriisinsä aikana, koska on monia asioita joita nuori ei pysty ratkaisemaan itsenäisesti eikä hänen tarvitse vielä.</a:t>
          </a:r>
          <a:endParaRPr lang="en-US" dirty="0"/>
        </a:p>
      </dgm:t>
    </dgm:pt>
    <dgm:pt modelId="{B499D66B-EDF6-4419-AF66-841231890F3E}" type="parTrans" cxnId="{3C7B3C44-F259-49BD-84D9-2DAE9E3F4AFF}">
      <dgm:prSet/>
      <dgm:spPr/>
      <dgm:t>
        <a:bodyPr/>
        <a:lstStyle/>
        <a:p>
          <a:endParaRPr lang="en-US"/>
        </a:p>
      </dgm:t>
    </dgm:pt>
    <dgm:pt modelId="{AEBD9DB4-46E3-4DA0-987A-969E5BE1F927}" type="sibTrans" cxnId="{3C7B3C44-F259-49BD-84D9-2DAE9E3F4AFF}">
      <dgm:prSet/>
      <dgm:spPr/>
      <dgm:t>
        <a:bodyPr/>
        <a:lstStyle/>
        <a:p>
          <a:endParaRPr lang="en-US"/>
        </a:p>
      </dgm:t>
    </dgm:pt>
    <dgm:pt modelId="{B6E0FF84-F198-4AFF-AD8D-9FAAC64985CA}">
      <dgm:prSet phldr="0"/>
      <dgm:spPr/>
      <dgm:t>
        <a:bodyPr/>
        <a:lstStyle/>
        <a:p>
          <a:pPr rtl="0"/>
          <a:r>
            <a:rPr lang="fi-FI" dirty="0">
              <a:latin typeface="Avenir Next LT Pro"/>
            </a:rPr>
            <a:t> </a:t>
          </a:r>
          <a:r>
            <a:rPr lang="fi-FI" dirty="0"/>
            <a:t>Kaveripiirin merkitys kasvaa ja nuori viettää enemmän aikaa kavereiden kanssa ja vähemmän kotona. Nuori saattaa vetäytyä omiin oloihinsa ja olla </a:t>
          </a:r>
          <a:r>
            <a:rPr lang="fi-FI" dirty="0">
              <a:latin typeface="Avenir Next LT Pro"/>
            </a:rPr>
            <a:t>mm. ärtynyt</a:t>
          </a:r>
          <a:r>
            <a:rPr lang="fi-FI" dirty="0"/>
            <a:t>.  </a:t>
          </a:r>
          <a:endParaRPr lang="en-US" dirty="0"/>
        </a:p>
      </dgm:t>
    </dgm:pt>
    <dgm:pt modelId="{154779B3-7467-4805-90B7-2970527C9555}" type="parTrans" cxnId="{6C83160B-E724-4AE3-9D97-8394C2119280}">
      <dgm:prSet/>
      <dgm:spPr/>
    </dgm:pt>
    <dgm:pt modelId="{B99E1B74-2AEE-4A27-96C2-60F76E2FD5E8}" type="sibTrans" cxnId="{6C83160B-E724-4AE3-9D97-8394C2119280}">
      <dgm:prSet/>
      <dgm:spPr/>
    </dgm:pt>
    <dgm:pt modelId="{3B1CDA74-D785-457D-89A2-D51C4C8B6176}">
      <dgm:prSet phldr="0"/>
      <dgm:spPr/>
      <dgm:t>
        <a:bodyPr/>
        <a:lstStyle/>
        <a:p>
          <a:r>
            <a:rPr lang="fi-FI" dirty="0"/>
            <a:t>Todellisuudessa nuoruuteen kuuluu useita kehityskriisejä, joiden avulla nuori muodostaa käsitystä itsestään ja suunnittelee tulevaisuuttaan.</a:t>
          </a:r>
          <a:endParaRPr lang="en-US" dirty="0"/>
        </a:p>
      </dgm:t>
    </dgm:pt>
    <dgm:pt modelId="{AF3C3930-7FBD-4857-BD6D-E3B3D587418D}" type="parTrans" cxnId="{F9454E6F-BC05-4664-B28B-16EFA87A2B64}">
      <dgm:prSet/>
      <dgm:spPr/>
    </dgm:pt>
    <dgm:pt modelId="{B73FE3C2-39EA-4368-8C39-67DADF51C04A}" type="sibTrans" cxnId="{F9454E6F-BC05-4664-B28B-16EFA87A2B64}">
      <dgm:prSet/>
      <dgm:spPr/>
    </dgm:pt>
    <dgm:pt modelId="{B5E866FA-60CB-4107-9925-074006B598EB}" type="pres">
      <dgm:prSet presAssocID="{4B97E31E-A0AE-4B2B-8DB1-895725121AAF}" presName="diagram" presStyleCnt="0">
        <dgm:presLayoutVars>
          <dgm:dir/>
          <dgm:resizeHandles val="exact"/>
        </dgm:presLayoutVars>
      </dgm:prSet>
      <dgm:spPr/>
    </dgm:pt>
    <dgm:pt modelId="{CB7E6103-6BEB-4CAF-9D29-91E792E7D999}" type="pres">
      <dgm:prSet presAssocID="{28D8FDC9-7977-4512-8F71-5E1409B862E3}" presName="node" presStyleLbl="node1" presStyleIdx="0" presStyleCnt="8">
        <dgm:presLayoutVars>
          <dgm:bulletEnabled val="1"/>
        </dgm:presLayoutVars>
      </dgm:prSet>
      <dgm:spPr/>
    </dgm:pt>
    <dgm:pt modelId="{7C45DDDA-F1BB-45E4-B573-F982BDF2D339}" type="pres">
      <dgm:prSet presAssocID="{0BEE62F6-9484-4476-BAB8-817796497F47}" presName="sibTrans" presStyleCnt="0"/>
      <dgm:spPr/>
    </dgm:pt>
    <dgm:pt modelId="{4FFB7A7E-0E63-45F1-9B1F-FAC1459B296D}" type="pres">
      <dgm:prSet presAssocID="{3B1CDA74-D785-457D-89A2-D51C4C8B6176}" presName="node" presStyleLbl="node1" presStyleIdx="1" presStyleCnt="8">
        <dgm:presLayoutVars>
          <dgm:bulletEnabled val="1"/>
        </dgm:presLayoutVars>
      </dgm:prSet>
      <dgm:spPr/>
    </dgm:pt>
    <dgm:pt modelId="{209E159D-55FE-4829-A3A4-34281894048C}" type="pres">
      <dgm:prSet presAssocID="{B73FE3C2-39EA-4368-8C39-67DADF51C04A}" presName="sibTrans" presStyleCnt="0"/>
      <dgm:spPr/>
    </dgm:pt>
    <dgm:pt modelId="{C4470C9F-0195-40FF-A159-4B849FDCFED2}" type="pres">
      <dgm:prSet presAssocID="{FE7B88CE-0171-40E1-AF75-BA2CB58AE434}" presName="node" presStyleLbl="node1" presStyleIdx="2" presStyleCnt="8">
        <dgm:presLayoutVars>
          <dgm:bulletEnabled val="1"/>
        </dgm:presLayoutVars>
      </dgm:prSet>
      <dgm:spPr/>
    </dgm:pt>
    <dgm:pt modelId="{AAC1FC13-6719-4234-8006-A479FC1645F3}" type="pres">
      <dgm:prSet presAssocID="{790BBA82-926B-41E7-B0F5-FF4199CE21DD}" presName="sibTrans" presStyleCnt="0"/>
      <dgm:spPr/>
    </dgm:pt>
    <dgm:pt modelId="{73B624F7-2141-4B96-953A-3BF7F562BF7A}" type="pres">
      <dgm:prSet presAssocID="{B6E0FF84-F198-4AFF-AD8D-9FAAC64985CA}" presName="node" presStyleLbl="node1" presStyleIdx="3" presStyleCnt="8">
        <dgm:presLayoutVars>
          <dgm:bulletEnabled val="1"/>
        </dgm:presLayoutVars>
      </dgm:prSet>
      <dgm:spPr/>
    </dgm:pt>
    <dgm:pt modelId="{FC4A404C-C46A-4CC0-A56B-F4F037EB5457}" type="pres">
      <dgm:prSet presAssocID="{B99E1B74-2AEE-4A27-96C2-60F76E2FD5E8}" presName="sibTrans" presStyleCnt="0"/>
      <dgm:spPr/>
    </dgm:pt>
    <dgm:pt modelId="{22EBD1A7-CC7D-45DB-8316-8B29DCA78BE3}" type="pres">
      <dgm:prSet presAssocID="{256AE0AF-2B0E-4D37-A216-402F2DF533B3}" presName="node" presStyleLbl="node1" presStyleIdx="4" presStyleCnt="8">
        <dgm:presLayoutVars>
          <dgm:bulletEnabled val="1"/>
        </dgm:presLayoutVars>
      </dgm:prSet>
      <dgm:spPr/>
    </dgm:pt>
    <dgm:pt modelId="{86141BE7-8E93-4A65-84B4-0B64E8631E4E}" type="pres">
      <dgm:prSet presAssocID="{9E8C98B9-407C-4110-8473-77713F6F68FB}" presName="sibTrans" presStyleCnt="0"/>
      <dgm:spPr/>
    </dgm:pt>
    <dgm:pt modelId="{08FBE335-7A70-4677-B2CC-BB20FC665959}" type="pres">
      <dgm:prSet presAssocID="{8BA8959E-6914-4382-B99E-647D4087097C}" presName="node" presStyleLbl="node1" presStyleIdx="5" presStyleCnt="8">
        <dgm:presLayoutVars>
          <dgm:bulletEnabled val="1"/>
        </dgm:presLayoutVars>
      </dgm:prSet>
      <dgm:spPr/>
    </dgm:pt>
    <dgm:pt modelId="{0358C25B-BBFE-479D-BA62-0B9F8758E0C3}" type="pres">
      <dgm:prSet presAssocID="{2F9A7532-B77C-4027-B97F-E698BB2851DB}" presName="sibTrans" presStyleCnt="0"/>
      <dgm:spPr/>
    </dgm:pt>
    <dgm:pt modelId="{39C9DCAC-CA6A-49F7-A01A-CD0307E8C05E}" type="pres">
      <dgm:prSet presAssocID="{F30A9A4C-DB3C-40A9-9B7B-1A0AB6D41E7A}" presName="node" presStyleLbl="node1" presStyleIdx="6" presStyleCnt="8">
        <dgm:presLayoutVars>
          <dgm:bulletEnabled val="1"/>
        </dgm:presLayoutVars>
      </dgm:prSet>
      <dgm:spPr/>
    </dgm:pt>
    <dgm:pt modelId="{745C9E02-E7DF-453A-99EB-8B5312F0CEBF}" type="pres">
      <dgm:prSet presAssocID="{58A6DACE-0394-4742-9485-E3F9563B1D63}" presName="sibTrans" presStyleCnt="0"/>
      <dgm:spPr/>
    </dgm:pt>
    <dgm:pt modelId="{657C65A4-E3B8-4897-8A79-45DDCA64C8AC}" type="pres">
      <dgm:prSet presAssocID="{91034BCE-4AC4-4E49-9B34-52DA7604772B}" presName="node" presStyleLbl="node1" presStyleIdx="7" presStyleCnt="8">
        <dgm:presLayoutVars>
          <dgm:bulletEnabled val="1"/>
        </dgm:presLayoutVars>
      </dgm:prSet>
      <dgm:spPr/>
    </dgm:pt>
  </dgm:ptLst>
  <dgm:cxnLst>
    <dgm:cxn modelId="{6C83160B-E724-4AE3-9D97-8394C2119280}" srcId="{4B97E31E-A0AE-4B2B-8DB1-895725121AAF}" destId="{B6E0FF84-F198-4AFF-AD8D-9FAAC64985CA}" srcOrd="3" destOrd="0" parTransId="{154779B3-7467-4805-90B7-2970527C9555}" sibTransId="{B99E1B74-2AEE-4A27-96C2-60F76E2FD5E8}"/>
    <dgm:cxn modelId="{C201160F-E0CF-4373-8719-1D02B3F28088}" srcId="{4B97E31E-A0AE-4B2B-8DB1-895725121AAF}" destId="{28D8FDC9-7977-4512-8F71-5E1409B862E3}" srcOrd="0" destOrd="0" parTransId="{1917B190-E9B5-41EE-9F77-8AF1B5B8A195}" sibTransId="{0BEE62F6-9484-4476-BAB8-817796497F47}"/>
    <dgm:cxn modelId="{48553813-6A9B-4DCC-A169-C41EFBEBA748}" type="presOf" srcId="{F30A9A4C-DB3C-40A9-9B7B-1A0AB6D41E7A}" destId="{39C9DCAC-CA6A-49F7-A01A-CD0307E8C05E}" srcOrd="0" destOrd="0" presId="urn:microsoft.com/office/officeart/2005/8/layout/default"/>
    <dgm:cxn modelId="{CD7EA327-A376-46D2-8960-BCDD09EE2EBF}" type="presOf" srcId="{8BA8959E-6914-4382-B99E-647D4087097C}" destId="{08FBE335-7A70-4677-B2CC-BB20FC665959}" srcOrd="0" destOrd="0" presId="urn:microsoft.com/office/officeart/2005/8/layout/default"/>
    <dgm:cxn modelId="{3C7B3C44-F259-49BD-84D9-2DAE9E3F4AFF}" srcId="{4B97E31E-A0AE-4B2B-8DB1-895725121AAF}" destId="{91034BCE-4AC4-4E49-9B34-52DA7604772B}" srcOrd="7" destOrd="0" parTransId="{B499D66B-EDF6-4419-AF66-841231890F3E}" sibTransId="{AEBD9DB4-46E3-4DA0-987A-969E5BE1F927}"/>
    <dgm:cxn modelId="{F9454E6F-BC05-4664-B28B-16EFA87A2B64}" srcId="{4B97E31E-A0AE-4B2B-8DB1-895725121AAF}" destId="{3B1CDA74-D785-457D-89A2-D51C4C8B6176}" srcOrd="1" destOrd="0" parTransId="{AF3C3930-7FBD-4857-BD6D-E3B3D587418D}" sibTransId="{B73FE3C2-39EA-4368-8C39-67DADF51C04A}"/>
    <dgm:cxn modelId="{3BF2A684-FA06-4F59-BD77-64B675CE2299}" srcId="{4B97E31E-A0AE-4B2B-8DB1-895725121AAF}" destId="{FE7B88CE-0171-40E1-AF75-BA2CB58AE434}" srcOrd="2" destOrd="0" parTransId="{40E3B4FF-8BBD-4563-99D5-959EEA66A724}" sibTransId="{790BBA82-926B-41E7-B0F5-FF4199CE21DD}"/>
    <dgm:cxn modelId="{9932F988-71DF-4275-A5B5-68E71171FC78}" type="presOf" srcId="{28D8FDC9-7977-4512-8F71-5E1409B862E3}" destId="{CB7E6103-6BEB-4CAF-9D29-91E792E7D999}" srcOrd="0" destOrd="0" presId="urn:microsoft.com/office/officeart/2005/8/layout/default"/>
    <dgm:cxn modelId="{E2EA85B7-95F7-4723-A6AB-A843F7D74A29}" type="presOf" srcId="{91034BCE-4AC4-4E49-9B34-52DA7604772B}" destId="{657C65A4-E3B8-4897-8A79-45DDCA64C8AC}" srcOrd="0" destOrd="0" presId="urn:microsoft.com/office/officeart/2005/8/layout/default"/>
    <dgm:cxn modelId="{365BBCBB-3555-4A1F-AAD3-6169D62475AD}" srcId="{4B97E31E-A0AE-4B2B-8DB1-895725121AAF}" destId="{8BA8959E-6914-4382-B99E-647D4087097C}" srcOrd="5" destOrd="0" parTransId="{4D57A905-8BDE-4D82-98CB-36E7A457BE68}" sibTransId="{2F9A7532-B77C-4027-B97F-E698BB2851DB}"/>
    <dgm:cxn modelId="{8D2406BC-706C-4432-B17B-9B44735133B2}" type="presOf" srcId="{B6E0FF84-F198-4AFF-AD8D-9FAAC64985CA}" destId="{73B624F7-2141-4B96-953A-3BF7F562BF7A}" srcOrd="0" destOrd="0" presId="urn:microsoft.com/office/officeart/2005/8/layout/default"/>
    <dgm:cxn modelId="{07660CC0-4730-43BA-8F9D-8658F0D6B70B}" type="presOf" srcId="{FE7B88CE-0171-40E1-AF75-BA2CB58AE434}" destId="{C4470C9F-0195-40FF-A159-4B849FDCFED2}" srcOrd="0" destOrd="0" presId="urn:microsoft.com/office/officeart/2005/8/layout/default"/>
    <dgm:cxn modelId="{8CFD75C8-15F5-4D2E-8A66-AC043CC3D620}" srcId="{4B97E31E-A0AE-4B2B-8DB1-895725121AAF}" destId="{F30A9A4C-DB3C-40A9-9B7B-1A0AB6D41E7A}" srcOrd="6" destOrd="0" parTransId="{D8E9AEE8-DEF6-40B0-B22C-3FB225BEA003}" sibTransId="{58A6DACE-0394-4742-9485-E3F9563B1D63}"/>
    <dgm:cxn modelId="{3D4136CA-4260-4623-BB9F-03327C61C9F8}" type="presOf" srcId="{256AE0AF-2B0E-4D37-A216-402F2DF533B3}" destId="{22EBD1A7-CC7D-45DB-8316-8B29DCA78BE3}" srcOrd="0" destOrd="0" presId="urn:microsoft.com/office/officeart/2005/8/layout/default"/>
    <dgm:cxn modelId="{40A8C9E5-C2DE-459D-9569-BBC42B59DC28}" type="presOf" srcId="{3B1CDA74-D785-457D-89A2-D51C4C8B6176}" destId="{4FFB7A7E-0E63-45F1-9B1F-FAC1459B296D}" srcOrd="0" destOrd="0" presId="urn:microsoft.com/office/officeart/2005/8/layout/default"/>
    <dgm:cxn modelId="{D860DAFA-B96C-42FA-8712-DCD8F49ACD98}" srcId="{4B97E31E-A0AE-4B2B-8DB1-895725121AAF}" destId="{256AE0AF-2B0E-4D37-A216-402F2DF533B3}" srcOrd="4" destOrd="0" parTransId="{E863B4EB-FDC3-4D59-A70B-70A0937B3059}" sibTransId="{9E8C98B9-407C-4110-8473-77713F6F68FB}"/>
    <dgm:cxn modelId="{C2DD60FC-21F3-41E5-963E-4787C87F3869}" type="presOf" srcId="{4B97E31E-A0AE-4B2B-8DB1-895725121AAF}" destId="{B5E866FA-60CB-4107-9925-074006B598EB}" srcOrd="0" destOrd="0" presId="urn:microsoft.com/office/officeart/2005/8/layout/default"/>
    <dgm:cxn modelId="{4EE4A656-1B11-4AC7-B073-BAB288FAA3A2}" type="presParOf" srcId="{B5E866FA-60CB-4107-9925-074006B598EB}" destId="{CB7E6103-6BEB-4CAF-9D29-91E792E7D999}" srcOrd="0" destOrd="0" presId="urn:microsoft.com/office/officeart/2005/8/layout/default"/>
    <dgm:cxn modelId="{00F78970-9DA2-4C04-8D5C-223A24C680B7}" type="presParOf" srcId="{B5E866FA-60CB-4107-9925-074006B598EB}" destId="{7C45DDDA-F1BB-45E4-B573-F982BDF2D339}" srcOrd="1" destOrd="0" presId="urn:microsoft.com/office/officeart/2005/8/layout/default"/>
    <dgm:cxn modelId="{184FA237-56D2-4CFB-A494-6560EC30D9FD}" type="presParOf" srcId="{B5E866FA-60CB-4107-9925-074006B598EB}" destId="{4FFB7A7E-0E63-45F1-9B1F-FAC1459B296D}" srcOrd="2" destOrd="0" presId="urn:microsoft.com/office/officeart/2005/8/layout/default"/>
    <dgm:cxn modelId="{20B49703-E259-43FC-90E3-8C90BD90C4A7}" type="presParOf" srcId="{B5E866FA-60CB-4107-9925-074006B598EB}" destId="{209E159D-55FE-4829-A3A4-34281894048C}" srcOrd="3" destOrd="0" presId="urn:microsoft.com/office/officeart/2005/8/layout/default"/>
    <dgm:cxn modelId="{DD4CB395-7AAA-46B1-B9FD-75CDF85937E0}" type="presParOf" srcId="{B5E866FA-60CB-4107-9925-074006B598EB}" destId="{C4470C9F-0195-40FF-A159-4B849FDCFED2}" srcOrd="4" destOrd="0" presId="urn:microsoft.com/office/officeart/2005/8/layout/default"/>
    <dgm:cxn modelId="{77B9A303-9E04-49A4-873E-ED794E972F39}" type="presParOf" srcId="{B5E866FA-60CB-4107-9925-074006B598EB}" destId="{AAC1FC13-6719-4234-8006-A479FC1645F3}" srcOrd="5" destOrd="0" presId="urn:microsoft.com/office/officeart/2005/8/layout/default"/>
    <dgm:cxn modelId="{03E943E9-A903-44CA-87BA-3DA80F5AF6A2}" type="presParOf" srcId="{B5E866FA-60CB-4107-9925-074006B598EB}" destId="{73B624F7-2141-4B96-953A-3BF7F562BF7A}" srcOrd="6" destOrd="0" presId="urn:microsoft.com/office/officeart/2005/8/layout/default"/>
    <dgm:cxn modelId="{71D0E967-4F5E-4AA5-BD59-4EBA0CA06100}" type="presParOf" srcId="{B5E866FA-60CB-4107-9925-074006B598EB}" destId="{FC4A404C-C46A-4CC0-A56B-F4F037EB5457}" srcOrd="7" destOrd="0" presId="urn:microsoft.com/office/officeart/2005/8/layout/default"/>
    <dgm:cxn modelId="{F1560B32-CA8B-4261-BBDF-C2A1F14886C3}" type="presParOf" srcId="{B5E866FA-60CB-4107-9925-074006B598EB}" destId="{22EBD1A7-CC7D-45DB-8316-8B29DCA78BE3}" srcOrd="8" destOrd="0" presId="urn:microsoft.com/office/officeart/2005/8/layout/default"/>
    <dgm:cxn modelId="{015ACAE1-B8AE-4439-BA4C-12B89E5EB180}" type="presParOf" srcId="{B5E866FA-60CB-4107-9925-074006B598EB}" destId="{86141BE7-8E93-4A65-84B4-0B64E8631E4E}" srcOrd="9" destOrd="0" presId="urn:microsoft.com/office/officeart/2005/8/layout/default"/>
    <dgm:cxn modelId="{765B2FE3-DC04-4D0E-B7A4-F1F63CBF2CB1}" type="presParOf" srcId="{B5E866FA-60CB-4107-9925-074006B598EB}" destId="{08FBE335-7A70-4677-B2CC-BB20FC665959}" srcOrd="10" destOrd="0" presId="urn:microsoft.com/office/officeart/2005/8/layout/default"/>
    <dgm:cxn modelId="{463F9587-911A-453F-9307-9797E04DBAB7}" type="presParOf" srcId="{B5E866FA-60CB-4107-9925-074006B598EB}" destId="{0358C25B-BBFE-479D-BA62-0B9F8758E0C3}" srcOrd="11" destOrd="0" presId="urn:microsoft.com/office/officeart/2005/8/layout/default"/>
    <dgm:cxn modelId="{BA9247BD-E3C7-4563-BF78-56E6CE76B535}" type="presParOf" srcId="{B5E866FA-60CB-4107-9925-074006B598EB}" destId="{39C9DCAC-CA6A-49F7-A01A-CD0307E8C05E}" srcOrd="12" destOrd="0" presId="urn:microsoft.com/office/officeart/2005/8/layout/default"/>
    <dgm:cxn modelId="{7C9E9324-3CCB-45EC-9AB9-6918DCAB34B5}" type="presParOf" srcId="{B5E866FA-60CB-4107-9925-074006B598EB}" destId="{745C9E02-E7DF-453A-99EB-8B5312F0CEBF}" srcOrd="13" destOrd="0" presId="urn:microsoft.com/office/officeart/2005/8/layout/default"/>
    <dgm:cxn modelId="{1F990351-B74E-4521-9852-36BA244A4425}" type="presParOf" srcId="{B5E866FA-60CB-4107-9925-074006B598EB}" destId="{657C65A4-E3B8-4897-8A79-45DDCA64C8AC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5B4AF6-6834-4612-B4C0-A1E596DB602D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116241-AB42-4BB1-92AF-481D71F14392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 dirty="0"/>
            <a:t>Millaisissa asioissa toivotaan tukea</a:t>
          </a:r>
          <a:endParaRPr lang="en-US" dirty="0"/>
        </a:p>
      </dgm:t>
    </dgm:pt>
    <dgm:pt modelId="{914C3DB9-71CE-4FD5-80AC-A2EDE647D92F}" type="parTrans" cxnId="{A7EB69DB-C4BE-4F77-B1B9-9B418BCFD90D}">
      <dgm:prSet/>
      <dgm:spPr/>
      <dgm:t>
        <a:bodyPr/>
        <a:lstStyle/>
        <a:p>
          <a:endParaRPr lang="en-US"/>
        </a:p>
      </dgm:t>
    </dgm:pt>
    <dgm:pt modelId="{2BF30FA9-9C8B-4B14-B784-5B1ECC8A1EF4}" type="sibTrans" cxnId="{A7EB69DB-C4BE-4F77-B1B9-9B418BCFD90D}">
      <dgm:prSet/>
      <dgm:spPr/>
      <dgm:t>
        <a:bodyPr/>
        <a:lstStyle/>
        <a:p>
          <a:endParaRPr lang="en-US"/>
        </a:p>
      </dgm:t>
    </dgm:pt>
    <dgm:pt modelId="{5EC22D2E-39E8-4628-9DE1-B8E38472AC3D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b="1" dirty="0"/>
            <a:t>Raha-asiat</a:t>
          </a:r>
          <a:r>
            <a:rPr lang="fi-FI" dirty="0"/>
            <a:t>:</a:t>
          </a:r>
          <a:endParaRPr lang="en-US" i="0" dirty="0">
            <a:latin typeface="Gill Sans MT" panose="020B0502020104020203"/>
          </a:endParaRPr>
        </a:p>
      </dgm:t>
    </dgm:pt>
    <dgm:pt modelId="{10B4048D-CBD5-4E95-A495-7AFCD37C46CC}" type="parTrans" cxnId="{42B25BC3-8D0B-4451-B899-706E29924353}">
      <dgm:prSet/>
      <dgm:spPr/>
      <dgm:t>
        <a:bodyPr/>
        <a:lstStyle/>
        <a:p>
          <a:endParaRPr lang="en-US"/>
        </a:p>
      </dgm:t>
    </dgm:pt>
    <dgm:pt modelId="{641AA78C-BAEF-4A61-B989-ECB17BF733B3}" type="sibTrans" cxnId="{42B25BC3-8D0B-4451-B899-706E29924353}">
      <dgm:prSet/>
      <dgm:spPr/>
      <dgm:t>
        <a:bodyPr/>
        <a:lstStyle/>
        <a:p>
          <a:endParaRPr lang="en-US"/>
        </a:p>
      </dgm:t>
    </dgm:pt>
    <dgm:pt modelId="{BEEE189C-3E42-437E-AC38-1FF6D2563C44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b="1" dirty="0"/>
            <a:t>Itsenäistyminen</a:t>
          </a:r>
          <a:r>
            <a:rPr lang="fi-FI" dirty="0"/>
            <a:t>:</a:t>
          </a:r>
          <a:endParaRPr lang="en-US" dirty="0">
            <a:latin typeface="Gill Sans MT" panose="020B0502020104020203"/>
          </a:endParaRPr>
        </a:p>
      </dgm:t>
    </dgm:pt>
    <dgm:pt modelId="{6A5B4516-FEC1-4E8D-911C-CABC66E072EB}" type="parTrans" cxnId="{3DB5DC2C-739F-49DC-AEBE-B09A0447C37A}">
      <dgm:prSet/>
      <dgm:spPr/>
      <dgm:t>
        <a:bodyPr/>
        <a:lstStyle/>
        <a:p>
          <a:endParaRPr lang="en-US"/>
        </a:p>
      </dgm:t>
    </dgm:pt>
    <dgm:pt modelId="{149D1443-6115-4994-9714-6468C2B17618}" type="sibTrans" cxnId="{3DB5DC2C-739F-49DC-AEBE-B09A0447C37A}">
      <dgm:prSet/>
      <dgm:spPr/>
      <dgm:t>
        <a:bodyPr/>
        <a:lstStyle/>
        <a:p>
          <a:endParaRPr lang="en-US"/>
        </a:p>
      </dgm:t>
    </dgm:pt>
    <dgm:pt modelId="{754A3578-9372-400C-9686-A06A9E7EB5E2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b="1" dirty="0"/>
            <a:t>Jaksaminen</a:t>
          </a:r>
          <a:r>
            <a:rPr lang="fi-FI" dirty="0"/>
            <a:t>:</a:t>
          </a:r>
          <a:endParaRPr lang="en-US" dirty="0">
            <a:latin typeface="Gill Sans MT" panose="020B0502020104020203"/>
          </a:endParaRPr>
        </a:p>
      </dgm:t>
    </dgm:pt>
    <dgm:pt modelId="{631C3D4A-E448-4B56-972D-99CAFFCEC675}" type="parTrans" cxnId="{3D6CCC45-6A89-4A2D-9F6A-4CEC90FB60BE}">
      <dgm:prSet/>
      <dgm:spPr/>
      <dgm:t>
        <a:bodyPr/>
        <a:lstStyle/>
        <a:p>
          <a:endParaRPr lang="en-US"/>
        </a:p>
      </dgm:t>
    </dgm:pt>
    <dgm:pt modelId="{4FFB0E01-3179-488B-8AC5-A263489056EA}" type="sibTrans" cxnId="{3D6CCC45-6A89-4A2D-9F6A-4CEC90FB60BE}">
      <dgm:prSet/>
      <dgm:spPr/>
      <dgm:t>
        <a:bodyPr/>
        <a:lstStyle/>
        <a:p>
          <a:endParaRPr lang="en-US"/>
        </a:p>
      </dgm:t>
    </dgm:pt>
    <dgm:pt modelId="{A5909C3C-0951-4DDC-8993-400AA1E7FC2A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 dirty="0"/>
            <a:t>Millä tavoin voi auttaa</a:t>
          </a:r>
          <a:endParaRPr lang="en-US" dirty="0"/>
        </a:p>
      </dgm:t>
    </dgm:pt>
    <dgm:pt modelId="{432A396A-42EE-4122-BD04-B6E9E3ECA8CE}" type="parTrans" cxnId="{29F198BC-0D9C-49A8-829E-29532ED05403}">
      <dgm:prSet/>
      <dgm:spPr/>
      <dgm:t>
        <a:bodyPr/>
        <a:lstStyle/>
        <a:p>
          <a:endParaRPr lang="en-US"/>
        </a:p>
      </dgm:t>
    </dgm:pt>
    <dgm:pt modelId="{150A3D87-AD1A-43F2-AAD1-30D49B607485}" type="sibTrans" cxnId="{29F198BC-0D9C-49A8-829E-29532ED05403}">
      <dgm:prSet/>
      <dgm:spPr/>
      <dgm:t>
        <a:bodyPr/>
        <a:lstStyle/>
        <a:p>
          <a:endParaRPr lang="en-US"/>
        </a:p>
      </dgm:t>
    </dgm:pt>
    <dgm:pt modelId="{DD146335-6C3C-4823-865C-5692D9DAE43C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dirty="0"/>
            <a:t>Keskustelua </a:t>
          </a:r>
          <a:r>
            <a:rPr lang="fi-FI" dirty="0">
              <a:latin typeface="Gill Sans MT" panose="020B0502020104020203"/>
            </a:rPr>
            <a:t>&amp; </a:t>
          </a:r>
          <a:r>
            <a:rPr lang="fi-FI" dirty="0"/>
            <a:t>kuuntelua</a:t>
          </a:r>
          <a:endParaRPr lang="en-US" dirty="0">
            <a:latin typeface="Gill Sans MT" panose="020B0502020104020203"/>
          </a:endParaRPr>
        </a:p>
      </dgm:t>
    </dgm:pt>
    <dgm:pt modelId="{CB37F3F4-3C11-4BEF-9DE9-AC3CBF258A66}" type="parTrans" cxnId="{3E7B9156-2F79-4C25-927B-C6FD442F4C0D}">
      <dgm:prSet/>
      <dgm:spPr/>
      <dgm:t>
        <a:bodyPr/>
        <a:lstStyle/>
        <a:p>
          <a:endParaRPr lang="en-US"/>
        </a:p>
      </dgm:t>
    </dgm:pt>
    <dgm:pt modelId="{E5642673-2BFF-4C74-A39F-15C5DCCF9A00}" type="sibTrans" cxnId="{3E7B9156-2F79-4C25-927B-C6FD442F4C0D}">
      <dgm:prSet/>
      <dgm:spPr/>
      <dgm:t>
        <a:bodyPr/>
        <a:lstStyle/>
        <a:p>
          <a:endParaRPr lang="en-US"/>
        </a:p>
      </dgm:t>
    </dgm:pt>
    <dgm:pt modelId="{DCC2B5FC-F1A8-4D62-9EF5-3188590ED6C3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dirty="0"/>
            <a:t>Toive että voi kysyä apua</a:t>
          </a:r>
          <a:endParaRPr lang="en-US" dirty="0"/>
        </a:p>
      </dgm:t>
    </dgm:pt>
    <dgm:pt modelId="{D584C5C2-1647-44D0-BE70-E8D45F4544F4}" type="parTrans" cxnId="{19A9CCED-9B03-4B8D-9C81-3472B859E878}">
      <dgm:prSet/>
      <dgm:spPr/>
      <dgm:t>
        <a:bodyPr/>
        <a:lstStyle/>
        <a:p>
          <a:endParaRPr lang="en-US"/>
        </a:p>
      </dgm:t>
    </dgm:pt>
    <dgm:pt modelId="{8B0D3DC9-F81E-4F50-AF30-A16EBBFEBB7D}" type="sibTrans" cxnId="{19A9CCED-9B03-4B8D-9C81-3472B859E878}">
      <dgm:prSet/>
      <dgm:spPr/>
      <dgm:t>
        <a:bodyPr/>
        <a:lstStyle/>
        <a:p>
          <a:endParaRPr lang="en-US"/>
        </a:p>
      </dgm:t>
    </dgm:pt>
    <dgm:pt modelId="{3C31BD83-2D7A-4C46-B4DA-17A4D41E3F3F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i="1" dirty="0"/>
            <a:t>"18 vuotta, vanhemmat voisivat antaa tehdä omat asiat ja tarvittaessa apua &amp; tukea. Pysyisivät lähellä, kuulolla"</a:t>
          </a:r>
          <a:endParaRPr lang="en-US" i="1" dirty="0"/>
        </a:p>
      </dgm:t>
    </dgm:pt>
    <dgm:pt modelId="{B533896D-B8F8-4F46-BF1E-973BE6C41F9D}" type="parTrans" cxnId="{4B8581E4-E2EB-450A-96BB-42A0072D1B79}">
      <dgm:prSet/>
      <dgm:spPr/>
      <dgm:t>
        <a:bodyPr/>
        <a:lstStyle/>
        <a:p>
          <a:endParaRPr lang="en-US"/>
        </a:p>
      </dgm:t>
    </dgm:pt>
    <dgm:pt modelId="{1AAE70C6-8B56-4330-8146-83EBD10540B7}" type="sibTrans" cxnId="{4B8581E4-E2EB-450A-96BB-42A0072D1B79}">
      <dgm:prSet/>
      <dgm:spPr/>
      <dgm:t>
        <a:bodyPr/>
        <a:lstStyle/>
        <a:p>
          <a:endParaRPr lang="en-US"/>
        </a:p>
      </dgm:t>
    </dgm:pt>
    <dgm:pt modelId="{A59B1305-EF69-4697-B66F-95488FB6778A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dirty="0"/>
            <a:t>Luottamus</a:t>
          </a:r>
          <a:endParaRPr lang="en-US" dirty="0"/>
        </a:p>
      </dgm:t>
    </dgm:pt>
    <dgm:pt modelId="{39AD3113-D574-401D-AB05-0A88B5ABB8E8}" type="parTrans" cxnId="{2BF01568-F271-476E-A054-D831C608619A}">
      <dgm:prSet/>
      <dgm:spPr/>
      <dgm:t>
        <a:bodyPr/>
        <a:lstStyle/>
        <a:p>
          <a:endParaRPr lang="en-US"/>
        </a:p>
      </dgm:t>
    </dgm:pt>
    <dgm:pt modelId="{D8481F30-99B8-48B5-B265-BBB04D891379}" type="sibTrans" cxnId="{2BF01568-F271-476E-A054-D831C608619A}">
      <dgm:prSet/>
      <dgm:spPr/>
      <dgm:t>
        <a:bodyPr/>
        <a:lstStyle/>
        <a:p>
          <a:endParaRPr lang="en-US"/>
        </a:p>
      </dgm:t>
    </dgm:pt>
    <dgm:pt modelId="{7EB0AED1-B02E-4B8B-A850-3CE3D6489E92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fi-FI" i="1" dirty="0">
              <a:latin typeface="Gill Sans MT" panose="020B0502020104020203"/>
            </a:rPr>
            <a:t> </a:t>
          </a:r>
          <a:r>
            <a:rPr lang="fi-FI" i="1" dirty="0"/>
            <a:t>"Yhdessä tekemistä ja konkreettisten esimerkkien kautta auttaminen"</a:t>
          </a:r>
          <a:endParaRPr lang="en-US" dirty="0"/>
        </a:p>
      </dgm:t>
    </dgm:pt>
    <dgm:pt modelId="{FC7CADF6-04BA-47AC-8C4E-0A67E9934F64}" type="parTrans" cxnId="{C35C7BDE-72EB-4E9F-B51E-90F2BDE1312E}">
      <dgm:prSet/>
      <dgm:spPr/>
    </dgm:pt>
    <dgm:pt modelId="{C7C7F8F0-0A50-4E96-9D4F-625A93C3156C}" type="sibTrans" cxnId="{C35C7BDE-72EB-4E9F-B51E-90F2BDE1312E}">
      <dgm:prSet/>
      <dgm:spPr/>
      <dgm:t>
        <a:bodyPr/>
        <a:lstStyle/>
        <a:p>
          <a:endParaRPr lang="en-US"/>
        </a:p>
      </dgm:t>
    </dgm:pt>
    <dgm:pt modelId="{5BB23588-D0DA-45D4-A29F-3BCA783C375F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fi-FI" i="1" dirty="0">
              <a:latin typeface="Gill Sans MT" panose="020B0502020104020203"/>
            </a:rPr>
            <a:t> </a:t>
          </a:r>
          <a:r>
            <a:rPr lang="fi-FI" i="1" dirty="0"/>
            <a:t>"Miten pystyn hallita omia raha asioita ja en tuhlaa kaikkea mitä saan",</a:t>
          </a:r>
          <a:endParaRPr lang="en-US" dirty="0"/>
        </a:p>
      </dgm:t>
    </dgm:pt>
    <dgm:pt modelId="{58539F04-3A5B-4FD4-BC2E-6BC211886EB9}" type="parTrans" cxnId="{EA2793DB-6BA6-4055-B440-49414A4849A2}">
      <dgm:prSet/>
      <dgm:spPr/>
    </dgm:pt>
    <dgm:pt modelId="{EA6D1E57-C952-4060-B0B4-DB2C194D3B62}" type="sibTrans" cxnId="{EA2793DB-6BA6-4055-B440-49414A4849A2}">
      <dgm:prSet/>
      <dgm:spPr/>
      <dgm:t>
        <a:bodyPr/>
        <a:lstStyle/>
        <a:p>
          <a:endParaRPr lang="en-US"/>
        </a:p>
      </dgm:t>
    </dgm:pt>
    <dgm:pt modelId="{72836412-4CB5-42D7-87B6-092D619D505A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fi-FI" i="1" dirty="0"/>
            <a:t>"Keskustelua ja kuuntelua"</a:t>
          </a:r>
          <a:endParaRPr lang="en-US" dirty="0"/>
        </a:p>
      </dgm:t>
    </dgm:pt>
    <dgm:pt modelId="{F4CEC992-A258-474A-B318-47E976BFA035}" type="parTrans" cxnId="{3F1AC381-88C5-4ACE-B2F0-6D4F6FF84437}">
      <dgm:prSet/>
      <dgm:spPr/>
    </dgm:pt>
    <dgm:pt modelId="{FCF53F89-EEDD-4046-B1B1-90CA91E59BB3}" type="sibTrans" cxnId="{3F1AC381-88C5-4ACE-B2F0-6D4F6FF84437}">
      <dgm:prSet/>
      <dgm:spPr/>
      <dgm:t>
        <a:bodyPr/>
        <a:lstStyle/>
        <a:p>
          <a:endParaRPr lang="en-US"/>
        </a:p>
      </dgm:t>
    </dgm:pt>
    <dgm:pt modelId="{19AAB717-389B-4D6A-8FE1-ACF6AC6F13F9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fi-FI" i="1" dirty="0"/>
            <a:t>"Kuuntelua", "Levon tarve, lupa levätä</a:t>
          </a:r>
          <a:r>
            <a:rPr lang="fi-FI" i="1" dirty="0">
              <a:latin typeface="Gill Sans MT" panose="020B0502020104020203"/>
            </a:rPr>
            <a:t>", </a:t>
          </a:r>
          <a:endParaRPr lang="en-US" i="0" dirty="0">
            <a:latin typeface="Gill Sans MT" panose="020B0502020104020203"/>
          </a:endParaRPr>
        </a:p>
      </dgm:t>
    </dgm:pt>
    <dgm:pt modelId="{2BF54AA0-F80A-4C4F-BCB4-7CE81DEFCDC8}" type="parTrans" cxnId="{01AA19C2-22AB-4FB6-B225-2F78FE03C607}">
      <dgm:prSet/>
      <dgm:spPr/>
    </dgm:pt>
    <dgm:pt modelId="{55D94AB0-96FC-4A8C-A766-E207DA485C66}" type="sibTrans" cxnId="{01AA19C2-22AB-4FB6-B225-2F78FE03C607}">
      <dgm:prSet/>
      <dgm:spPr/>
      <dgm:t>
        <a:bodyPr/>
        <a:lstStyle/>
        <a:p>
          <a:endParaRPr lang="en-US"/>
        </a:p>
      </dgm:t>
    </dgm:pt>
    <dgm:pt modelId="{864676C4-3A04-41C3-B5C6-8E899965F158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fi-FI" dirty="0">
              <a:latin typeface="Gill Sans MT" panose="020B0502020104020203"/>
            </a:rPr>
            <a:t> </a:t>
          </a:r>
          <a:r>
            <a:rPr lang="fi-FI" i="1" dirty="0"/>
            <a:t>"Kaipaisin enemmän keskusteluja ja kuulumisten vaihtamista."</a:t>
          </a:r>
          <a:endParaRPr lang="en-US" dirty="0"/>
        </a:p>
      </dgm:t>
    </dgm:pt>
    <dgm:pt modelId="{B8BCC22E-A4B7-46F7-882F-859ACAADBCC0}" type="parTrans" cxnId="{6A55FFB7-DEF1-4438-B690-1D506FFC121D}">
      <dgm:prSet/>
      <dgm:spPr/>
    </dgm:pt>
    <dgm:pt modelId="{E241F61B-7BB0-46DC-8CB4-CAD15F2F37CF}" type="sibTrans" cxnId="{6A55FFB7-DEF1-4438-B690-1D506FFC121D}">
      <dgm:prSet/>
      <dgm:spPr/>
      <dgm:t>
        <a:bodyPr/>
        <a:lstStyle/>
        <a:p>
          <a:endParaRPr lang="en-US"/>
        </a:p>
      </dgm:t>
    </dgm:pt>
    <dgm:pt modelId="{20853FEB-E48E-4AC0-91F0-B5AD05AF687A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fi-FI" sz="2200" b="0" i="1" dirty="0">
              <a:latin typeface="Gill Sans MT" panose="020B0502020104020203"/>
            </a:rPr>
            <a:t>Ajanhallinta, kannustaminen</a:t>
          </a:r>
          <a:endParaRPr lang="en-US" sz="2200" b="0" dirty="0"/>
        </a:p>
      </dgm:t>
    </dgm:pt>
    <dgm:pt modelId="{9798DE21-2E40-4F65-8CA9-18EE1264C669}" type="parTrans" cxnId="{FB8E0A09-D406-4BE9-917F-5213D6AF4971}">
      <dgm:prSet/>
      <dgm:spPr/>
    </dgm:pt>
    <dgm:pt modelId="{A60F256A-2D5B-4797-83FE-A17D6F1BCC06}" type="sibTrans" cxnId="{FB8E0A09-D406-4BE9-917F-5213D6AF4971}">
      <dgm:prSet/>
      <dgm:spPr/>
      <dgm:t>
        <a:bodyPr/>
        <a:lstStyle/>
        <a:p>
          <a:endParaRPr lang="en-US"/>
        </a:p>
      </dgm:t>
    </dgm:pt>
    <dgm:pt modelId="{42B0B74D-D208-4B0E-840A-A2B5C8090F8C}" type="pres">
      <dgm:prSet presAssocID="{245B4AF6-6834-4612-B4C0-A1E596DB602D}" presName="root" presStyleCnt="0">
        <dgm:presLayoutVars>
          <dgm:dir/>
          <dgm:resizeHandles val="exact"/>
        </dgm:presLayoutVars>
      </dgm:prSet>
      <dgm:spPr/>
    </dgm:pt>
    <dgm:pt modelId="{F825FD30-C1E6-4770-9344-30B39FAB8E29}" type="pres">
      <dgm:prSet presAssocID="{B0116241-AB42-4BB1-92AF-481D71F14392}" presName="compNode" presStyleCnt="0"/>
      <dgm:spPr/>
    </dgm:pt>
    <dgm:pt modelId="{51C8772F-C007-495E-BF2B-03125698B794}" type="pres">
      <dgm:prSet presAssocID="{B0116241-AB42-4BB1-92AF-481D71F1439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i"/>
        </a:ext>
      </dgm:extLst>
    </dgm:pt>
    <dgm:pt modelId="{EB311964-ADAE-4028-BC25-6B8853D64D84}" type="pres">
      <dgm:prSet presAssocID="{B0116241-AB42-4BB1-92AF-481D71F14392}" presName="iconSpace" presStyleCnt="0"/>
      <dgm:spPr/>
    </dgm:pt>
    <dgm:pt modelId="{D9A5BC37-5F7A-44B6-B73F-F2CF75CD86C7}" type="pres">
      <dgm:prSet presAssocID="{B0116241-AB42-4BB1-92AF-481D71F14392}" presName="parTx" presStyleLbl="revTx" presStyleIdx="0" presStyleCnt="4">
        <dgm:presLayoutVars>
          <dgm:chMax val="0"/>
          <dgm:chPref val="0"/>
        </dgm:presLayoutVars>
      </dgm:prSet>
      <dgm:spPr/>
    </dgm:pt>
    <dgm:pt modelId="{D21ABF64-11C9-44C0-A3DC-8F88F849138A}" type="pres">
      <dgm:prSet presAssocID="{B0116241-AB42-4BB1-92AF-481D71F14392}" presName="txSpace" presStyleCnt="0"/>
      <dgm:spPr/>
    </dgm:pt>
    <dgm:pt modelId="{76249CDF-5B82-4C06-90BF-997775A22CE4}" type="pres">
      <dgm:prSet presAssocID="{B0116241-AB42-4BB1-92AF-481D71F14392}" presName="desTx" presStyleLbl="revTx" presStyleIdx="1" presStyleCnt="4">
        <dgm:presLayoutVars/>
      </dgm:prSet>
      <dgm:spPr/>
    </dgm:pt>
    <dgm:pt modelId="{56E5BB7C-5F74-4E9E-B101-E66EFC674DD3}" type="pres">
      <dgm:prSet presAssocID="{2BF30FA9-9C8B-4B14-B784-5B1ECC8A1EF4}" presName="sibTrans" presStyleCnt="0"/>
      <dgm:spPr/>
    </dgm:pt>
    <dgm:pt modelId="{6C9057F5-75DC-44F7-8AAC-A0F3D54993BB}" type="pres">
      <dgm:prSet presAssocID="{A5909C3C-0951-4DDC-8993-400AA1E7FC2A}" presName="compNode" presStyleCnt="0"/>
      <dgm:spPr/>
    </dgm:pt>
    <dgm:pt modelId="{57A43E88-50E1-40DF-A788-79DF886C9EF5}" type="pres">
      <dgm:prSet presAssocID="{A5909C3C-0951-4DDC-8993-400AA1E7FC2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eskustelu"/>
        </a:ext>
      </dgm:extLst>
    </dgm:pt>
    <dgm:pt modelId="{94113F38-BB42-4206-BCC0-00F23F9309A9}" type="pres">
      <dgm:prSet presAssocID="{A5909C3C-0951-4DDC-8993-400AA1E7FC2A}" presName="iconSpace" presStyleCnt="0"/>
      <dgm:spPr/>
    </dgm:pt>
    <dgm:pt modelId="{3A7BAED0-8A57-4158-9845-8C1ABC17D16C}" type="pres">
      <dgm:prSet presAssocID="{A5909C3C-0951-4DDC-8993-400AA1E7FC2A}" presName="parTx" presStyleLbl="revTx" presStyleIdx="2" presStyleCnt="4">
        <dgm:presLayoutVars>
          <dgm:chMax val="0"/>
          <dgm:chPref val="0"/>
        </dgm:presLayoutVars>
      </dgm:prSet>
      <dgm:spPr/>
    </dgm:pt>
    <dgm:pt modelId="{1874B7E5-3B84-45F8-BF28-F560D1C96504}" type="pres">
      <dgm:prSet presAssocID="{A5909C3C-0951-4DDC-8993-400AA1E7FC2A}" presName="txSpace" presStyleCnt="0"/>
      <dgm:spPr/>
    </dgm:pt>
    <dgm:pt modelId="{A3D33103-135F-464E-A8A4-2746C898262F}" type="pres">
      <dgm:prSet presAssocID="{A5909C3C-0951-4DDC-8993-400AA1E7FC2A}" presName="desTx" presStyleLbl="revTx" presStyleIdx="3" presStyleCnt="4">
        <dgm:presLayoutVars/>
      </dgm:prSet>
      <dgm:spPr/>
    </dgm:pt>
  </dgm:ptLst>
  <dgm:cxnLst>
    <dgm:cxn modelId="{FB8E0A09-D406-4BE9-917F-5213D6AF4971}" srcId="{B0116241-AB42-4BB1-92AF-481D71F14392}" destId="{20853FEB-E48E-4AC0-91F0-B5AD05AF687A}" srcOrd="7" destOrd="0" parTransId="{9798DE21-2E40-4F65-8CA9-18EE1264C669}" sibTransId="{A60F256A-2D5B-4797-83FE-A17D6F1BCC06}"/>
    <dgm:cxn modelId="{3DB5DC2C-739F-49DC-AEBE-B09A0447C37A}" srcId="{B0116241-AB42-4BB1-92AF-481D71F14392}" destId="{BEEE189C-3E42-437E-AC38-1FF6D2563C44}" srcOrd="3" destOrd="0" parTransId="{6A5B4516-FEC1-4E8D-911C-CABC66E072EB}" sibTransId="{149D1443-6115-4994-9714-6468C2B17618}"/>
    <dgm:cxn modelId="{EC954136-2A2E-4BF1-B6F4-DAA553BEA35F}" type="presOf" srcId="{DCC2B5FC-F1A8-4D62-9EF5-3188590ED6C3}" destId="{A3D33103-135F-464E-A8A4-2746C898262F}" srcOrd="0" destOrd="2" presId="urn:microsoft.com/office/officeart/2018/5/layout/CenteredIconLabelDescriptionList"/>
    <dgm:cxn modelId="{BBCBF03C-8393-45A3-8EFD-5574DBFD9943}" type="presOf" srcId="{5EC22D2E-39E8-4628-9DE1-B8E38472AC3D}" destId="{76249CDF-5B82-4C06-90BF-997775A22CE4}" srcOrd="0" destOrd="0" presId="urn:microsoft.com/office/officeart/2018/5/layout/CenteredIconLabelDescriptionList"/>
    <dgm:cxn modelId="{C587C95F-715D-4D4F-8DBC-FFC3ED51F28B}" type="presOf" srcId="{864676C4-3A04-41C3-B5C6-8E899965F158}" destId="{A3D33103-135F-464E-A8A4-2746C898262F}" srcOrd="0" destOrd="1" presId="urn:microsoft.com/office/officeart/2018/5/layout/CenteredIconLabelDescriptionList"/>
    <dgm:cxn modelId="{8E4E6562-121D-4E25-A47F-EB4150FED171}" type="presOf" srcId="{B0116241-AB42-4BB1-92AF-481D71F14392}" destId="{D9A5BC37-5F7A-44B6-B73F-F2CF75CD86C7}" srcOrd="0" destOrd="0" presId="urn:microsoft.com/office/officeart/2018/5/layout/CenteredIconLabelDescriptionList"/>
    <dgm:cxn modelId="{BDA87645-DF1F-437B-9FEC-83C07C28C8CE}" type="presOf" srcId="{72836412-4CB5-42D7-87B6-092D619D505A}" destId="{76249CDF-5B82-4C06-90BF-997775A22CE4}" srcOrd="0" destOrd="4" presId="urn:microsoft.com/office/officeart/2018/5/layout/CenteredIconLabelDescriptionList"/>
    <dgm:cxn modelId="{3D6CCC45-6A89-4A2D-9F6A-4CEC90FB60BE}" srcId="{B0116241-AB42-4BB1-92AF-481D71F14392}" destId="{754A3578-9372-400C-9686-A06A9E7EB5E2}" srcOrd="5" destOrd="0" parTransId="{631C3D4A-E448-4B56-972D-99CAFFCEC675}" sibTransId="{4FFB0E01-3179-488B-8AC5-A263489056EA}"/>
    <dgm:cxn modelId="{2BF01568-F271-476E-A054-D831C608619A}" srcId="{A5909C3C-0951-4DDC-8993-400AA1E7FC2A}" destId="{A59B1305-EF69-4697-B66F-95488FB6778A}" srcOrd="4" destOrd="0" parTransId="{39AD3113-D574-401D-AB05-0A88B5ABB8E8}" sibTransId="{D8481F30-99B8-48B5-B265-BBB04D891379}"/>
    <dgm:cxn modelId="{C95B9C68-287E-4E24-A677-EFB73762A14D}" type="presOf" srcId="{BEEE189C-3E42-437E-AC38-1FF6D2563C44}" destId="{76249CDF-5B82-4C06-90BF-997775A22CE4}" srcOrd="0" destOrd="3" presId="urn:microsoft.com/office/officeart/2018/5/layout/CenteredIconLabelDescriptionList"/>
    <dgm:cxn modelId="{E45DC374-B8F0-483C-B25D-1C02D1D26F48}" type="presOf" srcId="{5BB23588-D0DA-45D4-A29F-3BCA783C375F}" destId="{76249CDF-5B82-4C06-90BF-997775A22CE4}" srcOrd="0" destOrd="1" presId="urn:microsoft.com/office/officeart/2018/5/layout/CenteredIconLabelDescriptionList"/>
    <dgm:cxn modelId="{3E7B9156-2F79-4C25-927B-C6FD442F4C0D}" srcId="{A5909C3C-0951-4DDC-8993-400AA1E7FC2A}" destId="{DD146335-6C3C-4823-865C-5692D9DAE43C}" srcOrd="0" destOrd="0" parTransId="{CB37F3F4-3C11-4BEF-9DE9-AC3CBF258A66}" sibTransId="{E5642673-2BFF-4C74-A39F-15C5DCCF9A00}"/>
    <dgm:cxn modelId="{3F1AC381-88C5-4ACE-B2F0-6D4F6FF84437}" srcId="{B0116241-AB42-4BB1-92AF-481D71F14392}" destId="{72836412-4CB5-42D7-87B6-092D619D505A}" srcOrd="4" destOrd="0" parTransId="{F4CEC992-A258-474A-B318-47E976BFA035}" sibTransId="{FCF53F89-EEDD-4046-B1B1-90CA91E59BB3}"/>
    <dgm:cxn modelId="{C8FE7B91-CDD2-4B10-8A4B-7E692D60FAC6}" type="presOf" srcId="{245B4AF6-6834-4612-B4C0-A1E596DB602D}" destId="{42B0B74D-D208-4B0E-840A-A2B5C8090F8C}" srcOrd="0" destOrd="0" presId="urn:microsoft.com/office/officeart/2018/5/layout/CenteredIconLabelDescriptionList"/>
    <dgm:cxn modelId="{AF676095-5BDA-4D3E-AEFD-360F41476B00}" type="presOf" srcId="{3C31BD83-2D7A-4C46-B4DA-17A4D41E3F3F}" destId="{A3D33103-135F-464E-A8A4-2746C898262F}" srcOrd="0" destOrd="3" presId="urn:microsoft.com/office/officeart/2018/5/layout/CenteredIconLabelDescriptionList"/>
    <dgm:cxn modelId="{4FFEF1AA-EFBB-4686-A620-0BD7D67E3862}" type="presOf" srcId="{7EB0AED1-B02E-4B8B-A850-3CE3D6489E92}" destId="{76249CDF-5B82-4C06-90BF-997775A22CE4}" srcOrd="0" destOrd="2" presId="urn:microsoft.com/office/officeart/2018/5/layout/CenteredIconLabelDescriptionList"/>
    <dgm:cxn modelId="{561098AB-2C6E-4F3E-B78D-20F5541A80A5}" type="presOf" srcId="{20853FEB-E48E-4AC0-91F0-B5AD05AF687A}" destId="{76249CDF-5B82-4C06-90BF-997775A22CE4}" srcOrd="0" destOrd="7" presId="urn:microsoft.com/office/officeart/2018/5/layout/CenteredIconLabelDescriptionList"/>
    <dgm:cxn modelId="{6A55FFB7-DEF1-4438-B690-1D506FFC121D}" srcId="{A5909C3C-0951-4DDC-8993-400AA1E7FC2A}" destId="{864676C4-3A04-41C3-B5C6-8E899965F158}" srcOrd="1" destOrd="0" parTransId="{B8BCC22E-A4B7-46F7-882F-859ACAADBCC0}" sibTransId="{E241F61B-7BB0-46DC-8CB4-CAD15F2F37CF}"/>
    <dgm:cxn modelId="{29F198BC-0D9C-49A8-829E-29532ED05403}" srcId="{245B4AF6-6834-4612-B4C0-A1E596DB602D}" destId="{A5909C3C-0951-4DDC-8993-400AA1E7FC2A}" srcOrd="1" destOrd="0" parTransId="{432A396A-42EE-4122-BD04-B6E9E3ECA8CE}" sibTransId="{150A3D87-AD1A-43F2-AAD1-30D49B607485}"/>
    <dgm:cxn modelId="{01AA19C2-22AB-4FB6-B225-2F78FE03C607}" srcId="{B0116241-AB42-4BB1-92AF-481D71F14392}" destId="{19AAB717-389B-4D6A-8FE1-ACF6AC6F13F9}" srcOrd="6" destOrd="0" parTransId="{2BF54AA0-F80A-4C4F-BCB4-7CE81DEFCDC8}" sibTransId="{55D94AB0-96FC-4A8C-A766-E207DA485C66}"/>
    <dgm:cxn modelId="{42B25BC3-8D0B-4451-B899-706E29924353}" srcId="{B0116241-AB42-4BB1-92AF-481D71F14392}" destId="{5EC22D2E-39E8-4628-9DE1-B8E38472AC3D}" srcOrd="0" destOrd="0" parTransId="{10B4048D-CBD5-4E95-A495-7AFCD37C46CC}" sibTransId="{641AA78C-BAEF-4A61-B989-ECB17BF733B3}"/>
    <dgm:cxn modelId="{4BE86FD2-1055-432C-A96D-AF013D09292E}" type="presOf" srcId="{19AAB717-389B-4D6A-8FE1-ACF6AC6F13F9}" destId="{76249CDF-5B82-4C06-90BF-997775A22CE4}" srcOrd="0" destOrd="6" presId="urn:microsoft.com/office/officeart/2018/5/layout/CenteredIconLabelDescriptionList"/>
    <dgm:cxn modelId="{2274EBD3-04EF-4886-A7B9-EDEC94499567}" type="presOf" srcId="{DD146335-6C3C-4823-865C-5692D9DAE43C}" destId="{A3D33103-135F-464E-A8A4-2746C898262F}" srcOrd="0" destOrd="0" presId="urn:microsoft.com/office/officeart/2018/5/layout/CenteredIconLabelDescriptionList"/>
    <dgm:cxn modelId="{E158BFD5-338A-46E0-B09E-C7AFE88854FD}" type="presOf" srcId="{754A3578-9372-400C-9686-A06A9E7EB5E2}" destId="{76249CDF-5B82-4C06-90BF-997775A22CE4}" srcOrd="0" destOrd="5" presId="urn:microsoft.com/office/officeart/2018/5/layout/CenteredIconLabelDescriptionList"/>
    <dgm:cxn modelId="{1DC651D9-50A1-4C0D-86A7-807777310628}" type="presOf" srcId="{A5909C3C-0951-4DDC-8993-400AA1E7FC2A}" destId="{3A7BAED0-8A57-4158-9845-8C1ABC17D16C}" srcOrd="0" destOrd="0" presId="urn:microsoft.com/office/officeart/2018/5/layout/CenteredIconLabelDescriptionList"/>
    <dgm:cxn modelId="{A7EB69DB-C4BE-4F77-B1B9-9B418BCFD90D}" srcId="{245B4AF6-6834-4612-B4C0-A1E596DB602D}" destId="{B0116241-AB42-4BB1-92AF-481D71F14392}" srcOrd="0" destOrd="0" parTransId="{914C3DB9-71CE-4FD5-80AC-A2EDE647D92F}" sibTransId="{2BF30FA9-9C8B-4B14-B784-5B1ECC8A1EF4}"/>
    <dgm:cxn modelId="{EA2793DB-6BA6-4055-B440-49414A4849A2}" srcId="{B0116241-AB42-4BB1-92AF-481D71F14392}" destId="{5BB23588-D0DA-45D4-A29F-3BCA783C375F}" srcOrd="1" destOrd="0" parTransId="{58539F04-3A5B-4FD4-BC2E-6BC211886EB9}" sibTransId="{EA6D1E57-C952-4060-B0B4-DB2C194D3B62}"/>
    <dgm:cxn modelId="{C35C7BDE-72EB-4E9F-B51E-90F2BDE1312E}" srcId="{B0116241-AB42-4BB1-92AF-481D71F14392}" destId="{7EB0AED1-B02E-4B8B-A850-3CE3D6489E92}" srcOrd="2" destOrd="0" parTransId="{FC7CADF6-04BA-47AC-8C4E-0A67E9934F64}" sibTransId="{C7C7F8F0-0A50-4E96-9D4F-625A93C3156C}"/>
    <dgm:cxn modelId="{4B8581E4-E2EB-450A-96BB-42A0072D1B79}" srcId="{A5909C3C-0951-4DDC-8993-400AA1E7FC2A}" destId="{3C31BD83-2D7A-4C46-B4DA-17A4D41E3F3F}" srcOrd="3" destOrd="0" parTransId="{B533896D-B8F8-4F46-BF1E-973BE6C41F9D}" sibTransId="{1AAE70C6-8B56-4330-8146-83EBD10540B7}"/>
    <dgm:cxn modelId="{43A76CEC-32E3-450C-AA31-3200B070B3C0}" type="presOf" srcId="{A59B1305-EF69-4697-B66F-95488FB6778A}" destId="{A3D33103-135F-464E-A8A4-2746C898262F}" srcOrd="0" destOrd="4" presId="urn:microsoft.com/office/officeart/2018/5/layout/CenteredIconLabelDescriptionList"/>
    <dgm:cxn modelId="{19A9CCED-9B03-4B8D-9C81-3472B859E878}" srcId="{A5909C3C-0951-4DDC-8993-400AA1E7FC2A}" destId="{DCC2B5FC-F1A8-4D62-9EF5-3188590ED6C3}" srcOrd="2" destOrd="0" parTransId="{D584C5C2-1647-44D0-BE70-E8D45F4544F4}" sibTransId="{8B0D3DC9-F81E-4F50-AF30-A16EBBFEBB7D}"/>
    <dgm:cxn modelId="{DD7BED08-CA9D-4E54-8793-07A7B01B3582}" type="presParOf" srcId="{42B0B74D-D208-4B0E-840A-A2B5C8090F8C}" destId="{F825FD30-C1E6-4770-9344-30B39FAB8E29}" srcOrd="0" destOrd="0" presId="urn:microsoft.com/office/officeart/2018/5/layout/CenteredIconLabelDescriptionList"/>
    <dgm:cxn modelId="{AB54A3BA-5C07-465A-AF44-FF96E891A513}" type="presParOf" srcId="{F825FD30-C1E6-4770-9344-30B39FAB8E29}" destId="{51C8772F-C007-495E-BF2B-03125698B794}" srcOrd="0" destOrd="0" presId="urn:microsoft.com/office/officeart/2018/5/layout/CenteredIconLabelDescriptionList"/>
    <dgm:cxn modelId="{062D9C7A-5A49-468E-95D6-EF3FE968E05D}" type="presParOf" srcId="{F825FD30-C1E6-4770-9344-30B39FAB8E29}" destId="{EB311964-ADAE-4028-BC25-6B8853D64D84}" srcOrd="1" destOrd="0" presId="urn:microsoft.com/office/officeart/2018/5/layout/CenteredIconLabelDescriptionList"/>
    <dgm:cxn modelId="{D14EC8F0-3719-4383-BDD0-09889C016694}" type="presParOf" srcId="{F825FD30-C1E6-4770-9344-30B39FAB8E29}" destId="{D9A5BC37-5F7A-44B6-B73F-F2CF75CD86C7}" srcOrd="2" destOrd="0" presId="urn:microsoft.com/office/officeart/2018/5/layout/CenteredIconLabelDescriptionList"/>
    <dgm:cxn modelId="{8718E1D3-265B-46A7-8F0E-07AAE11C620C}" type="presParOf" srcId="{F825FD30-C1E6-4770-9344-30B39FAB8E29}" destId="{D21ABF64-11C9-44C0-A3DC-8F88F849138A}" srcOrd="3" destOrd="0" presId="urn:microsoft.com/office/officeart/2018/5/layout/CenteredIconLabelDescriptionList"/>
    <dgm:cxn modelId="{1050ED95-8F9F-4D4F-A384-16962C46D44E}" type="presParOf" srcId="{F825FD30-C1E6-4770-9344-30B39FAB8E29}" destId="{76249CDF-5B82-4C06-90BF-997775A22CE4}" srcOrd="4" destOrd="0" presId="urn:microsoft.com/office/officeart/2018/5/layout/CenteredIconLabelDescriptionList"/>
    <dgm:cxn modelId="{D505492D-64D1-4172-B891-F4B943D69D00}" type="presParOf" srcId="{42B0B74D-D208-4B0E-840A-A2B5C8090F8C}" destId="{56E5BB7C-5F74-4E9E-B101-E66EFC674DD3}" srcOrd="1" destOrd="0" presId="urn:microsoft.com/office/officeart/2018/5/layout/CenteredIconLabelDescriptionList"/>
    <dgm:cxn modelId="{E1531DB8-C5DD-452B-825E-1B1607D41818}" type="presParOf" srcId="{42B0B74D-D208-4B0E-840A-A2B5C8090F8C}" destId="{6C9057F5-75DC-44F7-8AAC-A0F3D54993BB}" srcOrd="2" destOrd="0" presId="urn:microsoft.com/office/officeart/2018/5/layout/CenteredIconLabelDescriptionList"/>
    <dgm:cxn modelId="{E41CD2DC-02EC-41F6-B89F-2EEA0D6B93EA}" type="presParOf" srcId="{6C9057F5-75DC-44F7-8AAC-A0F3D54993BB}" destId="{57A43E88-50E1-40DF-A788-79DF886C9EF5}" srcOrd="0" destOrd="0" presId="urn:microsoft.com/office/officeart/2018/5/layout/CenteredIconLabelDescriptionList"/>
    <dgm:cxn modelId="{FA3AFDC4-8D0B-40EE-BAB2-FA3BD38C75AC}" type="presParOf" srcId="{6C9057F5-75DC-44F7-8AAC-A0F3D54993BB}" destId="{94113F38-BB42-4206-BCC0-00F23F9309A9}" srcOrd="1" destOrd="0" presId="urn:microsoft.com/office/officeart/2018/5/layout/CenteredIconLabelDescriptionList"/>
    <dgm:cxn modelId="{6B31E4E5-6C05-46D6-BE91-154613CEB875}" type="presParOf" srcId="{6C9057F5-75DC-44F7-8AAC-A0F3D54993BB}" destId="{3A7BAED0-8A57-4158-9845-8C1ABC17D16C}" srcOrd="2" destOrd="0" presId="urn:microsoft.com/office/officeart/2018/5/layout/CenteredIconLabelDescriptionList"/>
    <dgm:cxn modelId="{D4058936-B2E9-4DBF-8838-849F080873AC}" type="presParOf" srcId="{6C9057F5-75DC-44F7-8AAC-A0F3D54993BB}" destId="{1874B7E5-3B84-45F8-BF28-F560D1C96504}" srcOrd="3" destOrd="0" presId="urn:microsoft.com/office/officeart/2018/5/layout/CenteredIconLabelDescriptionList"/>
    <dgm:cxn modelId="{A14DFD2C-44C0-4117-910D-72572587FED7}" type="presParOf" srcId="{6C9057F5-75DC-44F7-8AAC-A0F3D54993BB}" destId="{A3D33103-135F-464E-A8A4-2746C898262F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7E6103-6BEB-4CAF-9D29-91E792E7D999}">
      <dsp:nvSpPr>
        <dsp:cNvPr id="0" name=""/>
        <dsp:cNvSpPr/>
      </dsp:nvSpPr>
      <dsp:spPr>
        <a:xfrm>
          <a:off x="3339" y="756123"/>
          <a:ext cx="2649396" cy="158963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/>
            <a:t>Nuoruus nähdään yhtenä merkittävänä kehityskriisinä, jonka päätepiste on aikuisuus. </a:t>
          </a:r>
          <a:endParaRPr lang="en-US" sz="1500" kern="1200" dirty="0">
            <a:latin typeface="Avenir Next LT Pro"/>
          </a:endParaRPr>
        </a:p>
      </dsp:txBody>
      <dsp:txXfrm>
        <a:off x="3339" y="756123"/>
        <a:ext cx="2649396" cy="1589637"/>
      </dsp:txXfrm>
    </dsp:sp>
    <dsp:sp modelId="{4FFB7A7E-0E63-45F1-9B1F-FAC1459B296D}">
      <dsp:nvSpPr>
        <dsp:cNvPr id="0" name=""/>
        <dsp:cNvSpPr/>
      </dsp:nvSpPr>
      <dsp:spPr>
        <a:xfrm>
          <a:off x="2917675" y="756123"/>
          <a:ext cx="2649396" cy="158963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/>
            <a:t>Todellisuudessa nuoruuteen kuuluu useita kehityskriisejä, joiden avulla nuori muodostaa käsitystä itsestään ja suunnittelee tulevaisuuttaan.</a:t>
          </a:r>
          <a:endParaRPr lang="en-US" sz="1500" kern="1200" dirty="0"/>
        </a:p>
      </dsp:txBody>
      <dsp:txXfrm>
        <a:off x="2917675" y="756123"/>
        <a:ext cx="2649396" cy="1589637"/>
      </dsp:txXfrm>
    </dsp:sp>
    <dsp:sp modelId="{C4470C9F-0195-40FF-A159-4B849FDCFED2}">
      <dsp:nvSpPr>
        <dsp:cNvPr id="0" name=""/>
        <dsp:cNvSpPr/>
      </dsp:nvSpPr>
      <dsp:spPr>
        <a:xfrm>
          <a:off x="5832011" y="756123"/>
          <a:ext cx="2649396" cy="15896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/>
            <a:t>Nuoruuden kehityksessä nuori irtaantuu vanhemmistaan ja tämä on nuoren pääasiallinen tehtävä murrosiässä.</a:t>
          </a:r>
          <a:endParaRPr lang="en-US" sz="1500" kern="1200" dirty="0">
            <a:latin typeface="Avenir Next LT Pro"/>
          </a:endParaRPr>
        </a:p>
      </dsp:txBody>
      <dsp:txXfrm>
        <a:off x="5832011" y="756123"/>
        <a:ext cx="2649396" cy="1589637"/>
      </dsp:txXfrm>
    </dsp:sp>
    <dsp:sp modelId="{73B624F7-2141-4B96-953A-3BF7F562BF7A}">
      <dsp:nvSpPr>
        <dsp:cNvPr id="0" name=""/>
        <dsp:cNvSpPr/>
      </dsp:nvSpPr>
      <dsp:spPr>
        <a:xfrm>
          <a:off x="8746347" y="756123"/>
          <a:ext cx="2649396" cy="158963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>
              <a:latin typeface="Avenir Next LT Pro"/>
            </a:rPr>
            <a:t> </a:t>
          </a:r>
          <a:r>
            <a:rPr lang="fi-FI" sz="1500" kern="1200" dirty="0"/>
            <a:t>Kaveripiirin merkitys kasvaa ja nuori viettää enemmän aikaa kavereiden kanssa ja vähemmän kotona. Nuori saattaa vetäytyä omiin oloihinsa ja olla </a:t>
          </a:r>
          <a:r>
            <a:rPr lang="fi-FI" sz="1500" kern="1200" dirty="0">
              <a:latin typeface="Avenir Next LT Pro"/>
            </a:rPr>
            <a:t>mm. ärtynyt</a:t>
          </a:r>
          <a:r>
            <a:rPr lang="fi-FI" sz="1500" kern="1200" dirty="0"/>
            <a:t>.  </a:t>
          </a:r>
          <a:endParaRPr lang="en-US" sz="1500" kern="1200" dirty="0"/>
        </a:p>
      </dsp:txBody>
      <dsp:txXfrm>
        <a:off x="8746347" y="756123"/>
        <a:ext cx="2649396" cy="1589637"/>
      </dsp:txXfrm>
    </dsp:sp>
    <dsp:sp modelId="{22EBD1A7-CC7D-45DB-8316-8B29DCA78BE3}">
      <dsp:nvSpPr>
        <dsp:cNvPr id="0" name=""/>
        <dsp:cNvSpPr/>
      </dsp:nvSpPr>
      <dsp:spPr>
        <a:xfrm>
          <a:off x="3339" y="2610700"/>
          <a:ext cx="2649396" cy="158963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/>
            <a:t>Vanhempien kannattaa muistaa antaa nuorelle tilaa ja toimia läsnäolevana kuuntelijana.  </a:t>
          </a:r>
          <a:endParaRPr lang="en-US" sz="1500" kern="1200" dirty="0"/>
        </a:p>
      </dsp:txBody>
      <dsp:txXfrm>
        <a:off x="3339" y="2610700"/>
        <a:ext cx="2649396" cy="1589637"/>
      </dsp:txXfrm>
    </dsp:sp>
    <dsp:sp modelId="{08FBE335-7A70-4677-B2CC-BB20FC665959}">
      <dsp:nvSpPr>
        <dsp:cNvPr id="0" name=""/>
        <dsp:cNvSpPr/>
      </dsp:nvSpPr>
      <dsp:spPr>
        <a:xfrm>
          <a:off x="2917675" y="2610700"/>
          <a:ext cx="2649396" cy="158963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/>
            <a:t>Vanhempien täytyy puolestaan muistaa irrottautua nuoresta.</a:t>
          </a:r>
          <a:endParaRPr lang="en-US" sz="1500" kern="1200" dirty="0"/>
        </a:p>
      </dsp:txBody>
      <dsp:txXfrm>
        <a:off x="2917675" y="2610700"/>
        <a:ext cx="2649396" cy="1589637"/>
      </dsp:txXfrm>
    </dsp:sp>
    <dsp:sp modelId="{39C9DCAC-CA6A-49F7-A01A-CD0307E8C05E}">
      <dsp:nvSpPr>
        <dsp:cNvPr id="0" name=""/>
        <dsp:cNvSpPr/>
      </dsp:nvSpPr>
      <dsp:spPr>
        <a:xfrm>
          <a:off x="5832011" y="2610700"/>
          <a:ext cx="2649396" cy="158963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/>
            <a:t>Nuorelle täytyy antaa myös huomiota ja kysellä kuulumisia sekä antaa neuvoja silloin kun nuori niitä tarvitsee.</a:t>
          </a:r>
          <a:endParaRPr lang="en-US" sz="1500" kern="1200" dirty="0"/>
        </a:p>
      </dsp:txBody>
      <dsp:txXfrm>
        <a:off x="5832011" y="2610700"/>
        <a:ext cx="2649396" cy="1589637"/>
      </dsp:txXfrm>
    </dsp:sp>
    <dsp:sp modelId="{657C65A4-E3B8-4897-8A79-45DDCA64C8AC}">
      <dsp:nvSpPr>
        <dsp:cNvPr id="0" name=""/>
        <dsp:cNvSpPr/>
      </dsp:nvSpPr>
      <dsp:spPr>
        <a:xfrm>
          <a:off x="8746347" y="2610700"/>
          <a:ext cx="2649396" cy="15896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/>
            <a:t>Nuori tarvitsee aikuisia kehityskriisinsä aikana, koska on monia asioita joita nuori ei pysty ratkaisemaan itsenäisesti eikä hänen tarvitse vielä.</a:t>
          </a:r>
          <a:endParaRPr lang="en-US" sz="1500" kern="1200" dirty="0"/>
        </a:p>
      </dsp:txBody>
      <dsp:txXfrm>
        <a:off x="8746347" y="2610700"/>
        <a:ext cx="2649396" cy="15896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C8772F-C007-495E-BF2B-03125698B794}">
      <dsp:nvSpPr>
        <dsp:cNvPr id="0" name=""/>
        <dsp:cNvSpPr/>
      </dsp:nvSpPr>
      <dsp:spPr>
        <a:xfrm>
          <a:off x="1796494" y="0"/>
          <a:ext cx="1509048" cy="101705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A5BC37-5F7A-44B6-B73F-F2CF75CD86C7}">
      <dsp:nvSpPr>
        <dsp:cNvPr id="0" name=""/>
        <dsp:cNvSpPr/>
      </dsp:nvSpPr>
      <dsp:spPr>
        <a:xfrm>
          <a:off x="395235" y="1124011"/>
          <a:ext cx="4311566" cy="435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2000" kern="1200" dirty="0"/>
            <a:t>Millaisissa asioissa toivotaan tukea</a:t>
          </a:r>
          <a:endParaRPr lang="en-US" sz="2000" kern="1200" dirty="0"/>
        </a:p>
      </dsp:txBody>
      <dsp:txXfrm>
        <a:off x="395235" y="1124011"/>
        <a:ext cx="4311566" cy="435881"/>
      </dsp:txXfrm>
    </dsp:sp>
    <dsp:sp modelId="{76249CDF-5B82-4C06-90BF-997775A22CE4}">
      <dsp:nvSpPr>
        <dsp:cNvPr id="0" name=""/>
        <dsp:cNvSpPr/>
      </dsp:nvSpPr>
      <dsp:spPr>
        <a:xfrm>
          <a:off x="395235" y="1609639"/>
          <a:ext cx="4311566" cy="20845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b="1" kern="1200" dirty="0"/>
            <a:t>Raha-asiat</a:t>
          </a:r>
          <a:r>
            <a:rPr lang="fi-FI" sz="1500" kern="1200" dirty="0"/>
            <a:t>:</a:t>
          </a:r>
          <a:endParaRPr lang="en-US" sz="1500" i="0" kern="1200" dirty="0">
            <a:latin typeface="Gill Sans MT" panose="020B0502020104020203"/>
          </a:endParaRPr>
        </a:p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i="1" kern="1200" dirty="0">
              <a:latin typeface="Gill Sans MT" panose="020B0502020104020203"/>
            </a:rPr>
            <a:t> </a:t>
          </a:r>
          <a:r>
            <a:rPr lang="fi-FI" sz="1500" i="1" kern="1200" dirty="0"/>
            <a:t>"Miten pystyn hallita omia raha asioita ja en tuhlaa kaikkea mitä saan",</a:t>
          </a:r>
          <a:endParaRPr lang="en-US" sz="1500" kern="1200" dirty="0"/>
        </a:p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i="1" kern="1200" dirty="0">
              <a:latin typeface="Gill Sans MT" panose="020B0502020104020203"/>
            </a:rPr>
            <a:t> </a:t>
          </a:r>
          <a:r>
            <a:rPr lang="fi-FI" sz="1500" i="1" kern="1200" dirty="0"/>
            <a:t>"Yhdessä tekemistä ja konkreettisten esimerkkien kautta auttaminen"</a:t>
          </a:r>
          <a:endParaRPr lang="en-US" sz="1500" kern="1200" dirty="0"/>
        </a:p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b="1" kern="1200" dirty="0"/>
            <a:t>Itsenäistyminen</a:t>
          </a:r>
          <a:r>
            <a:rPr lang="fi-FI" sz="1500" kern="1200" dirty="0"/>
            <a:t>:</a:t>
          </a:r>
          <a:endParaRPr lang="en-US" sz="1500" kern="1200" dirty="0">
            <a:latin typeface="Gill Sans MT" panose="020B0502020104020203"/>
          </a:endParaRPr>
        </a:p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i="1" kern="1200" dirty="0"/>
            <a:t>"Keskustelua ja kuuntelua"</a:t>
          </a:r>
          <a:endParaRPr lang="en-US" sz="1500" kern="1200" dirty="0"/>
        </a:p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b="1" kern="1200" dirty="0"/>
            <a:t>Jaksaminen</a:t>
          </a:r>
          <a:r>
            <a:rPr lang="fi-FI" sz="1500" kern="1200" dirty="0"/>
            <a:t>:</a:t>
          </a:r>
          <a:endParaRPr lang="en-US" sz="1500" kern="1200" dirty="0">
            <a:latin typeface="Gill Sans MT" panose="020B0502020104020203"/>
          </a:endParaRPr>
        </a:p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i="1" kern="1200" dirty="0"/>
            <a:t>"Kuuntelua", "Levon tarve, lupa levätä</a:t>
          </a:r>
          <a:r>
            <a:rPr lang="fi-FI" sz="1500" i="1" kern="1200" dirty="0">
              <a:latin typeface="Gill Sans MT" panose="020B0502020104020203"/>
            </a:rPr>
            <a:t>", </a:t>
          </a:r>
          <a:endParaRPr lang="en-US" sz="1500" i="0" kern="1200" dirty="0">
            <a:latin typeface="Gill Sans MT" panose="020B0502020104020203"/>
          </a:endParaRPr>
        </a:p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b="0" i="1" kern="1200" dirty="0">
              <a:latin typeface="Gill Sans MT" panose="020B0502020104020203"/>
            </a:rPr>
            <a:t>Ajanhallinta, kannustaminen</a:t>
          </a:r>
          <a:endParaRPr lang="en-US" sz="1500" b="0" kern="1200" dirty="0"/>
        </a:p>
      </dsp:txBody>
      <dsp:txXfrm>
        <a:off x="395235" y="1609639"/>
        <a:ext cx="4311566" cy="2084536"/>
      </dsp:txXfrm>
    </dsp:sp>
    <dsp:sp modelId="{57A43E88-50E1-40DF-A788-79DF886C9EF5}">
      <dsp:nvSpPr>
        <dsp:cNvPr id="0" name=""/>
        <dsp:cNvSpPr/>
      </dsp:nvSpPr>
      <dsp:spPr>
        <a:xfrm>
          <a:off x="6862585" y="0"/>
          <a:ext cx="1509048" cy="101705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7BAED0-8A57-4158-9845-8C1ABC17D16C}">
      <dsp:nvSpPr>
        <dsp:cNvPr id="0" name=""/>
        <dsp:cNvSpPr/>
      </dsp:nvSpPr>
      <dsp:spPr>
        <a:xfrm>
          <a:off x="5461326" y="1124011"/>
          <a:ext cx="4311566" cy="435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2000" kern="1200" dirty="0"/>
            <a:t>Millä tavoin voi auttaa</a:t>
          </a:r>
          <a:endParaRPr lang="en-US" sz="2000" kern="1200" dirty="0"/>
        </a:p>
      </dsp:txBody>
      <dsp:txXfrm>
        <a:off x="5461326" y="1124011"/>
        <a:ext cx="4311566" cy="435881"/>
      </dsp:txXfrm>
    </dsp:sp>
    <dsp:sp modelId="{A3D33103-135F-464E-A8A4-2746C898262F}">
      <dsp:nvSpPr>
        <dsp:cNvPr id="0" name=""/>
        <dsp:cNvSpPr/>
      </dsp:nvSpPr>
      <dsp:spPr>
        <a:xfrm>
          <a:off x="5461326" y="1609639"/>
          <a:ext cx="4311566" cy="20845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/>
            <a:t>Keskustelua </a:t>
          </a:r>
          <a:r>
            <a:rPr lang="fi-FI" sz="1500" kern="1200" dirty="0">
              <a:latin typeface="Gill Sans MT" panose="020B0502020104020203"/>
            </a:rPr>
            <a:t>&amp; </a:t>
          </a:r>
          <a:r>
            <a:rPr lang="fi-FI" sz="1500" kern="1200" dirty="0"/>
            <a:t>kuuntelua</a:t>
          </a:r>
          <a:endParaRPr lang="en-US" sz="1500" kern="1200" dirty="0">
            <a:latin typeface="Gill Sans MT" panose="020B0502020104020203"/>
          </a:endParaRPr>
        </a:p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>
              <a:latin typeface="Gill Sans MT" panose="020B0502020104020203"/>
            </a:rPr>
            <a:t> </a:t>
          </a:r>
          <a:r>
            <a:rPr lang="fi-FI" sz="1500" i="1" kern="1200" dirty="0"/>
            <a:t>"Kaipaisin enemmän keskusteluja ja kuulumisten vaihtamista."</a:t>
          </a:r>
          <a:endParaRPr lang="en-US" sz="1500" kern="1200" dirty="0"/>
        </a:p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/>
            <a:t>Toive että voi kysyä apua</a:t>
          </a:r>
          <a:endParaRPr lang="en-US" sz="1500" kern="1200" dirty="0"/>
        </a:p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i="1" kern="1200" dirty="0"/>
            <a:t>"18 vuotta, vanhemmat voisivat antaa tehdä omat asiat ja tarvittaessa apua &amp; tukea. Pysyisivät lähellä, kuulolla"</a:t>
          </a:r>
          <a:endParaRPr lang="en-US" sz="1500" i="1" kern="1200" dirty="0"/>
        </a:p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/>
            <a:t>Luottamus</a:t>
          </a:r>
          <a:endParaRPr lang="en-US" sz="1500" kern="1200" dirty="0"/>
        </a:p>
      </dsp:txBody>
      <dsp:txXfrm>
        <a:off x="5461326" y="1609639"/>
        <a:ext cx="4311566" cy="20845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965A7A7B-B71A-428D-833F-0F3507A6DB13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65743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8F9EB-9D34-4B41-B66C-5FAF50876D2D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998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89A26-CAA1-4690-8C1F-1641B1B97745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597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5CF65307-640F-4AE7-B0BE-50C709AD86C5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14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EA1F9-1F0F-4C65-8F6E-9729B924AAAC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286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202278E8-5F4B-47D5-A617-8CCDF75D6A33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610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16AAFA52-7A21-407F-8339-40DF182D7460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589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70335-1C1A-4243-9BDD-9630C417D284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037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1513F-8EBD-4612-96F4-CC3E309609AF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3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6E6483A1-31A8-47A2-AB0A-53A7803D5EBF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041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6D8810B9-2C7C-4CAF-99E2-617AE20BA331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809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93E0A-5177-400C-87C9-C93AF466EC49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17615-2DB4-4DAA-9DE3-B2B689A846E0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9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www.suomi.fi/kansalaiselle/parisuhde-ja-perhe/tervetuloa-taysi-ikaiseksi" TargetMode="External"/><Relationship Id="rId7" Type="http://schemas.openxmlformats.org/officeDocument/2006/relationships/image" Target="../media/image11.png"/><Relationship Id="rId2" Type="http://schemas.openxmlformats.org/officeDocument/2006/relationships/hyperlink" Target="https://www.martat.fi/wp-content/uploads/2020/11/Hallitserahojasi_Nuoret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kela.fi/documents/d/guest/selkokielinen-esite-opiskelu-ja-asevelvollisuus" TargetMode="External"/><Relationship Id="rId5" Type="http://schemas.openxmlformats.org/officeDocument/2006/relationships/hyperlink" Target="https://www.kela.fi/ilmoita-muutoksista-nuoret" TargetMode="External"/><Relationship Id="rId4" Type="http://schemas.openxmlformats.org/officeDocument/2006/relationships/hyperlink" Target="https://nal.fi/wp-content/uploads/2024/01/NAL_opas_FI_WEB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mailto:elisa.repo@pshyvinvointialue.fi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0FA393-EC37-2388-196D-E1BEF8789A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2966" y="1427304"/>
            <a:ext cx="8686800" cy="3241515"/>
          </a:xfrm>
        </p:spPr>
        <p:txBody>
          <a:bodyPr anchor="ctr">
            <a:normAutofit/>
          </a:bodyPr>
          <a:lstStyle/>
          <a:p>
            <a:r>
              <a:rPr lang="fi-FI" sz="5400" dirty="0"/>
              <a:t>Itsenäistyvän nuoren &amp; vanhemman roolit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5F80B5B-9CF7-968D-F3BD-83E1FD6BFB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2966" y="5132139"/>
            <a:ext cx="8686800" cy="1059895"/>
          </a:xfrm>
        </p:spPr>
        <p:txBody>
          <a:bodyPr vert="horz" lIns="91440" tIns="91440" rIns="91440" bIns="91440" rtlCol="0" anchor="t">
            <a:noAutofit/>
          </a:bodyPr>
          <a:lstStyle/>
          <a:p>
            <a:pPr lvl="1">
              <a:lnSpc>
                <a:spcPct val="110000"/>
              </a:lnSpc>
            </a:pPr>
            <a:r>
              <a:rPr lang="fi-FI" sz="2800" dirty="0"/>
              <a:t>Kuraattori </a:t>
            </a:r>
            <a:endParaRPr lang="en-US" sz="2800" dirty="0"/>
          </a:p>
          <a:p>
            <a:pPr lvl="1">
              <a:lnSpc>
                <a:spcPct val="110000"/>
              </a:lnSpc>
            </a:pPr>
            <a:r>
              <a:rPr lang="fi-FI" sz="2800" dirty="0"/>
              <a:t>Elisa Repo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03419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308B1-24BB-284B-7685-46F2B284D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Vinkkejä</a:t>
            </a:r>
            <a:r>
              <a:rPr lang="en-US" dirty="0"/>
              <a:t> &amp; </a:t>
            </a:r>
            <a:r>
              <a:rPr lang="en-US" dirty="0" err="1"/>
              <a:t>Linkkejä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C55846-AD0E-2945-36E0-B88B4395E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419" y="2851562"/>
            <a:ext cx="9603275" cy="345061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dirty="0">
                <a:ea typeface="+mn-lt"/>
                <a:cs typeface="+mn-lt"/>
                <a:hlinkClick r:id="rId2"/>
              </a:rPr>
              <a:t>Hallitserahojasi_Nuoret.pdf (martat.fi)</a:t>
            </a:r>
            <a:endParaRPr lang="en-US" sz="1800">
              <a:ea typeface="+mn-lt"/>
              <a:cs typeface="+mn-lt"/>
            </a:endParaRPr>
          </a:p>
          <a:p>
            <a:r>
              <a:rPr lang="en-US" sz="1800" dirty="0">
                <a:ea typeface="+mn-lt"/>
                <a:cs typeface="+mn-lt"/>
                <a:hlinkClick r:id="rId3"/>
              </a:rPr>
              <a:t>Tervetuloa täysi-ikäiseksi! - Suomi.fi</a:t>
            </a:r>
            <a:endParaRPr lang="en-US" sz="1800" dirty="0"/>
          </a:p>
          <a:p>
            <a:r>
              <a:rPr lang="en-US" sz="1800" dirty="0">
                <a:ea typeface="+mn-lt"/>
                <a:cs typeface="+mn-lt"/>
                <a:hlinkClick r:id="rId4"/>
              </a:rPr>
              <a:t>NAL_opas_FI_WEB.pdf</a:t>
            </a:r>
            <a:endParaRPr lang="en-US" sz="1800" dirty="0"/>
          </a:p>
          <a:p>
            <a:r>
              <a:rPr lang="en-US" sz="1800" dirty="0"/>
              <a:t>Omahelpperi.fi</a:t>
            </a:r>
          </a:p>
          <a:p>
            <a:r>
              <a:rPr lang="fi-FI" sz="1800" dirty="0">
                <a:solidFill>
                  <a:srgbClr val="954F72"/>
                </a:solidFill>
                <a:latin typeface="Calibri"/>
                <a:ea typeface="Calibri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Kelan tuet itsenäistyvälle nuorelle | Henkilöasiakkaat | </a:t>
            </a:r>
            <a:r>
              <a:rPr lang="fi-FI" sz="1800" dirty="0">
                <a:latin typeface="Calibri"/>
                <a:ea typeface="Calibri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Kela</a:t>
            </a:r>
            <a:endParaRPr lang="en-US" sz="1800" dirty="0"/>
          </a:p>
          <a:p>
            <a:r>
              <a:rPr lang="fi-FI" sz="1800" dirty="0">
                <a:latin typeface="Calibri"/>
                <a:ea typeface="Calibri"/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Opiskelu ja asevelvollisuus</a:t>
            </a:r>
            <a:r>
              <a:rPr lang="fi-FI" sz="2800" dirty="0">
                <a:latin typeface="Calibri"/>
                <a:ea typeface="Calibri"/>
                <a:cs typeface="Calibri"/>
              </a:rPr>
              <a:t> </a:t>
            </a:r>
            <a:r>
              <a:rPr lang="fi-FI" sz="1200" dirty="0">
                <a:latin typeface="Calibri"/>
                <a:ea typeface="Calibri"/>
                <a:cs typeface="Calibri"/>
                <a:hlinkClick r:id="rId6"/>
              </a:rPr>
              <a:t>https://www.kela.fi/documents/d/guest/selkokielinen-esite-opiskelu-ja-asevelvollisuus</a:t>
            </a:r>
            <a:r>
              <a:rPr lang="fi-FI" sz="1200" dirty="0">
                <a:latin typeface="Calibri"/>
                <a:ea typeface="Calibri"/>
                <a:cs typeface="Calibri"/>
              </a:rPr>
              <a:t> </a:t>
            </a:r>
          </a:p>
          <a:p>
            <a:pPr marL="0" indent="0">
              <a:buNone/>
            </a:pPr>
            <a:r>
              <a:rPr lang="fi-FI" sz="1600" b="1" dirty="0">
                <a:latin typeface="Calibri"/>
                <a:ea typeface="Calibri"/>
                <a:cs typeface="Calibri"/>
              </a:rPr>
              <a:t>  HUOM. OPINTORAHA JA ASUMISLISÄ MUUTOKSET SEKÄ KESÄAIKA</a:t>
            </a:r>
            <a:endParaRPr lang="fi-FI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 descr="Hallitse rahojasi -työkalupakit raha-asioiden puheeksi ottamiseen | Martat">
            <a:extLst>
              <a:ext uri="{FF2B5EF4-FFF2-40B4-BE49-F238E27FC236}">
                <a16:creationId xmlns:a16="http://schemas.microsoft.com/office/drawing/2014/main" id="{BF2D4134-CD34-3E19-EB55-4B2153CB73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92059" y="3653012"/>
            <a:ext cx="2246533" cy="2784841"/>
          </a:xfrm>
          <a:prstGeom prst="rect">
            <a:avLst/>
          </a:prstGeom>
        </p:spPr>
      </p:pic>
      <p:pic>
        <p:nvPicPr>
          <p:cNvPr id="6" name="Picture 5" descr="Omaan kotiin -opas - Nuorisoasuntoliitto NAL ry">
            <a:extLst>
              <a:ext uri="{FF2B5EF4-FFF2-40B4-BE49-F238E27FC236}">
                <a16:creationId xmlns:a16="http://schemas.microsoft.com/office/drawing/2014/main" id="{C99E7B3F-7721-2C58-A091-F990518F36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54314" y="855681"/>
            <a:ext cx="3832602" cy="230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206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748057-18EC-E842-50AA-737A933FE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5A04-D206-49CA-9A82-7688D0AB2B0A}" type="datetime1">
              <a:rPr lang="en-US"/>
              <a:t>2/16/2026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334D9-9AFA-7AF4-2115-2B6B38130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D7D658-3827-973C-4251-9ED72D35E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11</a:t>
            </a:fld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93A11A5-11CC-3240-620B-AB4A3C1AB74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5261606" y="605258"/>
            <a:ext cx="5957237" cy="56502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0F9EC4E-CA05-E57C-F658-6060CD83F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497" y="1248521"/>
            <a:ext cx="3441967" cy="436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311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C60FD8-FB79-E6F8-4049-5C7A305A9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029" y="2061409"/>
            <a:ext cx="3539266" cy="4297680"/>
          </a:xfrm>
        </p:spPr>
        <p:txBody>
          <a:bodyPr anchor="ctr">
            <a:normAutofit/>
          </a:bodyPr>
          <a:lstStyle/>
          <a:p>
            <a:pPr algn="ctr"/>
            <a:r>
              <a:rPr lang="fi-FI" u="sng" dirty="0"/>
              <a:t>Kiitos</a:t>
            </a:r>
            <a:r>
              <a:rPr lang="fi-FI" dirty="0"/>
              <a:t>!</a:t>
            </a:r>
            <a:br>
              <a:rPr lang="fi-FI" dirty="0"/>
            </a:br>
            <a:br>
              <a:rPr lang="fi-FI" dirty="0"/>
            </a:br>
            <a:r>
              <a:rPr lang="fi-FI" sz="2800" dirty="0"/>
              <a:t>opiskelijoiden tukena myös psykologi ja opiskelu-terveydenhuolto</a:t>
            </a:r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458AB37-9A49-1898-CC6D-437D6AF7C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1600199"/>
            <a:ext cx="6130003" cy="429768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dirty="0"/>
              <a:t>kuraattori</a:t>
            </a:r>
          </a:p>
          <a:p>
            <a:pPr marL="0" indent="0">
              <a:buNone/>
            </a:pPr>
            <a:r>
              <a:rPr lang="fi-FI" dirty="0"/>
              <a:t>Elisa Repo</a:t>
            </a:r>
            <a:br>
              <a:rPr lang="fi-FI" dirty="0"/>
            </a:br>
            <a:r>
              <a:rPr lang="fi-FI" dirty="0"/>
              <a:t>p. 044 718 1978</a:t>
            </a:r>
            <a:br>
              <a:rPr lang="fi-FI" dirty="0"/>
            </a:br>
            <a:r>
              <a:rPr lang="fi-FI" dirty="0">
                <a:hlinkClick r:id="rId2"/>
              </a:rPr>
              <a:t>elisa.repo@pshyvinvointialue.fi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12835D-C46F-6D07-0D7F-43D7A348C8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2170" y="5027697"/>
            <a:ext cx="3260057" cy="65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210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1E3F220-E13B-4C5A-EFF6-C91663707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305" y="368167"/>
            <a:ext cx="10168128" cy="1179576"/>
          </a:xfrm>
        </p:spPr>
        <p:txBody>
          <a:bodyPr>
            <a:normAutofit/>
          </a:bodyPr>
          <a:lstStyle/>
          <a:p>
            <a:r>
              <a:rPr lang="fi-FI" dirty="0"/>
              <a:t>Nuoruus on tärkeä kehityskriisi </a:t>
            </a: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815303EA-31FA-FC24-544A-C2C645FBE3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70529"/>
              </p:ext>
            </p:extLst>
          </p:nvPr>
        </p:nvGraphicFramePr>
        <p:xfrm>
          <a:off x="428292" y="1539419"/>
          <a:ext cx="11399083" cy="4956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0175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2CCEAC5-D29B-6D64-C23F-A0AB9B5C733D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039091" y="686233"/>
            <a:ext cx="7448550" cy="25431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F40725-FD98-F772-CE53-C96B29DA9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7852" y="3629412"/>
            <a:ext cx="8284243" cy="254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212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1B1FE-5DBF-E3A3-01CE-D714EF6C9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>
                <a:latin typeface="Calibri"/>
                <a:ea typeface="Calibri"/>
                <a:cs typeface="Calibri"/>
              </a:rPr>
              <a:t>Täysi-</a:t>
            </a:r>
            <a:r>
              <a:rPr lang="fi-FI" err="1">
                <a:latin typeface="Calibri"/>
                <a:ea typeface="Calibri"/>
                <a:cs typeface="Calibri"/>
              </a:rPr>
              <a:t>ikäistyvä</a:t>
            </a:r>
            <a:r>
              <a:rPr lang="fi-FI">
                <a:latin typeface="Calibri"/>
                <a:ea typeface="Calibri"/>
                <a:cs typeface="Calibri"/>
              </a:rPr>
              <a:t> nuori on vasta osin aikuinen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F6116-4635-F485-CE25-F3DA36A66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911" y="2134226"/>
            <a:ext cx="4722524" cy="45078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fi-FI" sz="2000" dirty="0">
                <a:latin typeface="Calibri"/>
                <a:ea typeface="Calibri"/>
                <a:cs typeface="Calibri"/>
              </a:rPr>
              <a:t> Hyvä muistaa: </a:t>
            </a:r>
          </a:p>
          <a:p>
            <a:pPr algn="ctr"/>
            <a:r>
              <a:rPr lang="fi-FI" sz="2000" dirty="0">
                <a:latin typeface="Calibri"/>
                <a:ea typeface="Calibri"/>
                <a:cs typeface="Calibri"/>
              </a:rPr>
              <a:t>Nuoren aivojen kehitys on vielä keskeneräistä, oman toiminnan ohjaus on kypsymässä (otsalohkot kypsyvät 25-v asti) </a:t>
            </a:r>
            <a:endParaRPr lang="en-US" sz="2000">
              <a:latin typeface="Calibri"/>
              <a:ea typeface="Calibri"/>
              <a:cs typeface="Calibri"/>
            </a:endParaRPr>
          </a:p>
          <a:p>
            <a:pPr algn="ctr"/>
            <a:r>
              <a:rPr lang="fi-FI" sz="2000" dirty="0">
                <a:latin typeface="Calibri"/>
                <a:ea typeface="Calibri"/>
                <a:cs typeface="Calibri"/>
              </a:rPr>
              <a:t>Kyky säädellä tunne-elämää on puutteellista</a:t>
            </a:r>
            <a:endParaRPr lang="en-US" sz="2000" dirty="0">
              <a:latin typeface="Calibri"/>
              <a:ea typeface="Calibri"/>
              <a:cs typeface="Calibri"/>
            </a:endParaRPr>
          </a:p>
          <a:p>
            <a:pPr algn="ctr">
              <a:lnSpc>
                <a:spcPct val="110000"/>
              </a:lnSpc>
            </a:pPr>
            <a:r>
              <a:rPr lang="fi-FI" sz="2000" dirty="0">
                <a:latin typeface="Calibri"/>
                <a:ea typeface="Calibri"/>
                <a:cs typeface="Calibri"/>
              </a:rPr>
              <a:t>Stressihormonipitoisuudet ovat suurimmillaan</a:t>
            </a:r>
            <a:endParaRPr lang="en-US" sz="2000">
              <a:latin typeface="Calibri"/>
              <a:ea typeface="Calibri"/>
              <a:cs typeface="Calibri"/>
            </a:endParaRPr>
          </a:p>
          <a:p>
            <a:pPr algn="ctr">
              <a:lnSpc>
                <a:spcPct val="110000"/>
              </a:lnSpc>
            </a:pPr>
            <a:r>
              <a:rPr lang="fi-FI" sz="2000" dirty="0">
                <a:latin typeface="Calibri"/>
                <a:ea typeface="Calibri"/>
                <a:cs typeface="Calibri"/>
              </a:rPr>
              <a:t>Elämänkokemus on vähäistä</a:t>
            </a:r>
            <a:endParaRPr lang="en-US" sz="2000" dirty="0"/>
          </a:p>
        </p:txBody>
      </p:sp>
      <p:pic>
        <p:nvPicPr>
          <p:cNvPr id="4" name="Picture 3" descr="Tyttö, Rentoutua, Kuuntelu, Musiikki">
            <a:extLst>
              <a:ext uri="{FF2B5EF4-FFF2-40B4-BE49-F238E27FC236}">
                <a16:creationId xmlns:a16="http://schemas.microsoft.com/office/drawing/2014/main" id="{6332813C-A97B-61E6-ACDC-E00BC8725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4870" y="2657418"/>
            <a:ext cx="4481315" cy="345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262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735ACBE-7687-313B-EBDF-A1B63361E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Itsenäistyminen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F6A0F6A-BB23-F207-FC24-7DB6A0482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001774"/>
            <a:ext cx="10168128" cy="421404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000" dirty="0"/>
              <a:t>Nuorta saattaa ahdistaa itsenäistyminen ja omaan kotiin muuttaminen. Läheisten tuki ja apu on tässä kohtaa avainasemassa. </a:t>
            </a:r>
            <a:endParaRPr lang="en-US"/>
          </a:p>
          <a:p>
            <a:r>
              <a:rPr lang="fi-FI" sz="2000" dirty="0"/>
              <a:t>Nuoren kanssa täytyy opetella arjen asioita, joita hänen olisi hyvä osata kun hän muuttaa omaan asuntoon. </a:t>
            </a:r>
            <a:endParaRPr lang="fi-FI"/>
          </a:p>
          <a:p>
            <a:r>
              <a:rPr lang="fi-FI" sz="2000" dirty="0"/>
              <a:t>Tietynlainen vastuunantaminen kohottaa nuoren itsetuntoa ja itsetoimijuutta.  Aikuiset saattavat kuvitella, että nuori on tarpeeksi kypsä päättämään asioistaan ja ottamaan vastuuta elämästään.</a:t>
            </a:r>
          </a:p>
          <a:p>
            <a:r>
              <a:rPr lang="fi-FI" sz="2000" dirty="0"/>
              <a:t>Nuori tarvitsee päätöksilleen varmistusta ja silloin nuori tarvitsee aikuisen läsnäoloa.  Kun aikuisen kuuntelee nuoren ajatuksia, nuori saa tällöin hahmoteltua niitä. </a:t>
            </a:r>
          </a:p>
          <a:p>
            <a:r>
              <a:rPr lang="fi-FI" sz="2000" dirty="0"/>
              <a:t>Usein nuori kuitenkin tekee juuri ne päätökset, jotka ovat aikuistenkin mielestä järkeviä.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12568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Katja Suominen on X: &quot;&quot;Valo ei vielä pala, mutta se välkkyy.&quot; #teinit 💕  #TurunSanomat 16.3. #Jere #sarjakuva https://t.co/6opSugASSJ&quot; / X">
            <a:extLst>
              <a:ext uri="{FF2B5EF4-FFF2-40B4-BE49-F238E27FC236}">
                <a16:creationId xmlns:a16="http://schemas.microsoft.com/office/drawing/2014/main" id="{AC0F1FFA-EC64-E21F-9607-004D72C3D39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049627" y="1577398"/>
            <a:ext cx="9678987" cy="3694113"/>
          </a:xfrm>
        </p:spPr>
      </p:pic>
    </p:spTree>
    <p:extLst>
      <p:ext uri="{BB962C8B-B14F-4D97-AF65-F5344CB8AC3E}">
        <p14:creationId xmlns:p14="http://schemas.microsoft.com/office/powerpoint/2010/main" val="1333952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3EDED3-6E4C-5B8A-E6AD-630F20D38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 anchor="ctr">
            <a:normAutofit/>
          </a:bodyPr>
          <a:lstStyle/>
          <a:p>
            <a:r>
              <a:rPr lang="fi-FI" dirty="0"/>
              <a:t>Opiskelijoiden toiveita tuesta?</a:t>
            </a:r>
          </a:p>
        </p:txBody>
      </p:sp>
      <p:sp>
        <p:nvSpPr>
          <p:cNvPr id="18" name="Date Placeholder 4">
            <a:extLst>
              <a:ext uri="{FF2B5EF4-FFF2-40B4-BE49-F238E27FC236}">
                <a16:creationId xmlns:a16="http://schemas.microsoft.com/office/drawing/2014/main" id="{8EAB01DD-AFBD-DB2A-CA7F-C5114FEC72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3140646-06EB-4322-820C-CE3608040A9D}" type="datetime1">
              <a:pPr>
                <a:spcAft>
                  <a:spcPts val="600"/>
                </a:spcAft>
              </a:pPr>
              <a:t>16.2.2026</a:t>
            </a:fld>
            <a:endParaRPr lang="en-US"/>
          </a:p>
        </p:txBody>
      </p:sp>
      <p:sp>
        <p:nvSpPr>
          <p:cNvPr id="35" name="Footer Placeholder 4">
            <a:extLst>
              <a:ext uri="{FF2B5EF4-FFF2-40B4-BE49-F238E27FC236}">
                <a16:creationId xmlns:a16="http://schemas.microsoft.com/office/drawing/2014/main" id="{A7FCDF10-5FC4-A505-BF8F-503F02E97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54B386CA-21B9-9DB0-F694-DC39095F5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65A5C87-DF58-40C8-B092-1DE63DB4547E}" type="slidenum">
              <a:rPr lang="en-US" dirty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4546AD10-5F04-480D-38AD-BBAA7DD3A2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690015"/>
              </p:ext>
            </p:extLst>
          </p:nvPr>
        </p:nvGraphicFramePr>
        <p:xfrm>
          <a:off x="915042" y="1716024"/>
          <a:ext cx="10168128" cy="369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6750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CF1665-CB17-2C1F-2086-BA9996E98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 anchor="ctr">
            <a:normAutofit/>
          </a:bodyPr>
          <a:lstStyle/>
          <a:p>
            <a:r>
              <a:rPr lang="fi-FI" dirty="0"/>
              <a:t>Toiveita tuesta</a:t>
            </a:r>
          </a:p>
        </p:txBody>
      </p:sp>
      <p:pic>
        <p:nvPicPr>
          <p:cNvPr id="4" name="Picture 3" descr="Nuori valkoihoinen nainen siivoaa taloa kuunnellen, arkistovalokuva  2653020945 | Shutterstock">
            <a:extLst>
              <a:ext uri="{FF2B5EF4-FFF2-40B4-BE49-F238E27FC236}">
                <a16:creationId xmlns:a16="http://schemas.microsoft.com/office/drawing/2014/main" id="{DC0DFDC1-448F-0DD8-3E78-8976375191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958" r="1" b="9306"/>
          <a:stretch>
            <a:fillRect/>
          </a:stretch>
        </p:blipFill>
        <p:spPr>
          <a:xfrm>
            <a:off x="574147" y="2211083"/>
            <a:ext cx="4937760" cy="2968512"/>
          </a:xfrm>
          <a:prstGeom prst="rect">
            <a:avLst/>
          </a:prstGeom>
          <a:noFill/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4513521-299A-BACE-3A39-8F8C197A4A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664147" y="2130872"/>
            <a:ext cx="6150943" cy="393103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fi-FI" sz="1700" dirty="0"/>
              <a:t>Keskusteluyhteys​ ja toive että voi kysyä apua</a:t>
            </a:r>
          </a:p>
          <a:p>
            <a:pPr>
              <a:lnSpc>
                <a:spcPct val="100000"/>
              </a:lnSpc>
            </a:pPr>
            <a:r>
              <a:rPr lang="fi-FI" sz="1700" dirty="0"/>
              <a:t>Käytännön jutut: Miten laskut maksetaan, vakuutukset, sähkösopimukset, puhelimenliittymät​, paljonko on puhelinlasku, pyykinpesu, siivous, kaupassa käyminen ja mitä ostan?​</a:t>
            </a:r>
            <a:endParaRPr lang="fi-FI"/>
          </a:p>
          <a:p>
            <a:pPr>
              <a:lnSpc>
                <a:spcPct val="100000"/>
              </a:lnSpc>
            </a:pPr>
            <a:r>
              <a:rPr lang="fi-FI" sz="1700" dirty="0"/>
              <a:t>Mitä vanhemmat voivat maksaa kun olen muuttanut kotoa?​</a:t>
            </a:r>
          </a:p>
          <a:p>
            <a:pPr>
              <a:lnSpc>
                <a:spcPct val="100000"/>
              </a:lnSpc>
            </a:pPr>
            <a:r>
              <a:rPr lang="fi-FI" sz="1700" dirty="0"/>
              <a:t>Kesätyöt</a:t>
            </a:r>
          </a:p>
          <a:p>
            <a:pPr>
              <a:lnSpc>
                <a:spcPct val="100000"/>
              </a:lnSpc>
            </a:pPr>
            <a:r>
              <a:rPr lang="fi-FI" sz="1700" dirty="0"/>
              <a:t>Huolena riittääkö raha, muutokset etuuksissa (kesäaika)</a:t>
            </a:r>
          </a:p>
          <a:p>
            <a:pPr>
              <a:lnSpc>
                <a:spcPct val="100000"/>
              </a:lnSpc>
            </a:pPr>
            <a:endParaRPr lang="fi-FI" sz="1700"/>
          </a:p>
          <a:p>
            <a:pPr>
              <a:lnSpc>
                <a:spcPct val="100000"/>
              </a:lnSpc>
            </a:pPr>
            <a:endParaRPr lang="fi-FI" sz="1700"/>
          </a:p>
        </p:txBody>
      </p:sp>
      <p:sp>
        <p:nvSpPr>
          <p:cNvPr id="13" name="Date Placeholder 6">
            <a:extLst>
              <a:ext uri="{FF2B5EF4-FFF2-40B4-BE49-F238E27FC236}">
                <a16:creationId xmlns:a16="http://schemas.microsoft.com/office/drawing/2014/main" id="{9D1089DD-5AAC-1646-5B13-4058413D72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B4B1C14E-ED5B-460E-9648-71FC4614F2BE}" type="datetime1">
              <a:pPr>
                <a:spcAft>
                  <a:spcPts val="600"/>
                </a:spcAft>
              </a:pPr>
              <a:t>16.2.2026</a:t>
            </a:fld>
            <a:endParaRPr lang="en-US"/>
          </a:p>
        </p:txBody>
      </p:sp>
      <p:sp>
        <p:nvSpPr>
          <p:cNvPr id="15" name="Footer Placeholder 7">
            <a:extLst>
              <a:ext uri="{FF2B5EF4-FFF2-40B4-BE49-F238E27FC236}">
                <a16:creationId xmlns:a16="http://schemas.microsoft.com/office/drawing/2014/main" id="{EA4F43B5-2C63-3153-FD0D-D3E38FAEB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Slide Number Placeholder 8">
            <a:extLst>
              <a:ext uri="{FF2B5EF4-FFF2-40B4-BE49-F238E27FC236}">
                <a16:creationId xmlns:a16="http://schemas.microsoft.com/office/drawing/2014/main" id="{C7BFFC94-99F1-8335-7A7B-005128497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A65A5C87-DF58-40C8-B092-1DE63DB4547E}" type="slidenum">
              <a:rPr lang="en-US" dirty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08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ADCD7-0796-7BBD-200A-F1B014A8A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Mihin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koeta</a:t>
            </a:r>
            <a:r>
              <a:rPr lang="en-US" dirty="0"/>
              <a:t> </a:t>
            </a:r>
            <a:r>
              <a:rPr lang="en-US" dirty="0" err="1"/>
              <a:t>tuen</a:t>
            </a:r>
            <a:r>
              <a:rPr lang="en-US" dirty="0"/>
              <a:t> </a:t>
            </a:r>
            <a:r>
              <a:rPr lang="en-US" dirty="0" err="1"/>
              <a:t>tarvetta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43FC2D-F0E1-0F1F-8135-D2CAEA119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368" y="3163824"/>
            <a:ext cx="10168128" cy="36941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i="1" dirty="0">
                <a:ea typeface="+mn-lt"/>
                <a:cs typeface="+mn-lt"/>
              </a:rPr>
              <a:t>"</a:t>
            </a:r>
            <a:r>
              <a:rPr lang="en-US" i="1" err="1">
                <a:ea typeface="+mn-lt"/>
                <a:cs typeface="+mn-lt"/>
              </a:rPr>
              <a:t>Opiskelu</a:t>
            </a:r>
            <a:r>
              <a:rPr lang="en-US" i="1" dirty="0">
                <a:ea typeface="+mn-lt"/>
                <a:cs typeface="+mn-lt"/>
              </a:rPr>
              <a:t>"</a:t>
            </a:r>
          </a:p>
          <a:p>
            <a:r>
              <a:rPr lang="en-US" i="1" dirty="0">
                <a:ea typeface="+mn-lt"/>
                <a:cs typeface="+mn-lt"/>
              </a:rPr>
              <a:t>"</a:t>
            </a:r>
            <a:r>
              <a:rPr lang="en-US" i="1" err="1">
                <a:ea typeface="+mn-lt"/>
                <a:cs typeface="+mn-lt"/>
              </a:rPr>
              <a:t>Opiskelu</a:t>
            </a:r>
            <a:r>
              <a:rPr lang="en-US" i="1" dirty="0">
                <a:ea typeface="+mn-lt"/>
                <a:cs typeface="+mn-lt"/>
              </a:rPr>
              <a:t> ja </a:t>
            </a:r>
            <a:r>
              <a:rPr lang="en-US" i="1" err="1">
                <a:ea typeface="+mn-lt"/>
                <a:cs typeface="+mn-lt"/>
              </a:rPr>
              <a:t>siihen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err="1">
                <a:ea typeface="+mn-lt"/>
                <a:cs typeface="+mn-lt"/>
              </a:rPr>
              <a:t>liittyvät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err="1">
                <a:ea typeface="+mn-lt"/>
                <a:cs typeface="+mn-lt"/>
              </a:rPr>
              <a:t>asiat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err="1">
                <a:ea typeface="+mn-lt"/>
                <a:cs typeface="+mn-lt"/>
              </a:rPr>
              <a:t>ellen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err="1">
                <a:ea typeface="+mn-lt"/>
                <a:cs typeface="+mn-lt"/>
              </a:rPr>
              <a:t>itse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err="1">
                <a:ea typeface="+mn-lt"/>
                <a:cs typeface="+mn-lt"/>
              </a:rPr>
              <a:t>apua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err="1">
                <a:ea typeface="+mn-lt"/>
                <a:cs typeface="+mn-lt"/>
              </a:rPr>
              <a:t>kysy</a:t>
            </a:r>
            <a:r>
              <a:rPr lang="en-US" i="1" dirty="0">
                <a:ea typeface="+mn-lt"/>
                <a:cs typeface="+mn-lt"/>
              </a:rPr>
              <a:t>"</a:t>
            </a:r>
            <a:endParaRPr lang="en-US" i="1"/>
          </a:p>
          <a:p>
            <a:r>
              <a:rPr lang="en-US" i="1" dirty="0">
                <a:ea typeface="+mn-lt"/>
                <a:cs typeface="+mn-lt"/>
              </a:rPr>
              <a:t>"En </a:t>
            </a:r>
            <a:r>
              <a:rPr lang="en-US" i="1" err="1">
                <a:ea typeface="+mn-lt"/>
                <a:cs typeface="+mn-lt"/>
              </a:rPr>
              <a:t>tarvitse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err="1">
                <a:ea typeface="+mn-lt"/>
                <a:cs typeface="+mn-lt"/>
              </a:rPr>
              <a:t>enää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err="1">
                <a:ea typeface="+mn-lt"/>
                <a:cs typeface="+mn-lt"/>
              </a:rPr>
              <a:t>apua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err="1">
                <a:ea typeface="+mn-lt"/>
                <a:cs typeface="+mn-lt"/>
              </a:rPr>
              <a:t>opintojeni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err="1">
                <a:ea typeface="+mn-lt"/>
                <a:cs typeface="+mn-lt"/>
              </a:rPr>
              <a:t>ylläpitämisessä</a:t>
            </a:r>
            <a:r>
              <a:rPr lang="en-US" i="1" dirty="0">
                <a:ea typeface="+mn-lt"/>
                <a:cs typeface="+mn-lt"/>
              </a:rPr>
              <a:t>"</a:t>
            </a:r>
          </a:p>
          <a:p>
            <a:endParaRPr lang="en-US" dirty="0"/>
          </a:p>
          <a:p>
            <a:r>
              <a:rPr lang="en-US" dirty="0"/>
              <a:t>Huom. </a:t>
            </a:r>
            <a:r>
              <a:rPr lang="en-US" err="1"/>
              <a:t>täysi-ikäisyys</a:t>
            </a:r>
            <a:r>
              <a:rPr lang="en-US" dirty="0"/>
              <a:t> ja </a:t>
            </a:r>
            <a:r>
              <a:rPr lang="en-US" err="1"/>
              <a:t>huoltajien</a:t>
            </a:r>
            <a:r>
              <a:rPr lang="en-US" dirty="0"/>
              <a:t> </a:t>
            </a:r>
            <a:r>
              <a:rPr lang="en-US" b="1" dirty="0"/>
              <a:t>WILMA </a:t>
            </a:r>
            <a:r>
              <a:rPr lang="en-US" dirty="0"/>
              <a:t>–</a:t>
            </a:r>
            <a:r>
              <a:rPr lang="en-US" err="1"/>
              <a:t>tunnukset</a:t>
            </a:r>
            <a:r>
              <a:rPr lang="en-US" dirty="0"/>
              <a:t>??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B0CF14-DED1-B3A7-B4DF-85E9ABB31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0319" y="1803986"/>
            <a:ext cx="5153025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06050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ccentBoxVTI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AccentBox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F4FE582F-5DDE-4E50-A331-B77FB79D7361}" vid="{42624B42-66F4-4B9A-A3DB-EB561F1627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126</TotalTime>
  <Words>566</Words>
  <Application>Microsoft Office PowerPoint</Application>
  <PresentationFormat>Laajakuva</PresentationFormat>
  <Paragraphs>69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7" baseType="lpstr">
      <vt:lpstr>Arial</vt:lpstr>
      <vt:lpstr>Avenir Next LT Pro</vt:lpstr>
      <vt:lpstr>Calibri</vt:lpstr>
      <vt:lpstr>Gill Sans MT</vt:lpstr>
      <vt:lpstr>AccentBoxVTI</vt:lpstr>
      <vt:lpstr>Itsenäistyvän nuoren &amp; vanhemman roolit</vt:lpstr>
      <vt:lpstr>Nuoruus on tärkeä kehityskriisi </vt:lpstr>
      <vt:lpstr>PowerPoint-esitys</vt:lpstr>
      <vt:lpstr>Täysi-ikäistyvä nuori on vasta osin aikuinen</vt:lpstr>
      <vt:lpstr>Itsenäistyminen</vt:lpstr>
      <vt:lpstr>PowerPoint-esitys</vt:lpstr>
      <vt:lpstr>Opiskelijoiden toiveita tuesta?</vt:lpstr>
      <vt:lpstr>Toiveita tuesta</vt:lpstr>
      <vt:lpstr>Mihin ei koeta tuen tarvetta</vt:lpstr>
      <vt:lpstr>Vinkkejä &amp; Linkkejä</vt:lpstr>
      <vt:lpstr>PowerPoint-esitys</vt:lpstr>
      <vt:lpstr>Kiitos!  opiskelijoiden tukena myös psykologi ja opiskelu-terveydenhuolto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Repo Elisa</dc:creator>
  <cp:lastModifiedBy>Karjalainen Tiina Tuulikki</cp:lastModifiedBy>
  <cp:revision>424</cp:revision>
  <dcterms:created xsi:type="dcterms:W3CDTF">2023-11-02T06:44:23Z</dcterms:created>
  <dcterms:modified xsi:type="dcterms:W3CDTF">2026-02-16T12:16:15Z</dcterms:modified>
</cp:coreProperties>
</file>