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4"/>
  </p:sldMasterIdLst>
  <p:sldIdLst>
    <p:sldId id="256" r:id="rId5"/>
    <p:sldId id="277" r:id="rId6"/>
    <p:sldId id="274" r:id="rId7"/>
    <p:sldId id="276" r:id="rId8"/>
    <p:sldId id="270" r:id="rId9"/>
    <p:sldId id="258" r:id="rId10"/>
    <p:sldId id="269" r:id="rId11"/>
    <p:sldId id="259" r:id="rId12"/>
    <p:sldId id="266" r:id="rId13"/>
    <p:sldId id="267" r:id="rId14"/>
    <p:sldId id="268" r:id="rId15"/>
    <p:sldId id="260" r:id="rId16"/>
    <p:sldId id="261" r:id="rId17"/>
    <p:sldId id="272" r:id="rId18"/>
    <p:sldId id="262" r:id="rId19"/>
    <p:sldId id="263" r:id="rId20"/>
    <p:sldId id="271" r:id="rId21"/>
    <p:sldId id="26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BC9C9-D187-F65F-F20A-BF93036F4953}" v="5" dt="2025-11-11T16:56:53.009"/>
    <p1510:client id="{1B8A1BA7-D4A9-C918-E2FC-5A5F2C92DB07}" v="34" dt="2025-11-11T12:44:10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3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744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44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4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40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9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5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7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5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9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1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1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Suorakulmio 5">
            <a:extLst>
              <a:ext uri="{FF2B5EF4-FFF2-40B4-BE49-F238E27FC236}">
                <a16:creationId xmlns:a16="http://schemas.microsoft.com/office/drawing/2014/main" id="{34D7C5CF-6B2D-42D2-868E-AB0D254DB85C}"/>
              </a:ext>
            </a:extLst>
          </p:cNvPr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">
            <a:extLst>
              <a:ext uri="{FF2B5EF4-FFF2-40B4-BE49-F238E27FC236}">
                <a16:creationId xmlns:a16="http://schemas.microsoft.com/office/drawing/2014/main" id="{A5CAE67C-02C0-4B32-A5E4-60FB82F9771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38" name="Kuva 4">
            <a:extLst>
              <a:ext uri="{FF2B5EF4-FFF2-40B4-BE49-F238E27FC236}">
                <a16:creationId xmlns:a16="http://schemas.microsoft.com/office/drawing/2014/main" id="{74C209A8-CCA6-4528-B456-445502F28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adlet.com/nheikkin/qbzj0h0d1idg0z53" TargetMode="External"/><Relationship Id="rId3" Type="http://schemas.openxmlformats.org/officeDocument/2006/relationships/hyperlink" Target="https://www.ammattikorkeakouluun.fi/" TargetMode="External"/><Relationship Id="rId7" Type="http://schemas.openxmlformats.org/officeDocument/2006/relationships/hyperlink" Target="https://sway.office.com/1y3QAuXsSi1qGKSI?ref=Link" TargetMode="External"/><Relationship Id="rId2" Type="http://schemas.openxmlformats.org/officeDocument/2006/relationships/hyperlink" Target="https://opintopolku.fi/konfo/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livuosi.net/" TargetMode="External"/><Relationship Id="rId5" Type="http://schemas.openxmlformats.org/officeDocument/2006/relationships/hyperlink" Target="https://www.kuopio.fi/navigaattori" TargetMode="External"/><Relationship Id="rId4" Type="http://schemas.openxmlformats.org/officeDocument/2006/relationships/hyperlink" Target="https://yliopistovalinnat.f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yomarkkinatori.fi/henkiloasiakkaat/tietoa-tyoelamasta/tyottomyysturva/alle-25-vuotiaan-tyottomyysturv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5333" y="3533313"/>
            <a:ext cx="9569280" cy="1244068"/>
          </a:xfrm>
        </p:spPr>
        <p:txBody>
          <a:bodyPr/>
          <a:lstStyle/>
          <a:p>
            <a:r>
              <a:rPr lang="en-US" b="1" err="1">
                <a:cs typeface="Calibri Light"/>
              </a:rPr>
              <a:t>Lukiosta</a:t>
            </a:r>
            <a:r>
              <a:rPr lang="en-US" b="1">
                <a:cs typeface="Calibri Light"/>
              </a:rPr>
              <a:t> </a:t>
            </a:r>
            <a:r>
              <a:rPr lang="en-US" b="1" err="1">
                <a:cs typeface="Calibri Light"/>
              </a:rPr>
              <a:t>jatko-opintoihin</a:t>
            </a:r>
            <a:endParaRPr lang="en-US" b="1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9367432" cy="15524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err="1">
                <a:cs typeface="Calibri"/>
              </a:rPr>
              <a:t>Kallaveden</a:t>
            </a:r>
            <a:r>
              <a:rPr lang="en-US" sz="2800" b="1">
                <a:cs typeface="Calibri"/>
              </a:rPr>
              <a:t> </a:t>
            </a:r>
            <a:r>
              <a:rPr lang="en-US" sz="2800" b="1" err="1">
                <a:cs typeface="Calibri"/>
              </a:rPr>
              <a:t>lukio</a:t>
            </a:r>
            <a:endParaRPr lang="en-US" sz="2800" b="1">
              <a:cs typeface="Calibri"/>
            </a:endParaRPr>
          </a:p>
          <a:p>
            <a:r>
              <a:rPr lang="en-US" sz="2800" b="1" err="1">
                <a:cs typeface="Calibri"/>
              </a:rPr>
              <a:t>Opinto-ohjaajat</a:t>
            </a:r>
            <a:r>
              <a:rPr lang="en-US" sz="2800" b="1">
                <a:cs typeface="Calibri"/>
              </a:rPr>
              <a:t>: Mirva Palviainen, Annika </a:t>
            </a:r>
            <a:r>
              <a:rPr lang="en-US" sz="2800" b="1" err="1">
                <a:cs typeface="Calibri"/>
              </a:rPr>
              <a:t>Jonninen</a:t>
            </a:r>
            <a:r>
              <a:rPr lang="en-US" sz="2800" b="1">
                <a:cs typeface="Calibri"/>
              </a:rPr>
              <a:t>, Anne </a:t>
            </a:r>
            <a:r>
              <a:rPr lang="en-US" sz="2800" b="1" err="1">
                <a:cs typeface="Calibri"/>
              </a:rPr>
              <a:t>Sivén</a:t>
            </a:r>
            <a:endParaRPr lang="en-US" sz="28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DC10CB-A2E3-4C25-867E-A27BC0F6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057" y="500049"/>
            <a:ext cx="5454761" cy="1504584"/>
          </a:xfrm>
        </p:spPr>
        <p:txBody>
          <a:bodyPr>
            <a:normAutofit fontScale="90000"/>
          </a:bodyPr>
          <a:lstStyle/>
          <a:p>
            <a:r>
              <a:rPr lang="fi-FI" sz="5400" b="1">
                <a:cs typeface="Calibri Light"/>
              </a:rPr>
              <a:t>Yliopiston</a:t>
            </a:r>
            <a:br>
              <a:rPr lang="fi-FI" sz="5400" b="1">
                <a:cs typeface="Calibri Light"/>
              </a:rPr>
            </a:br>
            <a:r>
              <a:rPr lang="fi-FI" sz="5400" b="1">
                <a:cs typeface="Calibri Light"/>
              </a:rPr>
              <a:t>todistusvalinta</a:t>
            </a:r>
            <a:br>
              <a:rPr lang="fi-FI" sz="5400" b="1">
                <a:cs typeface="Calibri Light"/>
              </a:rPr>
            </a:br>
            <a:endParaRPr lang="fi-FI" sz="54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26A483-2FBA-4F52-B9A1-D934F2D8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426" y="2207804"/>
            <a:ext cx="10614990" cy="511657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>
                <a:solidFill>
                  <a:schemeClr val="tx1"/>
                </a:solidFill>
                <a:cs typeface="Calibri"/>
              </a:rPr>
              <a:t>Katsottava alakohtaisesti!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Todistusvalinnassa huomioidaan 5-6 yo-ainetta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Aineet pisteytetään koulutusaloittain eri tavoin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Voi olla kynnysehtoja tullakseen huomioiduksi todistusvalinnassa 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Yliopistojen todistusvalinta muuttuu vuonna 2026.</a:t>
            </a:r>
            <a:r>
              <a:rPr lang="fi-FI" sz="2400">
                <a:solidFill>
                  <a:schemeClr val="tx1"/>
                </a:solidFill>
                <a:cs typeface="Calibri"/>
              </a:rPr>
              <a:t> Muutos pääsääntöisesti: äidinkielen painotus kasvaa ja reaaliaineet muuttuvat samanarvoisiksi (pois lukien alakohtaiset painotusaineet), pitkän ja lyhyen matematiikan välinen pisteytysero kaventuu (pois lukien matemaattiset alat)</a:t>
            </a:r>
          </a:p>
          <a:p>
            <a:endParaRPr lang="fi-FI" sz="3600">
              <a:solidFill>
                <a:schemeClr val="tx1"/>
              </a:solidFill>
              <a:cs typeface="Calibri"/>
            </a:endParaRPr>
          </a:p>
          <a:p>
            <a:endParaRPr lang="fi-FI" sz="3600">
              <a:solidFill>
                <a:srgbClr val="404040"/>
              </a:solidFill>
              <a:cs typeface="Calibri"/>
            </a:endParaRPr>
          </a:p>
          <a:p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5915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7C4B5B-3718-4A68-A771-B228AE46C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185" y="149240"/>
            <a:ext cx="4428035" cy="1844107"/>
          </a:xfrm>
        </p:spPr>
        <p:txBody>
          <a:bodyPr>
            <a:normAutofit fontScale="90000"/>
          </a:bodyPr>
          <a:lstStyle/>
          <a:p>
            <a:r>
              <a:rPr lang="fi-FI" b="1">
                <a:cs typeface="Calibri Light"/>
              </a:rPr>
              <a:t>Esimerkki yliopiston</a:t>
            </a:r>
            <a:br>
              <a:rPr lang="fi-FI" b="1">
                <a:cs typeface="Calibri Light"/>
              </a:rPr>
            </a:br>
            <a:r>
              <a:rPr lang="fi-FI" b="1">
                <a:cs typeface="Calibri Light"/>
              </a:rPr>
              <a:t>todistusvalinnasta:</a:t>
            </a:r>
            <a:br>
              <a:rPr lang="fi-FI" b="1">
                <a:cs typeface="Calibri Light"/>
              </a:rPr>
            </a:br>
            <a:r>
              <a:rPr lang="fi-FI" b="1">
                <a:cs typeface="Calibri Light"/>
              </a:rPr>
              <a:t>Kauppatieteet</a:t>
            </a:r>
            <a:endParaRPr lang="fi-FI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3BAB08-7B07-46E3-A728-54175D54E6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4082" y="1868557"/>
            <a:ext cx="5075864" cy="466109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i-FI" b="1">
                <a:solidFill>
                  <a:schemeClr val="tx1"/>
                </a:solidFill>
                <a:ea typeface="+mn-lt"/>
                <a:cs typeface="+mn-lt"/>
              </a:rPr>
              <a:t>Vuoteen 2025 asti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tx1"/>
                </a:solidFill>
                <a:ea typeface="+mn-lt"/>
                <a:cs typeface="+mn-lt"/>
              </a:rPr>
              <a:t>Kynnysehto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Matematiikka (pitkä tai lyhyt) suoritettu hyväksytysti.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 b="1">
                <a:solidFill>
                  <a:schemeClr val="tx1"/>
                </a:solidFill>
                <a:ea typeface="+mn-lt"/>
                <a:cs typeface="+mn-lt"/>
              </a:rPr>
              <a:t>Todistusvalinnan pisteytys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Pisteitä voi saada viidestä aineesta: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  <a:cs typeface="Calibri"/>
              </a:rPr>
              <a:t>- Äidinkieli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  <a:cs typeface="Calibri"/>
              </a:rPr>
              <a:t>- Matematiikka (pitkä tai lyhyt)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  <a:cs typeface="Calibri"/>
              </a:rPr>
              <a:t>- Hakijalle parhaat pisteet tuottava kieli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  <a:cs typeface="Calibri"/>
              </a:rPr>
              <a:t>- Kaksi hakijalle parhaat pisteet tuottavaa ainetta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endParaRPr lang="fi-FI">
              <a:ea typeface="+mn-lt"/>
              <a:cs typeface="+mn-lt"/>
            </a:endParaRPr>
          </a:p>
          <a:p>
            <a:endParaRPr lang="fi-FI"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905480C-EBB5-B33A-F770-DA91B9CE6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269" y="1872223"/>
            <a:ext cx="4623080" cy="46500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i-FI" b="1">
                <a:solidFill>
                  <a:schemeClr val="tx1"/>
                </a:solidFill>
              </a:rPr>
              <a:t>Vuodesta 2026 alkaen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tx1"/>
                </a:solidFill>
              </a:rPr>
              <a:t>Kynnysehto</a:t>
            </a:r>
          </a:p>
          <a:p>
            <a:r>
              <a:rPr lang="fi-FI" sz="2400">
                <a:solidFill>
                  <a:schemeClr val="tx1"/>
                </a:solidFill>
              </a:rPr>
              <a:t>Matematiikka (pitkä tai lyhyt) suoritettu hyväksytysti.</a:t>
            </a:r>
          </a:p>
          <a:p>
            <a:r>
              <a:rPr lang="fi-FI" sz="2400" b="1">
                <a:solidFill>
                  <a:schemeClr val="tx1"/>
                </a:solidFill>
              </a:rPr>
              <a:t>Todistusvalinnan pisteytys</a:t>
            </a:r>
            <a:endParaRPr lang="fi-FI" sz="2400">
              <a:solidFill>
                <a:schemeClr val="tx1"/>
              </a:solidFill>
            </a:endParaRPr>
          </a:p>
          <a:p>
            <a:r>
              <a:rPr lang="fi-FI" sz="2400">
                <a:solidFill>
                  <a:schemeClr val="tx1"/>
                </a:solidFill>
              </a:rPr>
              <a:t>Pisteitä voi saada viidestä aineesta:</a:t>
            </a: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</a:rPr>
              <a:t>- Äidinkieli</a:t>
            </a: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</a:rPr>
              <a:t>- Matematiikka (pitkä tai lyhyt)</a:t>
            </a: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</a:rPr>
              <a:t>- kolme muuta hakijalle parhaat pisteet tuottavaa ainetta </a:t>
            </a:r>
            <a:r>
              <a:rPr lang="fi-FI" sz="2400" err="1">
                <a:solidFill>
                  <a:schemeClr val="tx1"/>
                </a:solidFill>
              </a:rPr>
              <a:t>ainetta</a:t>
            </a:r>
          </a:p>
          <a:p>
            <a:endParaRPr lang="fi-FI" sz="2200">
              <a:solidFill>
                <a:schemeClr val="tx1"/>
              </a:solidFill>
            </a:endParaRPr>
          </a:p>
          <a:p>
            <a:endParaRPr lang="fi-F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4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0C5343-F56E-425B-A0C8-AD2C5102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25" y="256550"/>
            <a:ext cx="8911687" cy="919579"/>
          </a:xfrm>
        </p:spPr>
        <p:txBody>
          <a:bodyPr/>
          <a:lstStyle/>
          <a:p>
            <a:r>
              <a:rPr lang="fi-FI" b="1">
                <a:cs typeface="Calibri Light"/>
              </a:rPr>
              <a:t>Valintakokeet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1C1192-89A1-441D-9D77-76C9CCB6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721" y="996195"/>
            <a:ext cx="10515600" cy="3622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>
                <a:solidFill>
                  <a:schemeClr val="tx1"/>
                </a:solidFill>
                <a:cs typeface="Calibri"/>
              </a:rPr>
              <a:t>Touko-kesäkuussa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Ei erillistä kutsua valintakokeeseen. </a:t>
            </a:r>
            <a:r>
              <a:rPr lang="fi-FI" sz="2400" b="1">
                <a:solidFill>
                  <a:schemeClr val="tx1"/>
                </a:solidFill>
                <a:cs typeface="Calibri"/>
              </a:rPr>
              <a:t>HUOM! Hakija valitsee jo hakulomakkeella kokeen suorituspaikan.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Katsottava yliopistossa alakohtaisesti</a:t>
            </a:r>
            <a:r>
              <a:rPr lang="fi-FI" sz="2400">
                <a:solidFill>
                  <a:schemeClr val="tx1"/>
                </a:solidFill>
                <a:cs typeface="Calibri"/>
              </a:rPr>
              <a:t> – moni ala järjestää yhteisiä valintakokeita hakukohteiden kesken. </a:t>
            </a:r>
            <a:endParaRPr lang="fi-FI" sz="2400" b="1">
              <a:solidFill>
                <a:schemeClr val="tx1"/>
              </a:solidFill>
              <a:cs typeface="Calibri"/>
            </a:endParaRP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AMK -valintakoe - kolme mahdollista koepäivää, joista hakija valitsee hakulomakkeella yhden. Samalla valitsee myös kokeen suorituspaikan.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Yksilölliset järjestelyt</a:t>
            </a:r>
            <a:r>
              <a:rPr lang="fi-FI" sz="2400">
                <a:solidFill>
                  <a:schemeClr val="tx1"/>
                </a:solidFill>
                <a:cs typeface="Calibri"/>
              </a:rPr>
              <a:t>, esim. lukivaikeuden vuoksi: Opiskelija hakee </a:t>
            </a:r>
            <a:r>
              <a:rPr lang="fi-FI" sz="2400">
                <a:solidFill>
                  <a:schemeClr val="tx1"/>
                </a:solidFill>
                <a:latin typeface="Century Gothic"/>
                <a:cs typeface="Calibri"/>
              </a:rPr>
              <a:t>itse yksilöllisiä järjestelyitä viimeistään 31.3.2026 ennen klo 15.00.</a:t>
            </a:r>
            <a:r>
              <a:rPr lang="fi-FI" sz="2400">
                <a:solidFill>
                  <a:schemeClr val="tx1"/>
                </a:solidFill>
                <a:cs typeface="Calibri"/>
              </a:rPr>
              <a:t> Se, mistä yliopistosta tai ammattikorkeakoulusta yksilöllisiä järjestelyitä tulee hakea, riippuu siitä, millä paikkakunnalla osallistuu valintakokeeseen.</a:t>
            </a:r>
          </a:p>
        </p:txBody>
      </p:sp>
    </p:spTree>
    <p:extLst>
      <p:ext uri="{BB962C8B-B14F-4D97-AF65-F5344CB8AC3E}">
        <p14:creationId xmlns:p14="http://schemas.microsoft.com/office/powerpoint/2010/main" val="1109595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C8BF7D-D625-465E-B08D-653A19099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055" y="604904"/>
            <a:ext cx="8911687" cy="836269"/>
          </a:xfrm>
        </p:spPr>
        <p:txBody>
          <a:bodyPr/>
          <a:lstStyle/>
          <a:p>
            <a:r>
              <a:rPr lang="fi-FI" b="1">
                <a:cs typeface="Calibri Light"/>
              </a:rPr>
              <a:t>Ensikertalaisuus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BEE8-CAF2-4A39-B87B-D3EB33B1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383" y="1809593"/>
            <a:ext cx="10515600" cy="32382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solidFill>
                  <a:schemeClr val="tx1"/>
                </a:solidFill>
                <a:cs typeface="Calibri"/>
              </a:rPr>
              <a:t>Kevään 2026 ylioppilas on ensikertalainen korkea-asteen haussa niin pitkään, </a:t>
            </a:r>
            <a:r>
              <a:rPr lang="fi-FI" sz="2400" b="1">
                <a:solidFill>
                  <a:schemeClr val="tx1"/>
                </a:solidFill>
                <a:cs typeface="Calibri"/>
              </a:rPr>
              <a:t>kun EI ota vastaan opiskelupaikkaa yliopistossa tai AMK:ssa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Ensikertalaisille on oma kiintiö hakukohteissa – hakija voi tulla valituksi myös ei-ensikertalaisten kiintiössä</a:t>
            </a:r>
          </a:p>
          <a:p>
            <a:endParaRPr lang="fi-FI">
              <a:cs typeface="Calibri"/>
            </a:endParaRPr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B103D01D-660E-4FF5-B624-03C52385B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247162"/>
              </p:ext>
            </p:extLst>
          </p:nvPr>
        </p:nvGraphicFramePr>
        <p:xfrm>
          <a:off x="1359243" y="4108621"/>
          <a:ext cx="7864302" cy="249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428">
                  <a:extLst>
                    <a:ext uri="{9D8B030D-6E8A-4147-A177-3AD203B41FA5}">
                      <a16:colId xmlns:a16="http://schemas.microsoft.com/office/drawing/2014/main" val="3797619321"/>
                    </a:ext>
                  </a:extLst>
                </a:gridCol>
                <a:gridCol w="2434437">
                  <a:extLst>
                    <a:ext uri="{9D8B030D-6E8A-4147-A177-3AD203B41FA5}">
                      <a16:colId xmlns:a16="http://schemas.microsoft.com/office/drawing/2014/main" val="2778790978"/>
                    </a:ext>
                  </a:extLst>
                </a:gridCol>
                <a:gridCol w="2434437">
                  <a:extLst>
                    <a:ext uri="{9D8B030D-6E8A-4147-A177-3AD203B41FA5}">
                      <a16:colId xmlns:a16="http://schemas.microsoft.com/office/drawing/2014/main" val="811653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VALINTATAPA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ALOITUSPAIKAT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ENSIKERTALAISET (70 % valittavista)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21617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TODISTUSVALINTA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866478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VALINTAKOEVALINTA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28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7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567372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>
                          <a:effectLst/>
                        </a:rPr>
                        <a:t>[KILPAILUMENESTYS (TALOUSGURU)]</a:t>
                      </a:r>
                      <a:endParaRPr lang="fi-FI"/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>
                          <a:effectLst/>
                        </a:rPr>
                        <a:t>1</a:t>
                      </a:r>
                      <a:endParaRPr lang="fi-FI"/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>
                          <a:effectLst/>
                        </a:rPr>
                        <a:t>1</a:t>
                      </a:r>
                      <a:endParaRPr lang="fi-FI"/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1178899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YHTEENSÄ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70</a:t>
                      </a:r>
                      <a:endParaRPr lang="fi-FI"/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>
                          <a:effectLst/>
                        </a:rPr>
                        <a:t>49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641628034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BDB53213-ACAD-4C48-8ABB-7AE874E9D35A}"/>
              </a:ext>
            </a:extLst>
          </p:cNvPr>
          <p:cNvSpPr txBox="1"/>
          <p:nvPr/>
        </p:nvSpPr>
        <p:spPr>
          <a:xfrm>
            <a:off x="9522563" y="4107317"/>
            <a:ext cx="27432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33333"/>
                </a:solidFill>
                <a:latin typeface="Helvetica Neue"/>
              </a:rPr>
              <a:t>Hakukohde kauppatieteet, Kuopio, kauppatieteiden kandidaatti ja maisteri (3 v + 2 v), (kauppatieteellisen alan yhteisvalinta)</a:t>
            </a:r>
          </a:p>
          <a:p>
            <a:endParaRPr lang="en-US">
              <a:solidFill>
                <a:srgbClr val="333333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921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9B7AC9-E627-9422-3A0A-C712EF7C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Opinnot avoimessa</a:t>
            </a:r>
            <a:br>
              <a:rPr lang="fi-FI" b="1"/>
            </a:br>
            <a:r>
              <a:rPr lang="fi-FI" b="1"/>
              <a:t>yliopistossa/AMK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ECE5AE-DF1B-EEB6-3102-2309DF319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Mahtava tilaisuus esim. välivuotta viettävälle.</a:t>
            </a:r>
          </a:p>
          <a:p>
            <a:r>
              <a:rPr lang="fi-FI" sz="2400"/>
              <a:t>Kun suoritat tietyn määrän opintoja, voit hakea suoritettujen opintojen ja opintomenestyksen perusteella tutkinto-opiskelijaksi.</a:t>
            </a:r>
          </a:p>
          <a:p>
            <a:r>
              <a:rPr lang="fi-FI" sz="2400"/>
              <a:t>Katsottava alakohtaisesti, onko avoimen väylä käytössä hakukohteessa ja mikä on opintopiste-/opintomenestysvaatimus.</a:t>
            </a:r>
          </a:p>
          <a:p>
            <a:r>
              <a:rPr lang="fi-FI" sz="2400"/>
              <a:t>Oma hakuväylänsä todistusvalinnan ja valintakokeen lisäksi.</a:t>
            </a:r>
          </a:p>
        </p:txBody>
      </p:sp>
    </p:spTree>
    <p:extLst>
      <p:ext uri="{BB962C8B-B14F-4D97-AF65-F5344CB8AC3E}">
        <p14:creationId xmlns:p14="http://schemas.microsoft.com/office/powerpoint/2010/main" val="647630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2D843-EAE8-4ED7-B1BB-7C23C261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919" y="554276"/>
            <a:ext cx="5008302" cy="820637"/>
          </a:xfrm>
        </p:spPr>
        <p:txBody>
          <a:bodyPr>
            <a:noAutofit/>
          </a:bodyPr>
          <a:lstStyle/>
          <a:p>
            <a:r>
              <a:rPr lang="fi-FI" b="1">
                <a:cs typeface="Calibri Light"/>
              </a:rPr>
              <a:t>Valintojen tulokset</a:t>
            </a:r>
            <a:endParaRPr lang="fi-FI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7FEA30-68F9-4595-B905-7D54056C0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016389"/>
            <a:ext cx="10515600" cy="44090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solidFill>
                  <a:schemeClr val="tx1"/>
                </a:solidFill>
                <a:cs typeface="Calibri"/>
              </a:rPr>
              <a:t>Todistusvalinnan tulokset ilmoitetaan hakijoille viimeistään 25.5.2026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Ensimmäisen yhteishaun tulokset viimeistään 27.5.2026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Muiden kuin todistusvalinnan tulokset ilmoitetaan hakijoille viimeistään 2.7.2026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Hakijan on ilmoitettava opiskelupaikan vastaanottamisesta Oma Opintopolku-palvelussa viimeistään 9.7.2026 klo 15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Varasijoilta hyväksyminen päättyy</a:t>
            </a:r>
            <a:r>
              <a:rPr lang="fi-FI" sz="2200">
                <a:solidFill>
                  <a:schemeClr val="tx1"/>
                </a:solidFill>
                <a:cs typeface="Calibri"/>
              </a:rPr>
              <a:t> 4.8.2026 klo 15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Opinnot alkavat elo-syyskuussa</a:t>
            </a:r>
          </a:p>
        </p:txBody>
      </p:sp>
    </p:spTree>
    <p:extLst>
      <p:ext uri="{BB962C8B-B14F-4D97-AF65-F5344CB8AC3E}">
        <p14:creationId xmlns:p14="http://schemas.microsoft.com/office/powerpoint/2010/main" val="2522610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24F11-D36E-445D-A990-955CA8A2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>
                <a:cs typeface="Calibri Light"/>
              </a:rPr>
              <a:t>Toisen asteen haku</a:t>
            </a:r>
            <a:endParaRPr lang="fi-FI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85BBA7-5D64-4FAE-A683-58D34CCB7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12731"/>
            <a:ext cx="8915400" cy="399849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400">
                <a:solidFill>
                  <a:schemeClr val="tx1"/>
                </a:solidFill>
                <a:cs typeface="Calibri"/>
              </a:rPr>
              <a:t>Ammatillisessa koulutuksessa on tarjolla linjoja, joihin haetaan jatkuvan haun kautta </a:t>
            </a:r>
          </a:p>
          <a:p>
            <a:pPr marL="0" indent="0">
              <a:buNone/>
            </a:pPr>
            <a:r>
              <a:rPr lang="fi-FI" sz="2400">
                <a:solidFill>
                  <a:schemeClr val="tx1"/>
                </a:solidFill>
                <a:cs typeface="Calibri"/>
              </a:rPr>
              <a:t>    (esimerkiksi sakky.fi --&gt; Hae meille --&gt; Jatkuva haku)</a:t>
            </a:r>
            <a:endParaRPr lang="fi-FI">
              <a:solidFill>
                <a:schemeClr val="tx1"/>
              </a:solidFill>
            </a:endParaRP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Koulutus kestää n. 2 vuotta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Ammatillisen koulutuksiin voi hakea ammatillisten oppilaitosten jatkuvassa haussa (ei siis yhteishaussa, joka on tarkoitettu ilman toisen asteen tutkintoa oleville) --&gt; jatkuvassa haussa paikkoja mahdollisesti ympäri vuoden niillä linjoilla, joilla on vapaita paikkoja</a:t>
            </a:r>
          </a:p>
          <a:p>
            <a:r>
              <a:rPr lang="fi-FI" sz="2400">
                <a:solidFill>
                  <a:schemeClr val="tx1"/>
                </a:solidFill>
                <a:cs typeface="Calibri"/>
              </a:rPr>
              <a:t>Toisen asteen opiskelupaikka ei vie ensikertalaisen asemaa! Erinomainen vaihtoehto jatko-opintojaan pohtivalle.</a:t>
            </a:r>
          </a:p>
        </p:txBody>
      </p:sp>
    </p:spTree>
    <p:extLst>
      <p:ext uri="{BB962C8B-B14F-4D97-AF65-F5344CB8AC3E}">
        <p14:creationId xmlns:p14="http://schemas.microsoft.com/office/powerpoint/2010/main" val="1390352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4B65F-A767-BCF1-CF6E-08885CD69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577" y="590980"/>
            <a:ext cx="8911687" cy="1280890"/>
          </a:xfrm>
        </p:spPr>
        <p:txBody>
          <a:bodyPr/>
          <a:lstStyle/>
          <a:p>
            <a:r>
              <a:rPr lang="fi-FI"/>
              <a:t>Jos koulupaikkaa ei tule</a:t>
            </a:r>
            <a:br>
              <a:rPr lang="fi-FI"/>
            </a:br>
            <a:r>
              <a:rPr lang="fi-FI"/>
              <a:t> yhteishaussa...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9D168D-67E8-5F50-0EA5-DEF9103F3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473" y="2089426"/>
            <a:ext cx="10008704" cy="46279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solidFill>
                  <a:schemeClr val="tx1"/>
                </a:solidFill>
              </a:rPr>
              <a:t>Jatko-ohjaus oman koulun opolla vuoden ajan valmistumisesta</a:t>
            </a:r>
          </a:p>
          <a:p>
            <a:r>
              <a:rPr lang="fi-FI" sz="2400" err="1">
                <a:solidFill>
                  <a:schemeClr val="tx1"/>
                </a:solidFill>
              </a:rPr>
              <a:t>TyöNavigaattori</a:t>
            </a:r>
            <a:r>
              <a:rPr lang="fi-FI" sz="2400">
                <a:solidFill>
                  <a:schemeClr val="tx1"/>
                </a:solidFill>
              </a:rPr>
              <a:t>/ OHJAAMO Kuopio (Asemakatu 7)</a:t>
            </a:r>
          </a:p>
          <a:p>
            <a:r>
              <a:rPr lang="fi-FI" sz="2400">
                <a:solidFill>
                  <a:schemeClr val="tx1"/>
                </a:solidFill>
              </a:rPr>
              <a:t>UEF avoin yliopisto: jouluun asti aikaa suorittaa maksutta </a:t>
            </a:r>
            <a:r>
              <a:rPr lang="fi-FI" sz="2400" err="1">
                <a:solidFill>
                  <a:schemeClr val="tx1"/>
                </a:solidFill>
              </a:rPr>
              <a:t>max</a:t>
            </a:r>
            <a:r>
              <a:rPr lang="fi-FI" sz="2400">
                <a:solidFill>
                  <a:schemeClr val="tx1"/>
                </a:solidFill>
              </a:rPr>
              <a:t>. 15 op, kun ilmoittautuu oman opon kautta</a:t>
            </a:r>
          </a:p>
          <a:p>
            <a:r>
              <a:rPr lang="fi-FI" sz="2400">
                <a:solidFill>
                  <a:schemeClr val="tx1"/>
                </a:solidFill>
              </a:rPr>
              <a:t>Savonia avoin AMK: vuosi aikaa suorittaa opintoja maksuttomasti, kun aloittaa opinnot vuoden sisällä valmistumisesta</a:t>
            </a:r>
          </a:p>
          <a:p>
            <a:r>
              <a:rPr lang="fi-FI" sz="2400">
                <a:solidFill>
                  <a:schemeClr val="tx1"/>
                </a:solidFill>
              </a:rPr>
              <a:t>Mahdolliset lisähaut elokuussa (yleensä todistusvalinta)</a:t>
            </a:r>
          </a:p>
          <a:p>
            <a:endParaRPr lang="fi-FI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11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382040-9AF5-43FE-895B-CF89B6D2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121" y="-5433"/>
            <a:ext cx="4629427" cy="1027390"/>
          </a:xfrm>
        </p:spPr>
        <p:txBody>
          <a:bodyPr/>
          <a:lstStyle/>
          <a:p>
            <a:r>
              <a:rPr lang="fi-FI" b="1">
                <a:cs typeface="Calibri Light"/>
              </a:rPr>
              <a:t>Mistä lisätietoa?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76EFA8-893B-4982-BAA7-461FE0F99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047" y="719210"/>
            <a:ext cx="10381631" cy="515394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>
                <a:solidFill>
                  <a:schemeClr val="tx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https://opintopolku.fi/konfo/fi/</a:t>
            </a:r>
            <a:r>
              <a:rPr lang="fi-FI" sz="2000">
                <a:solidFill>
                  <a:schemeClr val="tx1"/>
                </a:solidFill>
                <a:cs typeface="Calibri"/>
              </a:rPr>
              <a:t> 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https://www.ammattikorkeakouluun.fi/</a:t>
            </a:r>
            <a:endParaRPr lang="fi-FI" sz="2000">
              <a:solidFill>
                <a:schemeClr val="tx1"/>
              </a:solidFill>
              <a:cs typeface="Calibri"/>
            </a:endParaRPr>
          </a:p>
          <a:p>
            <a:r>
              <a:rPr lang="fi-FI" sz="2000">
                <a:solidFill>
                  <a:schemeClr val="tx1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https://yliopistovalinnat.fi/</a:t>
            </a:r>
            <a:endParaRPr lang="fi-FI" sz="2000">
              <a:solidFill>
                <a:schemeClr val="tx1"/>
              </a:solidFill>
              <a:cs typeface="Calibri"/>
            </a:endParaRP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Oppilaitosten omat nettisivut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Koulutusalojen yhteiset valintasivut esimerkiksi dia.fi, kauppatieteet.fi, </a:t>
            </a:r>
            <a:r>
              <a:rPr lang="fi-FI" sz="2000">
                <a:solidFill>
                  <a:schemeClr val="tx1"/>
                </a:solidFill>
                <a:ea typeface="+mn-lt"/>
                <a:cs typeface="Calibri"/>
              </a:rPr>
              <a:t>laaketieteelliset.fi</a:t>
            </a:r>
            <a:r>
              <a:rPr lang="fi-FI" sz="2000">
                <a:solidFill>
                  <a:schemeClr val="tx1"/>
                </a:solidFill>
                <a:cs typeface="Calibri"/>
              </a:rPr>
              <a:t>,...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AMK:n ja yliopiston Hae nyt- päivä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Henkilökohtainen ohjaus, opotunnit, alaesittelyt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https://www.kuopio.fi/navigaattori</a:t>
            </a:r>
            <a:endParaRPr lang="fi-FI" sz="2000">
              <a:solidFill>
                <a:schemeClr val="tx1"/>
              </a:solidFill>
              <a:cs typeface="Calibri"/>
            </a:endParaRPr>
          </a:p>
          <a:p>
            <a:r>
              <a:rPr lang="fi-FI" sz="2000">
                <a:solidFill>
                  <a:schemeClr val="tx1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https://valivuosi.net/</a:t>
            </a:r>
            <a:r>
              <a:rPr lang="fi-FI" sz="2000">
                <a:solidFill>
                  <a:schemeClr val="tx1"/>
                </a:solidFill>
                <a:cs typeface="Calibri"/>
              </a:rPr>
              <a:t> (2025 loppuun)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Opinto-ohjaaja Susanna </a:t>
            </a:r>
            <a:r>
              <a:rPr lang="fi-FI" sz="2000" err="1">
                <a:solidFill>
                  <a:schemeClr val="tx1"/>
                </a:solidFill>
                <a:cs typeface="Calibri"/>
              </a:rPr>
              <a:t>Lindgrén</a:t>
            </a:r>
            <a:r>
              <a:rPr lang="fi-FI" sz="2000">
                <a:solidFill>
                  <a:schemeClr val="tx1"/>
                </a:solidFill>
                <a:cs typeface="Calibri"/>
              </a:rPr>
              <a:t> ”Lukion jälkeen”: </a:t>
            </a:r>
            <a:r>
              <a:rPr lang="fi-FI" sz="2000">
                <a:solidFill>
                  <a:schemeClr val="tx1"/>
                </a:solidFill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https://sway.office.com/1y3QAuXsSi1qGKSI?ref=Link</a:t>
            </a:r>
          </a:p>
          <a:p>
            <a:r>
              <a:rPr lang="fi-FI" sz="2000">
                <a:solidFill>
                  <a:schemeClr val="tx1"/>
                </a:solidFill>
                <a:cs typeface="Calibri"/>
              </a:rPr>
              <a:t>Opinto-ohjaaja Nina Heikkinen ”Jatko-opinnot pähkinänkuoressa”: </a:t>
            </a:r>
            <a:r>
              <a:rPr lang="fi-FI" sz="2000">
                <a:solidFill>
                  <a:schemeClr val="tx1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https://padlet.com/nheikkin/qbzj0h0d1idg0z53</a:t>
            </a:r>
          </a:p>
          <a:p>
            <a:r>
              <a:rPr lang="fi-FI" sz="2400" b="1">
                <a:solidFill>
                  <a:schemeClr val="tx1"/>
                </a:solidFill>
                <a:cs typeface="Calibri"/>
              </a:rPr>
              <a:t>Aktiivinen tiedon hakeminen</a:t>
            </a:r>
          </a:p>
        </p:txBody>
      </p:sp>
    </p:spTree>
    <p:extLst>
      <p:ext uri="{BB962C8B-B14F-4D97-AF65-F5344CB8AC3E}">
        <p14:creationId xmlns:p14="http://schemas.microsoft.com/office/powerpoint/2010/main" val="424017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F9AB18-55C8-2F9C-4AD6-242C46373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30" y="324307"/>
            <a:ext cx="6275917" cy="1268399"/>
          </a:xfrm>
        </p:spPr>
        <p:txBody>
          <a:bodyPr/>
          <a:lstStyle/>
          <a:p>
            <a:r>
              <a:rPr lang="fi-FI"/>
              <a:t>Opinto-ohjaus abivuonna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0E3683-AE35-613C-C9F5-51E3E4CC6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706" y="1725770"/>
            <a:ext cx="10321342" cy="4925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solidFill>
                  <a:schemeClr val="tx1"/>
                </a:solidFill>
              </a:rPr>
              <a:t>2.vuonna käyty läpi mm. omia vahvuuksia, arvoja, työelämätaitoja, ammattikorkeakoulu- ja yliopisto-opintoja yleisesti, YO-suunnitelmaa, Savonia-vierailu, TYKO-viikko. Keväällä keskustelut kaikkien kanssa omasta YO-suunnitelmasta.</a:t>
            </a:r>
          </a:p>
          <a:p>
            <a:r>
              <a:rPr lang="fi-FI" sz="2400">
                <a:solidFill>
                  <a:schemeClr val="tx1"/>
                </a:solidFill>
              </a:rPr>
              <a:t>Abivuonna lukuvuoden aikataulut, opiskelijan budjetti (mitä tukea saatavilla – kuraattori mukana oppitunneilla), jatko-opiskelusuunnitelma, alaesittelyt, eilinen tutustuminen UEF/Savonia</a:t>
            </a:r>
          </a:p>
          <a:p>
            <a:r>
              <a:rPr lang="fi-FI" sz="2400">
                <a:solidFill>
                  <a:schemeClr val="tx1"/>
                </a:solidFill>
              </a:rPr>
              <a:t>Jokaisen kanssa henkilökohtainen jatko-ohjauskeskustelu lukion jälkeisistä suunnitelmista</a:t>
            </a:r>
          </a:p>
          <a:p>
            <a:r>
              <a:rPr lang="fi-FI" sz="2400">
                <a:solidFill>
                  <a:schemeClr val="tx1"/>
                </a:solidFill>
              </a:rPr>
              <a:t>Opiskelijoilta kysyttiin ajatuksia abivuodesta ja siitä, mitä tukea he toivovat kotoa...</a:t>
            </a:r>
          </a:p>
        </p:txBody>
      </p:sp>
    </p:spTree>
    <p:extLst>
      <p:ext uri="{BB962C8B-B14F-4D97-AF65-F5344CB8AC3E}">
        <p14:creationId xmlns:p14="http://schemas.microsoft.com/office/powerpoint/2010/main" val="293905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4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 descr="Kuva, joka sisältää kohteen teksti, kuvakaappaus, Fontti, numero&#10;&#10;Tekoälyllä luotu sisältö saattaa olla virheellistä.">
            <a:extLst>
              <a:ext uri="{FF2B5EF4-FFF2-40B4-BE49-F238E27FC236}">
                <a16:creationId xmlns:a16="http://schemas.microsoft.com/office/drawing/2014/main" id="{98D5F49E-2E35-DE46-EAC6-8994811025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8" r="3500"/>
          <a:stretch>
            <a:fillRect/>
          </a:stretch>
        </p:blipFill>
        <p:spPr>
          <a:xfrm>
            <a:off x="1143952" y="643467"/>
            <a:ext cx="990409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5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5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 descr="Kuva, joka sisältää kohteen teksti, kuvakaappaus, Fontti, numero&#10;&#10;Tekoälyllä luotu sisältö saattaa olla virheellistä.">
            <a:extLst>
              <a:ext uri="{FF2B5EF4-FFF2-40B4-BE49-F238E27FC236}">
                <a16:creationId xmlns:a16="http://schemas.microsoft.com/office/drawing/2014/main" id="{45F45C48-D818-81A7-96E3-BD15509C0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8" y="643467"/>
            <a:ext cx="1056126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3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5DB-31BB-4855-B68F-13B2950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71983"/>
            <a:ext cx="10515600" cy="1325563"/>
          </a:xfrm>
        </p:spPr>
        <p:txBody>
          <a:bodyPr/>
          <a:lstStyle/>
          <a:p>
            <a:r>
              <a:rPr lang="fi-FI" b="1">
                <a:cs typeface="Calibri Light"/>
              </a:rPr>
              <a:t>Lukiosta valmistuminen</a:t>
            </a:r>
            <a:endParaRPr lang="fi-FI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DB69-97D3-4C5A-BE29-AE191DD10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37486" cy="444023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i-FI" sz="2800">
                <a:solidFill>
                  <a:schemeClr val="tx1"/>
                </a:solidFill>
                <a:cs typeface="Calibri"/>
              </a:rPr>
              <a:t>Lukion päättötodistus: 150 opintopistettä</a:t>
            </a:r>
          </a:p>
          <a:p>
            <a:r>
              <a:rPr lang="fi-FI" sz="2800">
                <a:solidFill>
                  <a:schemeClr val="tx1"/>
                </a:solidFill>
                <a:ea typeface="+mn-lt"/>
                <a:cs typeface="Calibri"/>
              </a:rPr>
              <a:t>Oppimäärä suoritettava 30.4.2026 mennessä</a:t>
            </a:r>
          </a:p>
          <a:p>
            <a:r>
              <a:rPr lang="fi-FI" sz="2800">
                <a:solidFill>
                  <a:schemeClr val="tx1"/>
                </a:solidFill>
                <a:ea typeface="+mn-lt"/>
                <a:cs typeface="+mn-lt"/>
              </a:rPr>
              <a:t>Reh­to­rin il­moi­tus päät­tö­to­dis­tuksen saavista 4.5.2026</a:t>
            </a:r>
          </a:p>
          <a:p>
            <a:r>
              <a:rPr lang="fi-FI" sz="2800" b="1">
                <a:solidFill>
                  <a:schemeClr val="tx1"/>
                </a:solidFill>
                <a:cs typeface="Calibri"/>
              </a:rPr>
              <a:t>Todistusvalinnassa mukana, kun lukion päättötodistus ja ylioppilastutkintotodistus kunnossa 12.5.2026 mennessä.</a:t>
            </a:r>
          </a:p>
          <a:p>
            <a:endParaRPr lang="fi-FI" sz="2800" b="1">
              <a:solidFill>
                <a:schemeClr val="tx1"/>
              </a:solidFill>
              <a:cs typeface="Calibri"/>
            </a:endParaRPr>
          </a:p>
          <a:p>
            <a:r>
              <a:rPr lang="fi-FI" sz="2800" err="1">
                <a:solidFill>
                  <a:schemeClr val="tx1"/>
                </a:solidFill>
                <a:cs typeface="Calibri"/>
              </a:rPr>
              <a:t>Huom</a:t>
            </a:r>
            <a:r>
              <a:rPr lang="fi-FI" sz="2800">
                <a:solidFill>
                  <a:schemeClr val="tx1"/>
                </a:solidFill>
                <a:cs typeface="Calibri"/>
              </a:rPr>
              <a:t>! Armeijaan meneminen ei poissulje yhteishakua/opiskelupaikan vastaanottamista.</a:t>
            </a:r>
          </a:p>
          <a:p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775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20A2EE-365E-43AC-B034-AD2E73F99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89" y="1642369"/>
            <a:ext cx="10515600" cy="866198"/>
          </a:xfrm>
        </p:spPr>
        <p:txBody>
          <a:bodyPr>
            <a:normAutofit/>
          </a:bodyPr>
          <a:lstStyle/>
          <a:p>
            <a:r>
              <a:rPr lang="fi-FI" sz="4800" b="1">
                <a:ea typeface="+mj-lt"/>
                <a:cs typeface="+mj-lt"/>
              </a:rPr>
              <a:t>Kevään 2026 haut opintopolussa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6B430-DDCD-4228-8683-DCC699D26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3069" y="2769326"/>
            <a:ext cx="5729721" cy="3580699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fi-FI" sz="3800" b="1">
                <a:solidFill>
                  <a:schemeClr val="tx1"/>
                </a:solidFill>
                <a:ea typeface="+mn-lt"/>
                <a:cs typeface="+mn-lt"/>
              </a:rPr>
              <a:t>Hakuaika 1: </a:t>
            </a:r>
            <a:endParaRPr lang="en-US" sz="3800" b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fi-FI" sz="3800" b="1">
              <a:solidFill>
                <a:schemeClr val="tx1"/>
              </a:solidFill>
              <a:ea typeface="+mn-lt"/>
              <a:cs typeface="+mn-lt"/>
            </a:endParaRPr>
          </a:p>
          <a:p>
            <a:pPr marL="457200" indent="-457200"/>
            <a:r>
              <a:rPr lang="fi-FI" sz="3800">
                <a:solidFill>
                  <a:schemeClr val="tx1"/>
                </a:solidFill>
                <a:ea typeface="+mn-lt"/>
                <a:cs typeface="+mn-lt"/>
              </a:rPr>
              <a:t>7.1.-21.1.2026 </a:t>
            </a:r>
          </a:p>
          <a:p>
            <a:pPr marL="457200" indent="-457200"/>
            <a:r>
              <a:rPr lang="fi-FI" sz="3800">
                <a:solidFill>
                  <a:schemeClr val="tx1"/>
                </a:solidFill>
                <a:ea typeface="+mn-lt"/>
                <a:cs typeface="+mn-lt"/>
              </a:rPr>
              <a:t>Vieraskieliset koulutukset </a:t>
            </a:r>
          </a:p>
          <a:p>
            <a:pPr marL="457200" indent="-457200"/>
            <a:r>
              <a:rPr lang="fi-FI" sz="3800">
                <a:solidFill>
                  <a:schemeClr val="tx1"/>
                </a:solidFill>
                <a:ea typeface="+mn-lt"/>
                <a:cs typeface="+mn-lt"/>
              </a:rPr>
              <a:t>Taideyliopisto ja Tampereen yliopiston näyttelijätyön koulutus</a:t>
            </a:r>
          </a:p>
          <a:p>
            <a:pPr marL="457200" indent="-457200"/>
            <a:endParaRPr lang="fi-FI" sz="2400">
              <a:solidFill>
                <a:schemeClr val="tx1"/>
              </a:solidFill>
              <a:cs typeface="Calibri"/>
            </a:endParaRPr>
          </a:p>
          <a:p>
            <a:pPr marL="457200" indent="-457200"/>
            <a:endParaRPr lang="fi-FI" sz="2400">
              <a:solidFill>
                <a:schemeClr val="tx1"/>
              </a:solidFill>
              <a:cs typeface="Calibri"/>
            </a:endParaRPr>
          </a:p>
          <a:p>
            <a:pPr marL="457200" indent="-457200"/>
            <a:r>
              <a:rPr lang="fi-FI" sz="3600" b="1">
                <a:solidFill>
                  <a:schemeClr val="tx1"/>
                </a:solidFill>
                <a:cs typeface="Calibri"/>
              </a:rPr>
              <a:t>Voit hakea sekä 1. että 2. yhteishaussa. Voit odottaa molemmat tulokset.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E8A94D-8041-4C99-8862-EAF3E62F6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3510" y="2769326"/>
            <a:ext cx="4476753" cy="335538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2100" b="1">
                <a:solidFill>
                  <a:schemeClr val="tx1"/>
                </a:solidFill>
                <a:cs typeface="Calibri"/>
              </a:rPr>
              <a:t>Hakuaika 2:</a:t>
            </a:r>
          </a:p>
          <a:p>
            <a:pPr marL="0" indent="0">
              <a:buNone/>
            </a:pPr>
            <a:endParaRPr lang="fi-FI" sz="2100" b="1">
              <a:solidFill>
                <a:schemeClr val="tx1"/>
              </a:solidFill>
              <a:cs typeface="Calibri"/>
            </a:endParaRPr>
          </a:p>
          <a:p>
            <a:r>
              <a:rPr lang="fi-FI" sz="2100">
                <a:solidFill>
                  <a:schemeClr val="tx1"/>
                </a:solidFill>
                <a:cs typeface="Calibri"/>
              </a:rPr>
              <a:t>10.3.-24.3.2026</a:t>
            </a:r>
          </a:p>
          <a:p>
            <a:r>
              <a:rPr lang="fi-FI" sz="2100">
                <a:solidFill>
                  <a:schemeClr val="tx1"/>
                </a:solidFill>
                <a:cs typeface="Calibri"/>
              </a:rPr>
              <a:t>Suomen- ja ruotsinkieliset korkeakoulutukset</a:t>
            </a:r>
          </a:p>
          <a:p>
            <a:pPr marL="0" indent="0">
              <a:buNone/>
            </a:pPr>
            <a:endParaRPr lang="fi-FI" sz="1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83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186" y="692201"/>
            <a:ext cx="5057514" cy="903581"/>
          </a:xfrm>
        </p:spPr>
        <p:txBody>
          <a:bodyPr>
            <a:normAutofit fontScale="90000"/>
          </a:bodyPr>
          <a:lstStyle/>
          <a:p>
            <a:r>
              <a:rPr lang="fi-FI" sz="5400" b="1">
                <a:cs typeface="Calibri Light"/>
              </a:rPr>
              <a:t>Opintopolku.fi</a:t>
            </a:r>
            <a:endParaRPr lang="fi-FI" sz="54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729" y="1864378"/>
            <a:ext cx="10482470" cy="433035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3600">
                <a:solidFill>
                  <a:schemeClr val="tx1"/>
                </a:solidFill>
                <a:cs typeface="Calibri"/>
              </a:rPr>
              <a:t>Koulutustarjonta</a:t>
            </a:r>
          </a:p>
          <a:p>
            <a:r>
              <a:rPr lang="fi-FI" sz="3600">
                <a:solidFill>
                  <a:schemeClr val="tx1"/>
                </a:solidFill>
                <a:cs typeface="Calibri"/>
              </a:rPr>
              <a:t>Kevään hakukohteet ja valintaperusteet</a:t>
            </a:r>
          </a:p>
          <a:p>
            <a:r>
              <a:rPr lang="fi-FI" sz="3600">
                <a:solidFill>
                  <a:schemeClr val="tx1"/>
                </a:solidFill>
                <a:cs typeface="Calibri"/>
              </a:rPr>
              <a:t>Sähköinen hakemus: 1-6 hakukohdetta</a:t>
            </a:r>
          </a:p>
          <a:p>
            <a:r>
              <a:rPr lang="fi-FI" sz="3600">
                <a:solidFill>
                  <a:schemeClr val="tx1"/>
                </a:solidFill>
                <a:cs typeface="Calibri"/>
              </a:rPr>
              <a:t>Mieluisuusjärjestys maaliskuun haussa (ja syksyn haussa)</a:t>
            </a:r>
          </a:p>
          <a:p>
            <a:r>
              <a:rPr lang="fi-FI" sz="3600">
                <a:solidFill>
                  <a:schemeClr val="tx1"/>
                </a:solidFill>
                <a:cs typeface="Calibri"/>
              </a:rPr>
              <a:t>Opiskelupaikan vastaanottaminen</a:t>
            </a:r>
          </a:p>
          <a:p>
            <a:r>
              <a:rPr lang="fi-FI" sz="3600">
                <a:solidFill>
                  <a:schemeClr val="tx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Hakuvelvoite!</a:t>
            </a:r>
            <a:endParaRPr lang="fi-FI" sz="360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044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FB5A57-C2D2-433F-8E52-33A25BD2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340528"/>
            <a:ext cx="8911687" cy="564472"/>
          </a:xfrm>
        </p:spPr>
        <p:txBody>
          <a:bodyPr>
            <a:normAutofit fontScale="90000"/>
          </a:bodyPr>
          <a:lstStyle/>
          <a:p>
            <a:r>
              <a:rPr lang="fi-FI" sz="5400" b="1">
                <a:solidFill>
                  <a:schemeClr val="tx1"/>
                </a:solidFill>
                <a:cs typeface="Calibri Light"/>
              </a:rPr>
              <a:t>Valintaperusteet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5D8B93-7369-41CF-A9A2-53BD11E2C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578961"/>
            <a:ext cx="10515600" cy="383249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i-FI" sz="4800" b="1">
                <a:solidFill>
                  <a:schemeClr val="tx1"/>
                </a:solidFill>
                <a:cs typeface="Calibri"/>
              </a:rPr>
              <a:t>Todistusvalinta</a:t>
            </a:r>
            <a:r>
              <a:rPr lang="fi-FI" sz="4800" b="1">
                <a:cs typeface="Calibri"/>
              </a:rPr>
              <a:t> </a:t>
            </a:r>
            <a:endParaRPr lang="fi-FI" b="1">
              <a:cs typeface="Calibri"/>
            </a:endParaRPr>
          </a:p>
          <a:p>
            <a:pPr marL="742950" lvl="1" indent="0">
              <a:buNone/>
            </a:pPr>
            <a:r>
              <a:rPr lang="fi-FI" sz="4000">
                <a:cs typeface="Calibri"/>
              </a:rPr>
              <a:t>-</a:t>
            </a:r>
            <a:r>
              <a:rPr lang="fi-FI" sz="4000">
                <a:solidFill>
                  <a:schemeClr val="tx1"/>
                </a:solidFill>
                <a:cs typeface="Calibri"/>
              </a:rPr>
              <a:t> Suoravalinta: yo-kirjoitusaineiden perusteella</a:t>
            </a:r>
          </a:p>
          <a:p>
            <a:pPr marL="742950" lvl="1" indent="0">
              <a:buNone/>
            </a:pPr>
            <a:r>
              <a:rPr lang="fi-FI" sz="4000">
                <a:solidFill>
                  <a:schemeClr val="tx1"/>
                </a:solidFill>
                <a:cs typeface="Calibri"/>
              </a:rPr>
              <a:t>- Kilpailumenestys: Oikeusguru, Talousguru jne.</a:t>
            </a:r>
          </a:p>
          <a:p>
            <a:pPr marL="514350" indent="-514350">
              <a:buAutoNum type="arabicPeriod"/>
            </a:pPr>
            <a:r>
              <a:rPr lang="fi-FI" sz="4800" b="1">
                <a:solidFill>
                  <a:schemeClr val="tx1"/>
                </a:solidFill>
                <a:cs typeface="Calibri"/>
              </a:rPr>
              <a:t>Valintakoe </a:t>
            </a:r>
          </a:p>
          <a:p>
            <a:pPr marL="514350" indent="-514350">
              <a:buAutoNum type="arabicPeriod"/>
            </a:pPr>
            <a:r>
              <a:rPr lang="fi-FI" sz="4800" b="1">
                <a:solidFill>
                  <a:schemeClr val="tx1"/>
                </a:solidFill>
                <a:cs typeface="Calibri"/>
              </a:rPr>
              <a:t>Avoimen väylä</a:t>
            </a:r>
          </a:p>
          <a:p>
            <a:pPr marL="514350" indent="-514350">
              <a:buAutoNum type="arabicPeriod"/>
            </a:pPr>
            <a:r>
              <a:rPr lang="fi-FI" sz="4800" b="1">
                <a:solidFill>
                  <a:schemeClr val="tx1"/>
                </a:solidFill>
                <a:cs typeface="Calibri"/>
              </a:rPr>
              <a:t>Opintokurssivalinta</a:t>
            </a:r>
          </a:p>
        </p:txBody>
      </p:sp>
    </p:spTree>
    <p:extLst>
      <p:ext uri="{BB962C8B-B14F-4D97-AF65-F5344CB8AC3E}">
        <p14:creationId xmlns:p14="http://schemas.microsoft.com/office/powerpoint/2010/main" val="375896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BC7171-B172-4BFA-ABC6-759D2496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59603"/>
            <a:ext cx="10515600" cy="1325563"/>
          </a:xfrm>
        </p:spPr>
        <p:txBody>
          <a:bodyPr>
            <a:normAutofit/>
          </a:bodyPr>
          <a:lstStyle/>
          <a:p>
            <a:r>
              <a:rPr lang="fi-FI" sz="4800" b="1">
                <a:cs typeface="Calibri Light"/>
              </a:rPr>
              <a:t>AMK -todistusvalinta</a:t>
            </a:r>
            <a:endParaRPr lang="fi-FI" sz="48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20284F-77B4-40CA-A983-053D0378D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3599" y="1972280"/>
            <a:ext cx="9654209" cy="44649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b="1">
                <a:ea typeface="+mn-lt"/>
                <a:cs typeface="+mn-lt"/>
              </a:rPr>
              <a:t>Viisi ylioppilaskirjoitusainetta </a:t>
            </a:r>
            <a:endParaRPr lang="fi-FI" sz="2400" b="1">
              <a:cs typeface="Calibri" panose="020F0502020204030204"/>
            </a:endParaRPr>
          </a:p>
          <a:p>
            <a:pPr lvl="1"/>
            <a:r>
              <a:rPr lang="fi-FI" sz="2400" b="1">
                <a:ea typeface="+mn-lt"/>
                <a:cs typeface="+mn-lt"/>
              </a:rPr>
              <a:t>Äidinkieli </a:t>
            </a:r>
            <a:endParaRPr lang="fi-FI" sz="2400" b="1"/>
          </a:p>
          <a:p>
            <a:pPr lvl="1"/>
            <a:r>
              <a:rPr lang="fi-FI" sz="2400" b="1">
                <a:ea typeface="+mn-lt"/>
                <a:cs typeface="+mn-lt"/>
              </a:rPr>
              <a:t>Matematiikka</a:t>
            </a:r>
            <a:endParaRPr lang="fi-FI" sz="2400" b="1"/>
          </a:p>
          <a:p>
            <a:pPr lvl="1"/>
            <a:r>
              <a:rPr lang="fi-FI" sz="2400" b="1">
                <a:ea typeface="+mn-lt"/>
                <a:cs typeface="+mn-lt"/>
              </a:rPr>
              <a:t>Vieras/toinen kotimainen kieli</a:t>
            </a:r>
            <a:endParaRPr lang="fi-FI" sz="2400" b="1"/>
          </a:p>
          <a:p>
            <a:pPr lvl="1"/>
            <a:r>
              <a:rPr lang="fi-FI" sz="2400" b="1">
                <a:ea typeface="+mn-lt"/>
                <a:cs typeface="+mn-lt"/>
              </a:rPr>
              <a:t>Kaksi reaaliainetta/vierasta kieltä (toista kotimaista kieltä ei huomioida tässä kohdassa)</a:t>
            </a:r>
            <a:endParaRPr lang="fi-FI" sz="2400" b="1"/>
          </a:p>
          <a:p>
            <a:r>
              <a:rPr lang="fi-FI" sz="2400">
                <a:solidFill>
                  <a:schemeClr val="tx1"/>
                </a:solidFill>
                <a:ea typeface="+mn-lt"/>
                <a:cs typeface="+mn-lt"/>
              </a:rPr>
              <a:t>Kaikki pisteytettävät aineet huomioidaan vain kerran</a:t>
            </a:r>
            <a:endParaRPr lang="fi-FI" sz="2400">
              <a:solidFill>
                <a:schemeClr val="tx1"/>
              </a:solidFill>
              <a:cs typeface="Calibri"/>
            </a:endParaRPr>
          </a:p>
          <a:p>
            <a:r>
              <a:rPr lang="fi-FI" sz="2400">
                <a:solidFill>
                  <a:schemeClr val="tx1"/>
                </a:solidFill>
                <a:ea typeface="+mn-lt"/>
                <a:cs typeface="+mn-lt"/>
              </a:rPr>
              <a:t>Käytössä kaikilla koulutusaloilla, pois lukien kulttuuriala ja Diakonia-ammattikorkeakoulun tulkin koulutus</a:t>
            </a:r>
            <a:endParaRPr lang="fi-FI" sz="2400">
              <a:solidFill>
                <a:schemeClr val="tx1"/>
              </a:solidFill>
              <a:cs typeface="Calibri"/>
            </a:endParaRPr>
          </a:p>
          <a:p>
            <a:endParaRPr lang="fi-FI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6209821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E33D6823513D642A43D5AA134D04887" ma:contentTypeVersion="7" ma:contentTypeDescription="Luo uusi asiakirja." ma:contentTypeScope="" ma:versionID="f8ca045d99184b8427ea5dacdcb03201">
  <xsd:schema xmlns:xsd="http://www.w3.org/2001/XMLSchema" xmlns:xs="http://www.w3.org/2001/XMLSchema" xmlns:p="http://schemas.microsoft.com/office/2006/metadata/properties" xmlns:ns2="2026d32e-bcc4-4f0c-a4e2-5fc8e91b4c25" xmlns:ns3="7bd39777-6f34-445d-a6f3-2d6f7ce23479" targetNamespace="http://schemas.microsoft.com/office/2006/metadata/properties" ma:root="true" ma:fieldsID="2be308d5daafdd71eda9e707fd470546" ns2:_="" ns3:_="">
    <xsd:import namespace="2026d32e-bcc4-4f0c-a4e2-5fc8e91b4c25"/>
    <xsd:import namespace="7bd39777-6f34-445d-a6f3-2d6f7ce234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6d32e-bcc4-4f0c-a4e2-5fc8e91b4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39777-6f34-445d-a6f3-2d6f7ce2347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5DF931-84AD-4C43-BF8D-A87144699B1F}">
  <ds:schemaRefs>
    <ds:schemaRef ds:uri="2026d32e-bcc4-4f0c-a4e2-5fc8e91b4c25"/>
    <ds:schemaRef ds:uri="7bd39777-6f34-445d-a6f3-2d6f7ce234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238045C-7BCA-4EBE-A594-E5FD84BF57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99764A-BF4D-4D03-95F9-74F41AFC8CE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944</Words>
  <Application>Microsoft Office PowerPoint</Application>
  <PresentationFormat>Laajakuva</PresentationFormat>
  <Paragraphs>137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Helvetica Neue</vt:lpstr>
      <vt:lpstr>Wingdings 3</vt:lpstr>
      <vt:lpstr>Kuiskaus</vt:lpstr>
      <vt:lpstr>Lukiosta jatko-opintoihin</vt:lpstr>
      <vt:lpstr>Opinto-ohjaus abivuonna</vt:lpstr>
      <vt:lpstr>PowerPoint-esitys</vt:lpstr>
      <vt:lpstr>PowerPoint-esitys</vt:lpstr>
      <vt:lpstr>Lukiosta valmistuminen</vt:lpstr>
      <vt:lpstr>Kevään 2026 haut opintopolussa</vt:lpstr>
      <vt:lpstr>Opintopolku.fi</vt:lpstr>
      <vt:lpstr>Valintaperusteet</vt:lpstr>
      <vt:lpstr>AMK -todistusvalinta</vt:lpstr>
      <vt:lpstr>Yliopiston todistusvalinta </vt:lpstr>
      <vt:lpstr>Esimerkki yliopiston todistusvalinnasta: Kauppatieteet</vt:lpstr>
      <vt:lpstr>Valintakokeet</vt:lpstr>
      <vt:lpstr>Ensikertalaisuus</vt:lpstr>
      <vt:lpstr>Opinnot avoimessa yliopistossa/AMK</vt:lpstr>
      <vt:lpstr>Valintojen tulokset</vt:lpstr>
      <vt:lpstr>Toisen asteen haku</vt:lpstr>
      <vt:lpstr>Jos koulupaikkaa ei tule  yhteishaussa...</vt:lpstr>
      <vt:lpstr>Mistä lisätietoa?</vt:lpstr>
    </vt:vector>
  </TitlesOfParts>
  <Company>Kuopion kaupunki koulutuspalvelukeskus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Tikkanen Timo</dc:creator>
  <cp:lastModifiedBy>Karjalainen Tiina Tuulikki</cp:lastModifiedBy>
  <cp:revision>2</cp:revision>
  <dcterms:created xsi:type="dcterms:W3CDTF">2020-10-09T07:24:17Z</dcterms:created>
  <dcterms:modified xsi:type="dcterms:W3CDTF">2025-11-12T06:39:43Z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0x0101005E33D6823513D642A43D5AA134D04887</vt:lpwstr>
  </property>
</Properties>
</file>