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0" r:id="rId1"/>
    <p:sldMasterId id="2147484138" r:id="rId2"/>
    <p:sldMasterId id="2147484151" r:id="rId3"/>
    <p:sldMasterId id="2147484163" r:id="rId4"/>
    <p:sldMasterId id="2147484175" r:id="rId5"/>
  </p:sldMasterIdLst>
  <p:sldIdLst>
    <p:sldId id="814" r:id="rId6"/>
    <p:sldId id="816" r:id="rId7"/>
    <p:sldId id="817" r:id="rId8"/>
    <p:sldId id="256" r:id="rId9"/>
    <p:sldId id="260" r:id="rId10"/>
    <p:sldId id="259" r:id="rId11"/>
    <p:sldId id="264" r:id="rId12"/>
    <p:sldId id="261" r:id="rId13"/>
    <p:sldId id="258" r:id="rId14"/>
    <p:sldId id="308" r:id="rId15"/>
    <p:sldId id="811" r:id="rId16"/>
    <p:sldId id="262" r:id="rId17"/>
    <p:sldId id="257" r:id="rId18"/>
    <p:sldId id="277" r:id="rId19"/>
    <p:sldId id="267" r:id="rId20"/>
    <p:sldId id="309" r:id="rId21"/>
    <p:sldId id="803" r:id="rId22"/>
    <p:sldId id="804" r:id="rId23"/>
    <p:sldId id="805" r:id="rId24"/>
    <p:sldId id="806" r:id="rId25"/>
    <p:sldId id="295" r:id="rId26"/>
    <p:sldId id="807" r:id="rId27"/>
    <p:sldId id="808" r:id="rId28"/>
    <p:sldId id="809" r:id="rId29"/>
    <p:sldId id="289" r:id="rId30"/>
    <p:sldId id="293" r:id="rId31"/>
    <p:sldId id="810" r:id="rId32"/>
    <p:sldId id="294" r:id="rId33"/>
    <p:sldId id="291" r:id="rId34"/>
    <p:sldId id="292" r:id="rId35"/>
    <p:sldId id="290" r:id="rId36"/>
    <p:sldId id="818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D9570-4905-4682-AC20-607487A0F696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F080C9EC-216F-4380-9455-F4015B80E4F2}">
      <dgm:prSet custT="1"/>
      <dgm:spPr/>
      <dgm:t>
        <a:bodyPr/>
        <a:lstStyle/>
        <a:p>
          <a:r>
            <a:rPr lang="fi-FI" sz="2400" b="1" dirty="0"/>
            <a:t>Jakso kestää noin seitsemän viikkoa</a:t>
          </a:r>
          <a:r>
            <a:rPr lang="fi-FI" sz="1400" b="1" dirty="0"/>
            <a:t>.</a:t>
          </a:r>
          <a:endParaRPr lang="en-US" sz="1400" b="1" dirty="0"/>
        </a:p>
      </dgm:t>
    </dgm:pt>
    <dgm:pt modelId="{8C54BEE4-FF73-4708-9405-668B95EF4D42}" type="parTrans" cxnId="{584D3CC5-2E0A-4FF7-9510-C728DF469153}">
      <dgm:prSet/>
      <dgm:spPr/>
      <dgm:t>
        <a:bodyPr/>
        <a:lstStyle/>
        <a:p>
          <a:endParaRPr lang="en-US"/>
        </a:p>
      </dgm:t>
    </dgm:pt>
    <dgm:pt modelId="{100F4D65-BD8C-4652-8619-1A9AA954C404}" type="sibTrans" cxnId="{584D3CC5-2E0A-4FF7-9510-C728DF469153}">
      <dgm:prSet/>
      <dgm:spPr/>
      <dgm:t>
        <a:bodyPr/>
        <a:lstStyle/>
        <a:p>
          <a:endParaRPr lang="en-US"/>
        </a:p>
      </dgm:t>
    </dgm:pt>
    <dgm:pt modelId="{6DA96667-6425-4EBD-8ACD-8EBB07687D11}">
      <dgm:prSet custT="1"/>
      <dgm:spPr/>
      <dgm:t>
        <a:bodyPr/>
        <a:lstStyle/>
        <a:p>
          <a:r>
            <a:rPr lang="fi-FI" sz="2400" b="1" dirty="0"/>
            <a:t>Jakson viimeinen viikko on päättöviikko.</a:t>
          </a:r>
          <a:endParaRPr lang="en-US" sz="2400" b="1" dirty="0"/>
        </a:p>
      </dgm:t>
    </dgm:pt>
    <dgm:pt modelId="{991F1EEC-00F1-4E02-A59B-CA5460E6886C}" type="parTrans" cxnId="{28FD7065-912C-435E-8278-B4B97DDA889B}">
      <dgm:prSet/>
      <dgm:spPr/>
      <dgm:t>
        <a:bodyPr/>
        <a:lstStyle/>
        <a:p>
          <a:endParaRPr lang="en-US"/>
        </a:p>
      </dgm:t>
    </dgm:pt>
    <dgm:pt modelId="{8936C679-A1A6-44FD-92B7-A5C8C57B65EE}" type="sibTrans" cxnId="{28FD7065-912C-435E-8278-B4B97DDA889B}">
      <dgm:prSet/>
      <dgm:spPr/>
      <dgm:t>
        <a:bodyPr/>
        <a:lstStyle/>
        <a:p>
          <a:endParaRPr lang="en-US"/>
        </a:p>
      </dgm:t>
    </dgm:pt>
    <dgm:pt modelId="{6A0283EC-2CED-47F4-BD25-BC6D2D841507}">
      <dgm:prSet custT="1"/>
      <dgm:spPr/>
      <dgm:t>
        <a:bodyPr/>
        <a:lstStyle/>
        <a:p>
          <a:r>
            <a:rPr lang="fi-FI" sz="2400" b="1" dirty="0"/>
            <a:t>Tarkemmat tiedot jaksojen ajankohdista löytyy opinto-oppaasta koulun kotisivujen etusivulta.</a:t>
          </a:r>
          <a:endParaRPr lang="en-US" sz="2400" b="1" dirty="0"/>
        </a:p>
      </dgm:t>
    </dgm:pt>
    <dgm:pt modelId="{509F924E-950A-43D9-928B-145F2D2C0AC9}" type="parTrans" cxnId="{F8CEBD43-0BF0-49E1-877F-A1362CDE4C92}">
      <dgm:prSet/>
      <dgm:spPr/>
      <dgm:t>
        <a:bodyPr/>
        <a:lstStyle/>
        <a:p>
          <a:endParaRPr lang="en-US"/>
        </a:p>
      </dgm:t>
    </dgm:pt>
    <dgm:pt modelId="{57789422-6F05-4780-9B22-2ED76FF82411}" type="sibTrans" cxnId="{F8CEBD43-0BF0-49E1-877F-A1362CDE4C92}">
      <dgm:prSet/>
      <dgm:spPr/>
      <dgm:t>
        <a:bodyPr/>
        <a:lstStyle/>
        <a:p>
          <a:endParaRPr lang="en-US"/>
        </a:p>
      </dgm:t>
    </dgm:pt>
    <dgm:pt modelId="{5ED010E1-864E-43EB-99AF-FD7C6FF8D566}">
      <dgm:prSet custT="1"/>
      <dgm:spPr/>
      <dgm:t>
        <a:bodyPr/>
        <a:lstStyle/>
        <a:p>
          <a:r>
            <a:rPr lang="fi-FI" sz="2000" b="1" dirty="0"/>
            <a:t>Arvosanat tulevat näkyviin palautepäivänä. Jos on tullut arvosana 4 tai jos on ollut jostakin kokeesta poissa – uusintakokeeseen ilmoittautuminen Wilmassa.</a:t>
          </a:r>
          <a:endParaRPr lang="en-US" sz="2000" b="1" dirty="0"/>
        </a:p>
      </dgm:t>
    </dgm:pt>
    <dgm:pt modelId="{ADE1F62F-33E2-420F-953B-E218E9E326BB}" type="parTrans" cxnId="{9186F41D-DF7D-4BB1-9A22-CBEB906AB6A0}">
      <dgm:prSet/>
      <dgm:spPr/>
      <dgm:t>
        <a:bodyPr/>
        <a:lstStyle/>
        <a:p>
          <a:endParaRPr lang="en-US"/>
        </a:p>
      </dgm:t>
    </dgm:pt>
    <dgm:pt modelId="{B1F5865A-47F6-41C6-AAAF-BFED1FC912AA}" type="sibTrans" cxnId="{9186F41D-DF7D-4BB1-9A22-CBEB906AB6A0}">
      <dgm:prSet/>
      <dgm:spPr/>
      <dgm:t>
        <a:bodyPr/>
        <a:lstStyle/>
        <a:p>
          <a:endParaRPr lang="en-US"/>
        </a:p>
      </dgm:t>
    </dgm:pt>
    <dgm:pt modelId="{F6B3DBA0-63D3-42A2-B0C8-023993FF2D31}" type="pres">
      <dgm:prSet presAssocID="{E12D9570-4905-4682-AC20-607487A0F696}" presName="root" presStyleCnt="0">
        <dgm:presLayoutVars>
          <dgm:dir/>
          <dgm:resizeHandles val="exact"/>
        </dgm:presLayoutVars>
      </dgm:prSet>
      <dgm:spPr/>
    </dgm:pt>
    <dgm:pt modelId="{0CF96FB0-441C-4D0D-BEE4-4129DA385155}" type="pres">
      <dgm:prSet presAssocID="{E12D9570-4905-4682-AC20-607487A0F696}" presName="container" presStyleCnt="0">
        <dgm:presLayoutVars>
          <dgm:dir/>
          <dgm:resizeHandles val="exact"/>
        </dgm:presLayoutVars>
      </dgm:prSet>
      <dgm:spPr/>
    </dgm:pt>
    <dgm:pt modelId="{FA688414-E239-4520-BF4A-9766EDD3D201}" type="pres">
      <dgm:prSet presAssocID="{F080C9EC-216F-4380-9455-F4015B80E4F2}" presName="compNode" presStyleCnt="0"/>
      <dgm:spPr/>
    </dgm:pt>
    <dgm:pt modelId="{DD1BEBFC-9DCE-47D8-B7DA-FA28C9BE1263}" type="pres">
      <dgm:prSet presAssocID="{F080C9EC-216F-4380-9455-F4015B80E4F2}" presName="iconBgRect" presStyleLbl="bgShp" presStyleIdx="0" presStyleCnt="4"/>
      <dgm:spPr/>
    </dgm:pt>
    <dgm:pt modelId="{E10BEF8B-CD35-470D-BB09-BB2BD556B3E0}" type="pres">
      <dgm:prSet presAssocID="{F080C9EC-216F-4380-9455-F4015B80E4F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ello"/>
        </a:ext>
      </dgm:extLst>
    </dgm:pt>
    <dgm:pt modelId="{71EEB49A-CADC-46CB-A738-AD0F583D0A40}" type="pres">
      <dgm:prSet presAssocID="{F080C9EC-216F-4380-9455-F4015B80E4F2}" presName="spaceRect" presStyleCnt="0"/>
      <dgm:spPr/>
    </dgm:pt>
    <dgm:pt modelId="{93D31496-EFF7-47CA-9F7D-E6FC7D93AFF1}" type="pres">
      <dgm:prSet presAssocID="{F080C9EC-216F-4380-9455-F4015B80E4F2}" presName="textRect" presStyleLbl="revTx" presStyleIdx="0" presStyleCnt="4">
        <dgm:presLayoutVars>
          <dgm:chMax val="1"/>
          <dgm:chPref val="1"/>
        </dgm:presLayoutVars>
      </dgm:prSet>
      <dgm:spPr/>
    </dgm:pt>
    <dgm:pt modelId="{EE22DB36-CE4F-42E4-A859-D0BA9ED22958}" type="pres">
      <dgm:prSet presAssocID="{100F4D65-BD8C-4652-8619-1A9AA954C404}" presName="sibTrans" presStyleLbl="sibTrans2D1" presStyleIdx="0" presStyleCnt="0"/>
      <dgm:spPr/>
    </dgm:pt>
    <dgm:pt modelId="{BCB97337-DE79-4B2F-B0CD-67C988E9AB9E}" type="pres">
      <dgm:prSet presAssocID="{6DA96667-6425-4EBD-8ACD-8EBB07687D11}" presName="compNode" presStyleCnt="0"/>
      <dgm:spPr/>
    </dgm:pt>
    <dgm:pt modelId="{8859071D-FB26-4604-8A0A-009B03242285}" type="pres">
      <dgm:prSet presAssocID="{6DA96667-6425-4EBD-8ACD-8EBB07687D11}" presName="iconBgRect" presStyleLbl="bgShp" presStyleIdx="1" presStyleCnt="4"/>
      <dgm:spPr/>
    </dgm:pt>
    <dgm:pt modelId="{8B230593-7A3A-4C12-B23A-128D2E094A9C}" type="pres">
      <dgm:prSet presAssocID="{6DA96667-6425-4EBD-8ACD-8EBB07687D1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utkija"/>
        </a:ext>
      </dgm:extLst>
    </dgm:pt>
    <dgm:pt modelId="{A50C7C1F-477F-47F3-9098-F2AB99790A10}" type="pres">
      <dgm:prSet presAssocID="{6DA96667-6425-4EBD-8ACD-8EBB07687D11}" presName="spaceRect" presStyleCnt="0"/>
      <dgm:spPr/>
    </dgm:pt>
    <dgm:pt modelId="{E18CFA2B-B9C0-4A22-A91E-BC99593C8499}" type="pres">
      <dgm:prSet presAssocID="{6DA96667-6425-4EBD-8ACD-8EBB07687D11}" presName="textRect" presStyleLbl="revTx" presStyleIdx="1" presStyleCnt="4">
        <dgm:presLayoutVars>
          <dgm:chMax val="1"/>
          <dgm:chPref val="1"/>
        </dgm:presLayoutVars>
      </dgm:prSet>
      <dgm:spPr/>
    </dgm:pt>
    <dgm:pt modelId="{4CC875E5-2D54-4533-A74B-42E019358805}" type="pres">
      <dgm:prSet presAssocID="{8936C679-A1A6-44FD-92B7-A5C8C57B65EE}" presName="sibTrans" presStyleLbl="sibTrans2D1" presStyleIdx="0" presStyleCnt="0"/>
      <dgm:spPr/>
    </dgm:pt>
    <dgm:pt modelId="{0E402757-C7E4-4F4A-A224-262A1D11FAB7}" type="pres">
      <dgm:prSet presAssocID="{6A0283EC-2CED-47F4-BD25-BC6D2D841507}" presName="compNode" presStyleCnt="0"/>
      <dgm:spPr/>
    </dgm:pt>
    <dgm:pt modelId="{D400AF59-3DE2-4325-A6C6-F492638C1ACE}" type="pres">
      <dgm:prSet presAssocID="{6A0283EC-2CED-47F4-BD25-BC6D2D841507}" presName="iconBgRect" presStyleLbl="bgShp" presStyleIdx="2" presStyleCnt="4"/>
      <dgm:spPr/>
    </dgm:pt>
    <dgm:pt modelId="{E81D1F00-0AD8-4B01-8C07-D22C747F7A95}" type="pres">
      <dgm:prSet presAssocID="{6A0283EC-2CED-47F4-BD25-BC6D2D84150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uokkahuone"/>
        </a:ext>
      </dgm:extLst>
    </dgm:pt>
    <dgm:pt modelId="{12C8F800-1F87-4DC8-BDA5-BB897251421E}" type="pres">
      <dgm:prSet presAssocID="{6A0283EC-2CED-47F4-BD25-BC6D2D841507}" presName="spaceRect" presStyleCnt="0"/>
      <dgm:spPr/>
    </dgm:pt>
    <dgm:pt modelId="{86BBB8CC-CDF2-4E26-8593-2945724C8864}" type="pres">
      <dgm:prSet presAssocID="{6A0283EC-2CED-47F4-BD25-BC6D2D841507}" presName="textRect" presStyleLbl="revTx" presStyleIdx="2" presStyleCnt="4">
        <dgm:presLayoutVars>
          <dgm:chMax val="1"/>
          <dgm:chPref val="1"/>
        </dgm:presLayoutVars>
      </dgm:prSet>
      <dgm:spPr/>
    </dgm:pt>
    <dgm:pt modelId="{23938629-7105-4A15-926A-0FB32C960F03}" type="pres">
      <dgm:prSet presAssocID="{57789422-6F05-4780-9B22-2ED76FF82411}" presName="sibTrans" presStyleLbl="sibTrans2D1" presStyleIdx="0" presStyleCnt="0"/>
      <dgm:spPr/>
    </dgm:pt>
    <dgm:pt modelId="{6BEE6E3C-F564-4E6A-B8F3-6E058FD0865D}" type="pres">
      <dgm:prSet presAssocID="{5ED010E1-864E-43EB-99AF-FD7C6FF8D566}" presName="compNode" presStyleCnt="0"/>
      <dgm:spPr/>
    </dgm:pt>
    <dgm:pt modelId="{69825D22-3779-426A-AC5C-C4D183EE82AA}" type="pres">
      <dgm:prSet presAssocID="{5ED010E1-864E-43EB-99AF-FD7C6FF8D566}" presName="iconBgRect" presStyleLbl="bgShp" presStyleIdx="3" presStyleCnt="4"/>
      <dgm:spPr/>
    </dgm:pt>
    <dgm:pt modelId="{5C58CDEB-127B-4871-84D1-19AD3B4E6645}" type="pres">
      <dgm:prSet presAssocID="{5ED010E1-864E-43EB-99AF-FD7C6FF8D56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A03FA117-3F26-4988-8490-2AA79F7A564A}" type="pres">
      <dgm:prSet presAssocID="{5ED010E1-864E-43EB-99AF-FD7C6FF8D566}" presName="spaceRect" presStyleCnt="0"/>
      <dgm:spPr/>
    </dgm:pt>
    <dgm:pt modelId="{E9DB19B7-00D6-4CFE-B349-695F7CA9DFCB}" type="pres">
      <dgm:prSet presAssocID="{5ED010E1-864E-43EB-99AF-FD7C6FF8D566}" presName="textRect" presStyleLbl="revTx" presStyleIdx="3" presStyleCnt="4" custScaleX="114939" custScaleY="116266" custLinFactNeighborX="3675" custLinFactNeighborY="503">
        <dgm:presLayoutVars>
          <dgm:chMax val="1"/>
          <dgm:chPref val="1"/>
        </dgm:presLayoutVars>
      </dgm:prSet>
      <dgm:spPr/>
    </dgm:pt>
  </dgm:ptLst>
  <dgm:cxnLst>
    <dgm:cxn modelId="{23F98301-BC62-4DD8-80A2-A021A638F27C}" type="presOf" srcId="{57789422-6F05-4780-9B22-2ED76FF82411}" destId="{23938629-7105-4A15-926A-0FB32C960F03}" srcOrd="0" destOrd="0" presId="urn:microsoft.com/office/officeart/2018/2/layout/IconCircleList"/>
    <dgm:cxn modelId="{82D4CA07-3D0F-42A9-860F-F7E3212EFF43}" type="presOf" srcId="{8936C679-A1A6-44FD-92B7-A5C8C57B65EE}" destId="{4CC875E5-2D54-4533-A74B-42E019358805}" srcOrd="0" destOrd="0" presId="urn:microsoft.com/office/officeart/2018/2/layout/IconCircleList"/>
    <dgm:cxn modelId="{9186F41D-DF7D-4BB1-9A22-CBEB906AB6A0}" srcId="{E12D9570-4905-4682-AC20-607487A0F696}" destId="{5ED010E1-864E-43EB-99AF-FD7C6FF8D566}" srcOrd="3" destOrd="0" parTransId="{ADE1F62F-33E2-420F-953B-E218E9E326BB}" sibTransId="{B1F5865A-47F6-41C6-AAAF-BFED1FC912AA}"/>
    <dgm:cxn modelId="{F8CEBD43-0BF0-49E1-877F-A1362CDE4C92}" srcId="{E12D9570-4905-4682-AC20-607487A0F696}" destId="{6A0283EC-2CED-47F4-BD25-BC6D2D841507}" srcOrd="2" destOrd="0" parTransId="{509F924E-950A-43D9-928B-145F2D2C0AC9}" sibTransId="{57789422-6F05-4780-9B22-2ED76FF82411}"/>
    <dgm:cxn modelId="{28FD7065-912C-435E-8278-B4B97DDA889B}" srcId="{E12D9570-4905-4682-AC20-607487A0F696}" destId="{6DA96667-6425-4EBD-8ACD-8EBB07687D11}" srcOrd="1" destOrd="0" parTransId="{991F1EEC-00F1-4E02-A59B-CA5460E6886C}" sibTransId="{8936C679-A1A6-44FD-92B7-A5C8C57B65EE}"/>
    <dgm:cxn modelId="{D150E966-7016-4D7E-96D0-F390DEC185A0}" type="presOf" srcId="{6DA96667-6425-4EBD-8ACD-8EBB07687D11}" destId="{E18CFA2B-B9C0-4A22-A91E-BC99593C8499}" srcOrd="0" destOrd="0" presId="urn:microsoft.com/office/officeart/2018/2/layout/IconCircleList"/>
    <dgm:cxn modelId="{E8FDDF73-C751-4F1E-9636-E1214FE04AAE}" type="presOf" srcId="{6A0283EC-2CED-47F4-BD25-BC6D2D841507}" destId="{86BBB8CC-CDF2-4E26-8593-2945724C8864}" srcOrd="0" destOrd="0" presId="urn:microsoft.com/office/officeart/2018/2/layout/IconCircleList"/>
    <dgm:cxn modelId="{03E602B3-1200-4A4A-8DC2-200B9B4E5482}" type="presOf" srcId="{F080C9EC-216F-4380-9455-F4015B80E4F2}" destId="{93D31496-EFF7-47CA-9F7D-E6FC7D93AFF1}" srcOrd="0" destOrd="0" presId="urn:microsoft.com/office/officeart/2018/2/layout/IconCircleList"/>
    <dgm:cxn modelId="{3A1EEBB6-9E54-4268-A4C1-755F56A097E8}" type="presOf" srcId="{E12D9570-4905-4682-AC20-607487A0F696}" destId="{F6B3DBA0-63D3-42A2-B0C8-023993FF2D31}" srcOrd="0" destOrd="0" presId="urn:microsoft.com/office/officeart/2018/2/layout/IconCircleList"/>
    <dgm:cxn modelId="{584D3CC5-2E0A-4FF7-9510-C728DF469153}" srcId="{E12D9570-4905-4682-AC20-607487A0F696}" destId="{F080C9EC-216F-4380-9455-F4015B80E4F2}" srcOrd="0" destOrd="0" parTransId="{8C54BEE4-FF73-4708-9405-668B95EF4D42}" sibTransId="{100F4D65-BD8C-4652-8619-1A9AA954C404}"/>
    <dgm:cxn modelId="{753FC3D1-2428-4C7A-B210-AFD9B3CD3FE9}" type="presOf" srcId="{5ED010E1-864E-43EB-99AF-FD7C6FF8D566}" destId="{E9DB19B7-00D6-4CFE-B349-695F7CA9DFCB}" srcOrd="0" destOrd="0" presId="urn:microsoft.com/office/officeart/2018/2/layout/IconCircleList"/>
    <dgm:cxn modelId="{19ECD0D5-E2F7-4B84-A137-C7DA0044FA85}" type="presOf" srcId="{100F4D65-BD8C-4652-8619-1A9AA954C404}" destId="{EE22DB36-CE4F-42E4-A859-D0BA9ED22958}" srcOrd="0" destOrd="0" presId="urn:microsoft.com/office/officeart/2018/2/layout/IconCircleList"/>
    <dgm:cxn modelId="{DD7D0CDB-9422-459C-91D1-D828DF3AEE7A}" type="presParOf" srcId="{F6B3DBA0-63D3-42A2-B0C8-023993FF2D31}" destId="{0CF96FB0-441C-4D0D-BEE4-4129DA385155}" srcOrd="0" destOrd="0" presId="urn:microsoft.com/office/officeart/2018/2/layout/IconCircleList"/>
    <dgm:cxn modelId="{E63AEA30-B47D-4315-A2A0-2571EF075862}" type="presParOf" srcId="{0CF96FB0-441C-4D0D-BEE4-4129DA385155}" destId="{FA688414-E239-4520-BF4A-9766EDD3D201}" srcOrd="0" destOrd="0" presId="urn:microsoft.com/office/officeart/2018/2/layout/IconCircleList"/>
    <dgm:cxn modelId="{64D52B1C-7871-4186-B216-9072C3A3E246}" type="presParOf" srcId="{FA688414-E239-4520-BF4A-9766EDD3D201}" destId="{DD1BEBFC-9DCE-47D8-B7DA-FA28C9BE1263}" srcOrd="0" destOrd="0" presId="urn:microsoft.com/office/officeart/2018/2/layout/IconCircleList"/>
    <dgm:cxn modelId="{286A80FE-C37C-4871-9180-67C29CAE111E}" type="presParOf" srcId="{FA688414-E239-4520-BF4A-9766EDD3D201}" destId="{E10BEF8B-CD35-470D-BB09-BB2BD556B3E0}" srcOrd="1" destOrd="0" presId="urn:microsoft.com/office/officeart/2018/2/layout/IconCircleList"/>
    <dgm:cxn modelId="{267FC301-2A44-4F04-9F78-6B527AE36ECE}" type="presParOf" srcId="{FA688414-E239-4520-BF4A-9766EDD3D201}" destId="{71EEB49A-CADC-46CB-A738-AD0F583D0A40}" srcOrd="2" destOrd="0" presId="urn:microsoft.com/office/officeart/2018/2/layout/IconCircleList"/>
    <dgm:cxn modelId="{3C7D121B-4C42-4D9D-B300-E15E0EBBAC50}" type="presParOf" srcId="{FA688414-E239-4520-BF4A-9766EDD3D201}" destId="{93D31496-EFF7-47CA-9F7D-E6FC7D93AFF1}" srcOrd="3" destOrd="0" presId="urn:microsoft.com/office/officeart/2018/2/layout/IconCircleList"/>
    <dgm:cxn modelId="{0B950C93-7364-4EFD-924E-B432F7EE7722}" type="presParOf" srcId="{0CF96FB0-441C-4D0D-BEE4-4129DA385155}" destId="{EE22DB36-CE4F-42E4-A859-D0BA9ED22958}" srcOrd="1" destOrd="0" presId="urn:microsoft.com/office/officeart/2018/2/layout/IconCircleList"/>
    <dgm:cxn modelId="{FFFD4AD1-A4C8-4201-8B02-CAB4F7A4DFB2}" type="presParOf" srcId="{0CF96FB0-441C-4D0D-BEE4-4129DA385155}" destId="{BCB97337-DE79-4B2F-B0CD-67C988E9AB9E}" srcOrd="2" destOrd="0" presId="urn:microsoft.com/office/officeart/2018/2/layout/IconCircleList"/>
    <dgm:cxn modelId="{980EBE6D-953D-4938-B01D-4BABD1B0C449}" type="presParOf" srcId="{BCB97337-DE79-4B2F-B0CD-67C988E9AB9E}" destId="{8859071D-FB26-4604-8A0A-009B03242285}" srcOrd="0" destOrd="0" presId="urn:microsoft.com/office/officeart/2018/2/layout/IconCircleList"/>
    <dgm:cxn modelId="{850335D3-0517-4AF4-9889-F7F76D76684F}" type="presParOf" srcId="{BCB97337-DE79-4B2F-B0CD-67C988E9AB9E}" destId="{8B230593-7A3A-4C12-B23A-128D2E094A9C}" srcOrd="1" destOrd="0" presId="urn:microsoft.com/office/officeart/2018/2/layout/IconCircleList"/>
    <dgm:cxn modelId="{B081E656-04B5-4046-8249-8D62CA9CA789}" type="presParOf" srcId="{BCB97337-DE79-4B2F-B0CD-67C988E9AB9E}" destId="{A50C7C1F-477F-47F3-9098-F2AB99790A10}" srcOrd="2" destOrd="0" presId="urn:microsoft.com/office/officeart/2018/2/layout/IconCircleList"/>
    <dgm:cxn modelId="{BADAB1EF-D280-4306-8C41-83BB2A6FDF39}" type="presParOf" srcId="{BCB97337-DE79-4B2F-B0CD-67C988E9AB9E}" destId="{E18CFA2B-B9C0-4A22-A91E-BC99593C8499}" srcOrd="3" destOrd="0" presId="urn:microsoft.com/office/officeart/2018/2/layout/IconCircleList"/>
    <dgm:cxn modelId="{921CD92A-0EC2-40B4-8BB5-8ECFAFB7ED18}" type="presParOf" srcId="{0CF96FB0-441C-4D0D-BEE4-4129DA385155}" destId="{4CC875E5-2D54-4533-A74B-42E019358805}" srcOrd="3" destOrd="0" presId="urn:microsoft.com/office/officeart/2018/2/layout/IconCircleList"/>
    <dgm:cxn modelId="{46E2834C-0B55-4F10-8E5E-0BCAD9BEF6AB}" type="presParOf" srcId="{0CF96FB0-441C-4D0D-BEE4-4129DA385155}" destId="{0E402757-C7E4-4F4A-A224-262A1D11FAB7}" srcOrd="4" destOrd="0" presId="urn:microsoft.com/office/officeart/2018/2/layout/IconCircleList"/>
    <dgm:cxn modelId="{50704085-F10E-40AB-B1AA-29B5E77D82CA}" type="presParOf" srcId="{0E402757-C7E4-4F4A-A224-262A1D11FAB7}" destId="{D400AF59-3DE2-4325-A6C6-F492638C1ACE}" srcOrd="0" destOrd="0" presId="urn:microsoft.com/office/officeart/2018/2/layout/IconCircleList"/>
    <dgm:cxn modelId="{C321AD15-1E81-4042-B0E4-59522CE08979}" type="presParOf" srcId="{0E402757-C7E4-4F4A-A224-262A1D11FAB7}" destId="{E81D1F00-0AD8-4B01-8C07-D22C747F7A95}" srcOrd="1" destOrd="0" presId="urn:microsoft.com/office/officeart/2018/2/layout/IconCircleList"/>
    <dgm:cxn modelId="{4DF26C8A-D83C-4E24-9EF4-45600E818238}" type="presParOf" srcId="{0E402757-C7E4-4F4A-A224-262A1D11FAB7}" destId="{12C8F800-1F87-4DC8-BDA5-BB897251421E}" srcOrd="2" destOrd="0" presId="urn:microsoft.com/office/officeart/2018/2/layout/IconCircleList"/>
    <dgm:cxn modelId="{74E65EB7-CB94-47E5-BC95-B45D1D8970A2}" type="presParOf" srcId="{0E402757-C7E4-4F4A-A224-262A1D11FAB7}" destId="{86BBB8CC-CDF2-4E26-8593-2945724C8864}" srcOrd="3" destOrd="0" presId="urn:microsoft.com/office/officeart/2018/2/layout/IconCircleList"/>
    <dgm:cxn modelId="{54F5ADB2-3EAB-4E87-B120-AAD03E957FEB}" type="presParOf" srcId="{0CF96FB0-441C-4D0D-BEE4-4129DA385155}" destId="{23938629-7105-4A15-926A-0FB32C960F03}" srcOrd="5" destOrd="0" presId="urn:microsoft.com/office/officeart/2018/2/layout/IconCircleList"/>
    <dgm:cxn modelId="{6B78F060-8CD5-468B-B912-9DC2A6893A41}" type="presParOf" srcId="{0CF96FB0-441C-4D0D-BEE4-4129DA385155}" destId="{6BEE6E3C-F564-4E6A-B8F3-6E058FD0865D}" srcOrd="6" destOrd="0" presId="urn:microsoft.com/office/officeart/2018/2/layout/IconCircleList"/>
    <dgm:cxn modelId="{48C7DFEA-A370-4D65-80CC-7B2B76670993}" type="presParOf" srcId="{6BEE6E3C-F564-4E6A-B8F3-6E058FD0865D}" destId="{69825D22-3779-426A-AC5C-C4D183EE82AA}" srcOrd="0" destOrd="0" presId="urn:microsoft.com/office/officeart/2018/2/layout/IconCircleList"/>
    <dgm:cxn modelId="{841C8957-6BC2-4048-9F64-287BE78BA08C}" type="presParOf" srcId="{6BEE6E3C-F564-4E6A-B8F3-6E058FD0865D}" destId="{5C58CDEB-127B-4871-84D1-19AD3B4E6645}" srcOrd="1" destOrd="0" presId="urn:microsoft.com/office/officeart/2018/2/layout/IconCircleList"/>
    <dgm:cxn modelId="{FC3785FC-F8C9-49F2-818F-F7FB6B4CE885}" type="presParOf" srcId="{6BEE6E3C-F564-4E6A-B8F3-6E058FD0865D}" destId="{A03FA117-3F26-4988-8490-2AA79F7A564A}" srcOrd="2" destOrd="0" presId="urn:microsoft.com/office/officeart/2018/2/layout/IconCircleList"/>
    <dgm:cxn modelId="{BAC8FF07-7F0A-4673-AEAB-A8B32F8BCA9A}" type="presParOf" srcId="{6BEE6E3C-F564-4E6A-B8F3-6E058FD0865D}" destId="{E9DB19B7-00D6-4CFE-B349-695F7CA9DFC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6E0634-9F0C-49A0-BD21-E5356445690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9BF0DAD-7A84-44EB-8A72-1733BC3EC1F1}">
      <dgm:prSet phldrT="[Teksti]"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Opiskelun tuki kaikille</a:t>
          </a:r>
          <a:endParaRPr lang="fi-FI" sz="1800" dirty="0"/>
        </a:p>
      </dgm:t>
    </dgm:pt>
    <dgm:pt modelId="{52A77855-2405-4BEA-A7CF-76F2447F3E76}" type="parTrans" cxnId="{F5EF28CB-8F0F-4EB3-B83B-F27DC6F1F2B5}">
      <dgm:prSet/>
      <dgm:spPr/>
      <dgm:t>
        <a:bodyPr/>
        <a:lstStyle/>
        <a:p>
          <a:endParaRPr lang="fi-FI"/>
        </a:p>
      </dgm:t>
    </dgm:pt>
    <dgm:pt modelId="{067BFB76-07AF-40B8-A01A-92EE4B7BEB45}" type="sibTrans" cxnId="{F5EF28CB-8F0F-4EB3-B83B-F27DC6F1F2B5}">
      <dgm:prSet/>
      <dgm:spPr/>
      <dgm:t>
        <a:bodyPr/>
        <a:lstStyle/>
        <a:p>
          <a:endParaRPr lang="fi-FI"/>
        </a:p>
      </dgm:t>
    </dgm:pt>
    <dgm:pt modelId="{BB9C0FA4-BDDD-4D50-8F9D-F22D38525EEB}">
      <dgm:prSet phldrT="[Teksti]"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Opiskelutaitojen ohjaus</a:t>
          </a:r>
        </a:p>
      </dgm:t>
    </dgm:pt>
    <dgm:pt modelId="{5886565B-6617-4CC9-87C4-33FA262DAF81}" type="parTrans" cxnId="{F65AADD3-94D4-4A58-80B5-3F3E1352FCA3}">
      <dgm:prSet/>
      <dgm:spPr/>
      <dgm:t>
        <a:bodyPr/>
        <a:lstStyle/>
        <a:p>
          <a:endParaRPr lang="fi-FI"/>
        </a:p>
      </dgm:t>
    </dgm:pt>
    <dgm:pt modelId="{FAA57400-478B-4A31-BDE8-96D5BF01A396}" type="sibTrans" cxnId="{F65AADD3-94D4-4A58-80B5-3F3E1352FCA3}">
      <dgm:prSet/>
      <dgm:spPr/>
      <dgm:t>
        <a:bodyPr/>
        <a:lstStyle/>
        <a:p>
          <a:endParaRPr lang="fi-FI"/>
        </a:p>
      </dgm:t>
    </dgm:pt>
    <dgm:pt modelId="{FDD981CD-7294-4B7D-86A6-BECBC2E38071}">
      <dgm:prSet phldrT="[Teksti]"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Satunnainen erityisopettajan tuki</a:t>
          </a:r>
          <a:endParaRPr lang="fi-FI" sz="1800" dirty="0"/>
        </a:p>
      </dgm:t>
    </dgm:pt>
    <dgm:pt modelId="{D530F03F-6101-4BDF-B8A6-C2D4A115C0CD}" type="parTrans" cxnId="{72486C04-EC50-4DCC-9906-BBBBBBBB7002}">
      <dgm:prSet/>
      <dgm:spPr/>
      <dgm:t>
        <a:bodyPr/>
        <a:lstStyle/>
        <a:p>
          <a:endParaRPr lang="fi-FI"/>
        </a:p>
      </dgm:t>
    </dgm:pt>
    <dgm:pt modelId="{0181216B-9A67-41F4-A15C-29E75B143080}" type="sibTrans" cxnId="{72486C04-EC50-4DCC-9906-BBBBBBBB7002}">
      <dgm:prSet/>
      <dgm:spPr/>
      <dgm:t>
        <a:bodyPr/>
        <a:lstStyle/>
        <a:p>
          <a:endParaRPr lang="fi-FI"/>
        </a:p>
      </dgm:t>
    </dgm:pt>
    <dgm:pt modelId="{9877D091-BAEB-49C4-9794-AD12EA7D2D65}">
      <dgm:prSet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Aineenopettajan tuki / tukiopetus</a:t>
          </a:r>
          <a:endParaRPr lang="fi-FI" sz="1800" dirty="0"/>
        </a:p>
      </dgm:t>
    </dgm:pt>
    <dgm:pt modelId="{5EE8E64E-CBDB-4DE7-98FC-0F7E29568FB9}" type="parTrans" cxnId="{EBEF6D15-0A5E-4174-B42F-15C430E684C8}">
      <dgm:prSet/>
      <dgm:spPr/>
      <dgm:t>
        <a:bodyPr/>
        <a:lstStyle/>
        <a:p>
          <a:endParaRPr lang="fi-FI"/>
        </a:p>
      </dgm:t>
    </dgm:pt>
    <dgm:pt modelId="{64534C45-2164-48DD-859F-E04481899BDD}" type="sibTrans" cxnId="{EBEF6D15-0A5E-4174-B42F-15C430E684C8}">
      <dgm:prSet/>
      <dgm:spPr/>
      <dgm:t>
        <a:bodyPr/>
        <a:lstStyle/>
        <a:p>
          <a:endParaRPr lang="fi-FI"/>
        </a:p>
      </dgm:t>
    </dgm:pt>
    <dgm:pt modelId="{0B95CFBF-A78D-4A2C-82E4-FB03C589E2C8}">
      <dgm:prSet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Säännölliset tukipajat</a:t>
          </a:r>
        </a:p>
      </dgm:t>
    </dgm:pt>
    <dgm:pt modelId="{A82C869B-C22A-4CDB-A3C6-093B40063DAC}" type="parTrans" cxnId="{A9A22CE2-4BF6-430E-8C98-59FECFE5AE4F}">
      <dgm:prSet/>
      <dgm:spPr/>
      <dgm:t>
        <a:bodyPr/>
        <a:lstStyle/>
        <a:p>
          <a:endParaRPr lang="fi-FI"/>
        </a:p>
      </dgm:t>
    </dgm:pt>
    <dgm:pt modelId="{8C1586F1-58FA-43DC-B6ED-FCC38A093C3F}" type="sibTrans" cxnId="{A9A22CE2-4BF6-430E-8C98-59FECFE5AE4F}">
      <dgm:prSet/>
      <dgm:spPr/>
      <dgm:t>
        <a:bodyPr/>
        <a:lstStyle/>
        <a:p>
          <a:endParaRPr lang="fi-FI"/>
        </a:p>
      </dgm:t>
    </dgm:pt>
    <dgm:pt modelId="{4AD9A237-0E89-4652-92A8-FCBD12E086B9}">
      <dgm:prSet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Tuen kartoitus ja oppimisen tuen suunnitelma</a:t>
          </a:r>
        </a:p>
      </dgm:t>
    </dgm:pt>
    <dgm:pt modelId="{5630FFF2-389B-4EF2-A6BA-414666A4A15D}" type="parTrans" cxnId="{DDF46FFD-EB34-4EB4-9AF9-405AEF537EFD}">
      <dgm:prSet/>
      <dgm:spPr/>
      <dgm:t>
        <a:bodyPr/>
        <a:lstStyle/>
        <a:p>
          <a:endParaRPr lang="fi-FI"/>
        </a:p>
      </dgm:t>
    </dgm:pt>
    <dgm:pt modelId="{5C086933-B63A-4F37-BFA3-F6A7C5660EF6}" type="sibTrans" cxnId="{DDF46FFD-EB34-4EB4-9AF9-405AEF537EFD}">
      <dgm:prSet/>
      <dgm:spPr/>
      <dgm:t>
        <a:bodyPr/>
        <a:lstStyle/>
        <a:p>
          <a:endParaRPr lang="fi-FI"/>
        </a:p>
      </dgm:t>
    </dgm:pt>
    <dgm:pt modelId="{544A8937-77FB-4F6F-992E-042FB1CA013D}">
      <dgm:prSet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Annetut tukitoimet eivät riitä tai opiskelijalla on jo todettuja oppimisvaikeuksia</a:t>
          </a:r>
        </a:p>
      </dgm:t>
    </dgm:pt>
    <dgm:pt modelId="{2AF4569D-5FD3-4834-ABC5-999F4FA72DD2}" type="parTrans" cxnId="{CB6940A3-AEFC-44E0-AD73-72F0620B27A0}">
      <dgm:prSet/>
      <dgm:spPr/>
      <dgm:t>
        <a:bodyPr/>
        <a:lstStyle/>
        <a:p>
          <a:endParaRPr lang="fi-FI"/>
        </a:p>
      </dgm:t>
    </dgm:pt>
    <dgm:pt modelId="{157AAE6F-9FD7-4249-B269-0D80459FD1DE}" type="sibTrans" cxnId="{CB6940A3-AEFC-44E0-AD73-72F0620B27A0}">
      <dgm:prSet/>
      <dgm:spPr/>
      <dgm:t>
        <a:bodyPr/>
        <a:lstStyle/>
        <a:p>
          <a:endParaRPr lang="fi-FI"/>
        </a:p>
      </dgm:t>
    </dgm:pt>
    <dgm:pt modelId="{B3584759-055F-4811-9D7A-485D5BD3672A}">
      <dgm:prSet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Tukisuunnitelma kirjataan Wilmaan yhdessä opiskelijan kanssa</a:t>
          </a:r>
        </a:p>
      </dgm:t>
    </dgm:pt>
    <dgm:pt modelId="{D573ADB3-6B58-49C2-8147-7E6E4CACDD19}" type="parTrans" cxnId="{201FE459-985E-4213-8B8F-50C5BFF0B251}">
      <dgm:prSet/>
      <dgm:spPr/>
      <dgm:t>
        <a:bodyPr/>
        <a:lstStyle/>
        <a:p>
          <a:endParaRPr lang="fi-FI"/>
        </a:p>
      </dgm:t>
    </dgm:pt>
    <dgm:pt modelId="{0EE75C77-C66E-4CF3-A1C4-06A2F9EA2DED}" type="sibTrans" cxnId="{201FE459-985E-4213-8B8F-50C5BFF0B251}">
      <dgm:prSet/>
      <dgm:spPr/>
      <dgm:t>
        <a:bodyPr/>
        <a:lstStyle/>
        <a:p>
          <a:endParaRPr lang="fi-FI"/>
        </a:p>
      </dgm:t>
    </dgm:pt>
    <dgm:pt modelId="{F04DAEBE-8348-4319-B524-F3D0C57FCAF6}">
      <dgm:prSet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Mahdollisia tukitoimia: lisäaika, painetut oppikirjat, pienryhmätila</a:t>
          </a:r>
        </a:p>
      </dgm:t>
    </dgm:pt>
    <dgm:pt modelId="{E2EEA496-70A0-4299-97A6-87F297411962}" type="parTrans" cxnId="{784206DC-63F2-464D-8279-B6C15D016155}">
      <dgm:prSet/>
      <dgm:spPr/>
      <dgm:t>
        <a:bodyPr/>
        <a:lstStyle/>
        <a:p>
          <a:endParaRPr lang="fi-FI"/>
        </a:p>
      </dgm:t>
    </dgm:pt>
    <dgm:pt modelId="{6C0C7804-1504-48ED-9EE7-24ECC7832760}" type="sibTrans" cxnId="{784206DC-63F2-464D-8279-B6C15D016155}">
      <dgm:prSet/>
      <dgm:spPr/>
      <dgm:t>
        <a:bodyPr/>
        <a:lstStyle/>
        <a:p>
          <a:endParaRPr lang="fi-FI"/>
        </a:p>
      </dgm:t>
    </dgm:pt>
    <dgm:pt modelId="{6C21446D-0151-4A70-ABC9-955A8ED8EAAB}">
      <dgm:prSet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Hallinnollinen päätös erityisopetuksesta</a:t>
          </a:r>
        </a:p>
      </dgm:t>
    </dgm:pt>
    <dgm:pt modelId="{9A5E6827-6768-460D-B920-949CC75F8924}" type="parTrans" cxnId="{17657E33-9F8C-446B-967E-3EFC91A623A6}">
      <dgm:prSet/>
      <dgm:spPr/>
      <dgm:t>
        <a:bodyPr/>
        <a:lstStyle/>
        <a:p>
          <a:endParaRPr lang="fi-FI"/>
        </a:p>
      </dgm:t>
    </dgm:pt>
    <dgm:pt modelId="{10514C69-F838-4D71-B0CA-B1BD38B61DA2}" type="sibTrans" cxnId="{17657E33-9F8C-446B-967E-3EFC91A623A6}">
      <dgm:prSet/>
      <dgm:spPr/>
      <dgm:t>
        <a:bodyPr/>
        <a:lstStyle/>
        <a:p>
          <a:endParaRPr lang="fi-FI"/>
        </a:p>
      </dgm:t>
    </dgm:pt>
    <dgm:pt modelId="{12E01393-F6B8-4074-A8F8-CE3A34DF904C}">
      <dgm:prSet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Opiskelijalla todennetut oppimisvaikeudet, sairaus tai vamma, jotka haittaavat opintojen etenemistä</a:t>
          </a:r>
        </a:p>
      </dgm:t>
    </dgm:pt>
    <dgm:pt modelId="{D6A4607E-5C12-42A2-8FF6-4C000BA1416F}" type="parTrans" cxnId="{1229B563-CC0E-4245-987D-452A50E2801F}">
      <dgm:prSet/>
      <dgm:spPr/>
      <dgm:t>
        <a:bodyPr/>
        <a:lstStyle/>
        <a:p>
          <a:endParaRPr lang="fi-FI"/>
        </a:p>
      </dgm:t>
    </dgm:pt>
    <dgm:pt modelId="{600D15D1-3BD1-4679-8537-3C07873F228F}" type="sibTrans" cxnId="{1229B563-CC0E-4245-987D-452A50E2801F}">
      <dgm:prSet/>
      <dgm:spPr/>
      <dgm:t>
        <a:bodyPr/>
        <a:lstStyle/>
        <a:p>
          <a:endParaRPr lang="fi-FI"/>
        </a:p>
      </dgm:t>
    </dgm:pt>
    <dgm:pt modelId="{C9473F04-D702-4B26-8F6E-095E14D1FE12}">
      <dgm:prSet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Säännöllinen erityisopettajan ja aineenopettajan tuki</a:t>
          </a:r>
        </a:p>
      </dgm:t>
    </dgm:pt>
    <dgm:pt modelId="{68667D0D-EA51-42EB-969E-41190BD64C9B}" type="parTrans" cxnId="{F8971C84-4356-4922-85B0-A5BB97AF8AA1}">
      <dgm:prSet/>
      <dgm:spPr/>
      <dgm:t>
        <a:bodyPr/>
        <a:lstStyle/>
        <a:p>
          <a:endParaRPr lang="fi-FI"/>
        </a:p>
      </dgm:t>
    </dgm:pt>
    <dgm:pt modelId="{9C85325B-CC02-43E3-A7B8-8AFE8650CE22}" type="sibTrans" cxnId="{F8971C84-4356-4922-85B0-A5BB97AF8AA1}">
      <dgm:prSet/>
      <dgm:spPr/>
      <dgm:t>
        <a:bodyPr/>
        <a:lstStyle/>
        <a:p>
          <a:endParaRPr lang="fi-FI"/>
        </a:p>
      </dgm:t>
    </dgm:pt>
    <dgm:pt modelId="{5422F0E4-A6FA-4AF2-AACB-FCA1F08AEB8B}">
      <dgm:prSet phldr="0" custT="1"/>
      <dgm:spPr/>
      <dgm:t>
        <a:bodyPr/>
        <a:lstStyle/>
        <a:p>
          <a:pPr rtl="0"/>
          <a:r>
            <a:rPr lang="fi-FI" sz="1800" dirty="0">
              <a:latin typeface="Corbel" panose="020B0503020204020204"/>
            </a:rPr>
            <a:t>Annetut tukitoimet eivät ole olleet riittäviä</a:t>
          </a:r>
          <a:endParaRPr lang="fi-FI" sz="1800" dirty="0"/>
        </a:p>
      </dgm:t>
    </dgm:pt>
    <dgm:pt modelId="{9CCF74A2-DA75-4A2C-A4DB-ABADBC4BBF1B}" type="parTrans" cxnId="{4A716D67-60D8-48B5-94C0-8C8455362819}">
      <dgm:prSet/>
      <dgm:spPr/>
      <dgm:t>
        <a:bodyPr/>
        <a:lstStyle/>
        <a:p>
          <a:endParaRPr lang="fi-FI"/>
        </a:p>
      </dgm:t>
    </dgm:pt>
    <dgm:pt modelId="{B2ED7ECC-B13F-489B-8A20-3571B91BC5F7}" type="sibTrans" cxnId="{4A716D67-60D8-48B5-94C0-8C8455362819}">
      <dgm:prSet/>
      <dgm:spPr/>
      <dgm:t>
        <a:bodyPr/>
        <a:lstStyle/>
        <a:p>
          <a:endParaRPr lang="fi-FI"/>
        </a:p>
      </dgm:t>
    </dgm:pt>
    <dgm:pt modelId="{D7505E80-98BF-4675-BEAA-BFD9024AFF2F}" type="pres">
      <dgm:prSet presAssocID="{4A6E0634-9F0C-49A0-BD21-E5356445690B}" presName="CompostProcess" presStyleCnt="0">
        <dgm:presLayoutVars>
          <dgm:dir/>
          <dgm:resizeHandles val="exact"/>
        </dgm:presLayoutVars>
      </dgm:prSet>
      <dgm:spPr/>
    </dgm:pt>
    <dgm:pt modelId="{22EDAA0B-8D02-4EAD-91CC-820ED684D95F}" type="pres">
      <dgm:prSet presAssocID="{4A6E0634-9F0C-49A0-BD21-E5356445690B}" presName="arrow" presStyleLbl="bgShp" presStyleIdx="0" presStyleCnt="1" custScaleX="117647" custScaleY="100000" custLinFactNeighborX="910" custLinFactNeighborY="-9994"/>
      <dgm:spPr/>
    </dgm:pt>
    <dgm:pt modelId="{71EDE509-16A1-437E-95C1-0522CDD3EC97}" type="pres">
      <dgm:prSet presAssocID="{4A6E0634-9F0C-49A0-BD21-E5356445690B}" presName="linearProcess" presStyleCnt="0"/>
      <dgm:spPr/>
    </dgm:pt>
    <dgm:pt modelId="{3F98AC5E-9BEE-4363-9165-22869ED6FD65}" type="pres">
      <dgm:prSet presAssocID="{A9BF0DAD-7A84-44EB-8A72-1733BC3EC1F1}" presName="textNode" presStyleLbl="node1" presStyleIdx="0" presStyleCnt="3" custScaleX="90715" custScaleY="102852" custLinFactNeighborX="34178" custLinFactNeighborY="-8839">
        <dgm:presLayoutVars>
          <dgm:bulletEnabled val="1"/>
        </dgm:presLayoutVars>
      </dgm:prSet>
      <dgm:spPr/>
    </dgm:pt>
    <dgm:pt modelId="{73E9C820-1C10-4874-A744-7991FCABFE82}" type="pres">
      <dgm:prSet presAssocID="{067BFB76-07AF-40B8-A01A-92EE4B7BEB45}" presName="sibTrans" presStyleCnt="0"/>
      <dgm:spPr/>
    </dgm:pt>
    <dgm:pt modelId="{6A454FBD-647F-42FA-84FB-53111756D4BD}" type="pres">
      <dgm:prSet presAssocID="{4AD9A237-0E89-4652-92A8-FCBD12E086B9}" presName="textNode" presStyleLbl="node1" presStyleIdx="1" presStyleCnt="3" custScaleX="90715" custScaleY="104008" custLinFactNeighborX="-31812" custLinFactNeighborY="-8839">
        <dgm:presLayoutVars>
          <dgm:bulletEnabled val="1"/>
        </dgm:presLayoutVars>
      </dgm:prSet>
      <dgm:spPr/>
    </dgm:pt>
    <dgm:pt modelId="{DCCDA37B-D7D9-4EF7-B3FA-2EBB8A86AD9F}" type="pres">
      <dgm:prSet presAssocID="{5C086933-B63A-4F37-BFA3-F6A7C5660EF6}" presName="sibTrans" presStyleCnt="0"/>
      <dgm:spPr/>
    </dgm:pt>
    <dgm:pt modelId="{ECD79EB2-39AE-4870-A4C4-7B5BEA693B39}" type="pres">
      <dgm:prSet presAssocID="{6C21446D-0151-4A70-ABC9-955A8ED8EAAB}" presName="textNode" presStyleLbl="node1" presStyleIdx="2" presStyleCnt="3" custScaleX="90715" custScaleY="104008" custLinFactNeighborX="-90041" custLinFactNeighborY="-8839">
        <dgm:presLayoutVars>
          <dgm:bulletEnabled val="1"/>
        </dgm:presLayoutVars>
      </dgm:prSet>
      <dgm:spPr/>
    </dgm:pt>
  </dgm:ptLst>
  <dgm:cxnLst>
    <dgm:cxn modelId="{72486C04-EC50-4DCC-9906-BBBBBBBB7002}" srcId="{A9BF0DAD-7A84-44EB-8A72-1733BC3EC1F1}" destId="{FDD981CD-7294-4B7D-86A6-BECBC2E38071}" srcOrd="2" destOrd="0" parTransId="{D530F03F-6101-4BDF-B8A6-C2D4A115C0CD}" sibTransId="{0181216B-9A67-41F4-A15C-29E75B143080}"/>
    <dgm:cxn modelId="{EBEF6D15-0A5E-4174-B42F-15C430E684C8}" srcId="{A9BF0DAD-7A84-44EB-8A72-1733BC3EC1F1}" destId="{9877D091-BAEB-49C4-9794-AD12EA7D2D65}" srcOrd="1" destOrd="0" parTransId="{5EE8E64E-CBDB-4DE7-98FC-0F7E29568FB9}" sibTransId="{64534C45-2164-48DD-859F-E04481899BDD}"/>
    <dgm:cxn modelId="{82D0FA17-FF33-4AAF-9C21-5BC4B1B80652}" type="presOf" srcId="{6C21446D-0151-4A70-ABC9-955A8ED8EAAB}" destId="{ECD79EB2-39AE-4870-A4C4-7B5BEA693B39}" srcOrd="0" destOrd="0" presId="urn:microsoft.com/office/officeart/2005/8/layout/hProcess9"/>
    <dgm:cxn modelId="{DD06851D-BD71-4A5A-A7DE-EC3C32CC91F5}" type="presOf" srcId="{F04DAEBE-8348-4319-B524-F3D0C57FCAF6}" destId="{6A454FBD-647F-42FA-84FB-53111756D4BD}" srcOrd="0" destOrd="3" presId="urn:microsoft.com/office/officeart/2005/8/layout/hProcess9"/>
    <dgm:cxn modelId="{17657E33-9F8C-446B-967E-3EFC91A623A6}" srcId="{4A6E0634-9F0C-49A0-BD21-E5356445690B}" destId="{6C21446D-0151-4A70-ABC9-955A8ED8EAAB}" srcOrd="2" destOrd="0" parTransId="{9A5E6827-6768-460D-B920-949CC75F8924}" sibTransId="{10514C69-F838-4D71-B0CA-B1BD38B61DA2}"/>
    <dgm:cxn modelId="{0546DD41-D1F3-4FC5-9304-07470BA1F166}" type="presOf" srcId="{BB9C0FA4-BDDD-4D50-8F9D-F22D38525EEB}" destId="{3F98AC5E-9BEE-4363-9165-22869ED6FD65}" srcOrd="0" destOrd="1" presId="urn:microsoft.com/office/officeart/2005/8/layout/hProcess9"/>
    <dgm:cxn modelId="{05278F43-BB71-4EC1-9A17-9AFDA1A662AC}" type="presOf" srcId="{4AD9A237-0E89-4652-92A8-FCBD12E086B9}" destId="{6A454FBD-647F-42FA-84FB-53111756D4BD}" srcOrd="0" destOrd="0" presId="urn:microsoft.com/office/officeart/2005/8/layout/hProcess9"/>
    <dgm:cxn modelId="{1229B563-CC0E-4245-987D-452A50E2801F}" srcId="{6C21446D-0151-4A70-ABC9-955A8ED8EAAB}" destId="{12E01393-F6B8-4074-A8F8-CE3A34DF904C}" srcOrd="1" destOrd="0" parTransId="{D6A4607E-5C12-42A2-8FF6-4C000BA1416F}" sibTransId="{600D15D1-3BD1-4679-8537-3C07873F228F}"/>
    <dgm:cxn modelId="{4A716D67-60D8-48B5-94C0-8C8455362819}" srcId="{6C21446D-0151-4A70-ABC9-955A8ED8EAAB}" destId="{5422F0E4-A6FA-4AF2-AACB-FCA1F08AEB8B}" srcOrd="0" destOrd="0" parTransId="{9CCF74A2-DA75-4A2C-A4DB-ABADBC4BBF1B}" sibTransId="{B2ED7ECC-B13F-489B-8A20-3571B91BC5F7}"/>
    <dgm:cxn modelId="{A3FEB96D-D368-4861-A44E-E9515B03E3D5}" type="presOf" srcId="{B3584759-055F-4811-9D7A-485D5BD3672A}" destId="{6A454FBD-647F-42FA-84FB-53111756D4BD}" srcOrd="0" destOrd="2" presId="urn:microsoft.com/office/officeart/2005/8/layout/hProcess9"/>
    <dgm:cxn modelId="{9CA9CE4E-1521-4A2A-BA29-AC04AA2D053B}" type="presOf" srcId="{12E01393-F6B8-4074-A8F8-CE3A34DF904C}" destId="{ECD79EB2-39AE-4870-A4C4-7B5BEA693B39}" srcOrd="0" destOrd="2" presId="urn:microsoft.com/office/officeart/2005/8/layout/hProcess9"/>
    <dgm:cxn modelId="{201FE459-985E-4213-8B8F-50C5BFF0B251}" srcId="{4AD9A237-0E89-4652-92A8-FCBD12E086B9}" destId="{B3584759-055F-4811-9D7A-485D5BD3672A}" srcOrd="1" destOrd="0" parTransId="{D573ADB3-6B58-49C2-8147-7E6E4CACDD19}" sibTransId="{0EE75C77-C66E-4CF3-A1C4-06A2F9EA2DED}"/>
    <dgm:cxn modelId="{F8971C84-4356-4922-85B0-A5BB97AF8AA1}" srcId="{6C21446D-0151-4A70-ABC9-955A8ED8EAAB}" destId="{C9473F04-D702-4B26-8F6E-095E14D1FE12}" srcOrd="2" destOrd="0" parTransId="{68667D0D-EA51-42EB-969E-41190BD64C9B}" sibTransId="{9C85325B-CC02-43E3-A7B8-8AFE8650CE22}"/>
    <dgm:cxn modelId="{5A2A3886-6387-463D-BEBE-BAA7076E7716}" type="presOf" srcId="{4A6E0634-9F0C-49A0-BD21-E5356445690B}" destId="{D7505E80-98BF-4675-BEAA-BFD9024AFF2F}" srcOrd="0" destOrd="0" presId="urn:microsoft.com/office/officeart/2005/8/layout/hProcess9"/>
    <dgm:cxn modelId="{92E7C689-FCA2-4B64-9934-73C647F1FA29}" type="presOf" srcId="{FDD981CD-7294-4B7D-86A6-BECBC2E38071}" destId="{3F98AC5E-9BEE-4363-9165-22869ED6FD65}" srcOrd="0" destOrd="3" presId="urn:microsoft.com/office/officeart/2005/8/layout/hProcess9"/>
    <dgm:cxn modelId="{A0AEA598-A417-4F6B-8516-D5EA155A0DEF}" type="presOf" srcId="{5422F0E4-A6FA-4AF2-AACB-FCA1F08AEB8B}" destId="{ECD79EB2-39AE-4870-A4C4-7B5BEA693B39}" srcOrd="0" destOrd="1" presId="urn:microsoft.com/office/officeart/2005/8/layout/hProcess9"/>
    <dgm:cxn modelId="{CB6940A3-AEFC-44E0-AD73-72F0620B27A0}" srcId="{4AD9A237-0E89-4652-92A8-FCBD12E086B9}" destId="{544A8937-77FB-4F6F-992E-042FB1CA013D}" srcOrd="0" destOrd="0" parTransId="{2AF4569D-5FD3-4834-ABC5-999F4FA72DD2}" sibTransId="{157AAE6F-9FD7-4249-B269-0D80459FD1DE}"/>
    <dgm:cxn modelId="{7C620CAB-AD5A-40B1-B2A9-15D736EBB0DE}" type="presOf" srcId="{A9BF0DAD-7A84-44EB-8A72-1733BC3EC1F1}" destId="{3F98AC5E-9BEE-4363-9165-22869ED6FD65}" srcOrd="0" destOrd="0" presId="urn:microsoft.com/office/officeart/2005/8/layout/hProcess9"/>
    <dgm:cxn modelId="{52B07BAE-D6F7-42E1-93D2-5AF43AA78EF9}" type="presOf" srcId="{0B95CFBF-A78D-4A2C-82E4-FB03C589E2C8}" destId="{3F98AC5E-9BEE-4363-9165-22869ED6FD65}" srcOrd="0" destOrd="4" presId="urn:microsoft.com/office/officeart/2005/8/layout/hProcess9"/>
    <dgm:cxn modelId="{7ED9A1C1-7A43-490B-A836-24D00BF4FDCC}" type="presOf" srcId="{544A8937-77FB-4F6F-992E-042FB1CA013D}" destId="{6A454FBD-647F-42FA-84FB-53111756D4BD}" srcOrd="0" destOrd="1" presId="urn:microsoft.com/office/officeart/2005/8/layout/hProcess9"/>
    <dgm:cxn modelId="{F5EF28CB-8F0F-4EB3-B83B-F27DC6F1F2B5}" srcId="{4A6E0634-9F0C-49A0-BD21-E5356445690B}" destId="{A9BF0DAD-7A84-44EB-8A72-1733BC3EC1F1}" srcOrd="0" destOrd="0" parTransId="{52A77855-2405-4BEA-A7CF-76F2447F3E76}" sibTransId="{067BFB76-07AF-40B8-A01A-92EE4B7BEB45}"/>
    <dgm:cxn modelId="{F65AADD3-94D4-4A58-80B5-3F3E1352FCA3}" srcId="{A9BF0DAD-7A84-44EB-8A72-1733BC3EC1F1}" destId="{BB9C0FA4-BDDD-4D50-8F9D-F22D38525EEB}" srcOrd="0" destOrd="0" parTransId="{5886565B-6617-4CC9-87C4-33FA262DAF81}" sibTransId="{FAA57400-478B-4A31-BDE8-96D5BF01A396}"/>
    <dgm:cxn modelId="{784206DC-63F2-464D-8279-B6C15D016155}" srcId="{4AD9A237-0E89-4652-92A8-FCBD12E086B9}" destId="{F04DAEBE-8348-4319-B524-F3D0C57FCAF6}" srcOrd="2" destOrd="0" parTransId="{E2EEA496-70A0-4299-97A6-87F297411962}" sibTransId="{6C0C7804-1504-48ED-9EE7-24ECC7832760}"/>
    <dgm:cxn modelId="{A9A22CE2-4BF6-430E-8C98-59FECFE5AE4F}" srcId="{A9BF0DAD-7A84-44EB-8A72-1733BC3EC1F1}" destId="{0B95CFBF-A78D-4A2C-82E4-FB03C589E2C8}" srcOrd="3" destOrd="0" parTransId="{A82C869B-C22A-4CDB-A3C6-093B40063DAC}" sibTransId="{8C1586F1-58FA-43DC-B6ED-FCC38A093C3F}"/>
    <dgm:cxn modelId="{3AED17F4-BF41-496E-B2F1-1440CC9BFA4B}" type="presOf" srcId="{C9473F04-D702-4B26-8F6E-095E14D1FE12}" destId="{ECD79EB2-39AE-4870-A4C4-7B5BEA693B39}" srcOrd="0" destOrd="3" presId="urn:microsoft.com/office/officeart/2005/8/layout/hProcess9"/>
    <dgm:cxn modelId="{DDF46FFD-EB34-4EB4-9AF9-405AEF537EFD}" srcId="{4A6E0634-9F0C-49A0-BD21-E5356445690B}" destId="{4AD9A237-0E89-4652-92A8-FCBD12E086B9}" srcOrd="1" destOrd="0" parTransId="{5630FFF2-389B-4EF2-A6BA-414666A4A15D}" sibTransId="{5C086933-B63A-4F37-BFA3-F6A7C5660EF6}"/>
    <dgm:cxn modelId="{723CFCFF-CA3B-42CC-8441-F3772ED296E7}" type="presOf" srcId="{9877D091-BAEB-49C4-9794-AD12EA7D2D65}" destId="{3F98AC5E-9BEE-4363-9165-22869ED6FD65}" srcOrd="0" destOrd="2" presId="urn:microsoft.com/office/officeart/2005/8/layout/hProcess9"/>
    <dgm:cxn modelId="{17DDC66D-16C2-40DE-A62F-C27F8D0DEAA8}" type="presParOf" srcId="{D7505E80-98BF-4675-BEAA-BFD9024AFF2F}" destId="{22EDAA0B-8D02-4EAD-91CC-820ED684D95F}" srcOrd="0" destOrd="0" presId="urn:microsoft.com/office/officeart/2005/8/layout/hProcess9"/>
    <dgm:cxn modelId="{5784B98F-870A-4FFA-8CA2-CAAD9C85D74D}" type="presParOf" srcId="{D7505E80-98BF-4675-BEAA-BFD9024AFF2F}" destId="{71EDE509-16A1-437E-95C1-0522CDD3EC97}" srcOrd="1" destOrd="0" presId="urn:microsoft.com/office/officeart/2005/8/layout/hProcess9"/>
    <dgm:cxn modelId="{52F951F7-F13D-4C45-9F2F-D03A579835A1}" type="presParOf" srcId="{71EDE509-16A1-437E-95C1-0522CDD3EC97}" destId="{3F98AC5E-9BEE-4363-9165-22869ED6FD65}" srcOrd="0" destOrd="0" presId="urn:microsoft.com/office/officeart/2005/8/layout/hProcess9"/>
    <dgm:cxn modelId="{2CA8D16B-7752-40DD-88AC-23A65FDA6DAD}" type="presParOf" srcId="{71EDE509-16A1-437E-95C1-0522CDD3EC97}" destId="{73E9C820-1C10-4874-A744-7991FCABFE82}" srcOrd="1" destOrd="0" presId="urn:microsoft.com/office/officeart/2005/8/layout/hProcess9"/>
    <dgm:cxn modelId="{828E98C0-4492-415D-826D-B61B41643952}" type="presParOf" srcId="{71EDE509-16A1-437E-95C1-0522CDD3EC97}" destId="{6A454FBD-647F-42FA-84FB-53111756D4BD}" srcOrd="2" destOrd="0" presId="urn:microsoft.com/office/officeart/2005/8/layout/hProcess9"/>
    <dgm:cxn modelId="{AD096408-1B03-4343-9D7F-2196C5083829}" type="presParOf" srcId="{71EDE509-16A1-437E-95C1-0522CDD3EC97}" destId="{DCCDA37B-D7D9-4EF7-B3FA-2EBB8A86AD9F}" srcOrd="3" destOrd="0" presId="urn:microsoft.com/office/officeart/2005/8/layout/hProcess9"/>
    <dgm:cxn modelId="{78DB57DC-307B-4295-A50B-38DA80AB31F8}" type="presParOf" srcId="{71EDE509-16A1-437E-95C1-0522CDD3EC97}" destId="{ECD79EB2-39AE-4870-A4C4-7B5BEA693B3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BEBFC-9DCE-47D8-B7DA-FA28C9BE1263}">
      <dsp:nvSpPr>
        <dsp:cNvPr id="0" name=""/>
        <dsp:cNvSpPr/>
      </dsp:nvSpPr>
      <dsp:spPr>
        <a:xfrm>
          <a:off x="64303" y="139422"/>
          <a:ext cx="1319463" cy="13194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0BEF8B-CD35-470D-BB09-BB2BD556B3E0}">
      <dsp:nvSpPr>
        <dsp:cNvPr id="0" name=""/>
        <dsp:cNvSpPr/>
      </dsp:nvSpPr>
      <dsp:spPr>
        <a:xfrm>
          <a:off x="341391" y="416509"/>
          <a:ext cx="765288" cy="7652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D31496-EFF7-47CA-9F7D-E6FC7D93AFF1}">
      <dsp:nvSpPr>
        <dsp:cNvPr id="0" name=""/>
        <dsp:cNvSpPr/>
      </dsp:nvSpPr>
      <dsp:spPr>
        <a:xfrm>
          <a:off x="1666509" y="139422"/>
          <a:ext cx="3110164" cy="1319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/>
            <a:t>Jakso kestää noin seitsemän viikkoa</a:t>
          </a:r>
          <a:r>
            <a:rPr lang="fi-FI" sz="1400" b="1" kern="1200" dirty="0"/>
            <a:t>.</a:t>
          </a:r>
          <a:endParaRPr lang="en-US" sz="1400" b="1" kern="1200" dirty="0"/>
        </a:p>
      </dsp:txBody>
      <dsp:txXfrm>
        <a:off x="1666509" y="139422"/>
        <a:ext cx="3110164" cy="1319463"/>
      </dsp:txXfrm>
    </dsp:sp>
    <dsp:sp modelId="{8859071D-FB26-4604-8A0A-009B03242285}">
      <dsp:nvSpPr>
        <dsp:cNvPr id="0" name=""/>
        <dsp:cNvSpPr/>
      </dsp:nvSpPr>
      <dsp:spPr>
        <a:xfrm>
          <a:off x="5318596" y="139422"/>
          <a:ext cx="1319463" cy="131946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30593-7A3A-4C12-B23A-128D2E094A9C}">
      <dsp:nvSpPr>
        <dsp:cNvPr id="0" name=""/>
        <dsp:cNvSpPr/>
      </dsp:nvSpPr>
      <dsp:spPr>
        <a:xfrm>
          <a:off x="5595683" y="416509"/>
          <a:ext cx="765288" cy="7652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CFA2B-B9C0-4A22-A91E-BC99593C8499}">
      <dsp:nvSpPr>
        <dsp:cNvPr id="0" name=""/>
        <dsp:cNvSpPr/>
      </dsp:nvSpPr>
      <dsp:spPr>
        <a:xfrm>
          <a:off x="6920802" y="139422"/>
          <a:ext cx="3110164" cy="1319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/>
            <a:t>Jakson viimeinen viikko on päättöviikko.</a:t>
          </a:r>
          <a:endParaRPr lang="en-US" sz="2400" b="1" kern="1200" dirty="0"/>
        </a:p>
      </dsp:txBody>
      <dsp:txXfrm>
        <a:off x="6920802" y="139422"/>
        <a:ext cx="3110164" cy="1319463"/>
      </dsp:txXfrm>
    </dsp:sp>
    <dsp:sp modelId="{D400AF59-3DE2-4325-A6C6-F492638C1ACE}">
      <dsp:nvSpPr>
        <dsp:cNvPr id="0" name=""/>
        <dsp:cNvSpPr/>
      </dsp:nvSpPr>
      <dsp:spPr>
        <a:xfrm>
          <a:off x="64303" y="2207773"/>
          <a:ext cx="1319463" cy="131946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1D1F00-0AD8-4B01-8C07-D22C747F7A95}">
      <dsp:nvSpPr>
        <dsp:cNvPr id="0" name=""/>
        <dsp:cNvSpPr/>
      </dsp:nvSpPr>
      <dsp:spPr>
        <a:xfrm>
          <a:off x="341391" y="2484860"/>
          <a:ext cx="765288" cy="7652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BBB8CC-CDF2-4E26-8593-2945724C8864}">
      <dsp:nvSpPr>
        <dsp:cNvPr id="0" name=""/>
        <dsp:cNvSpPr/>
      </dsp:nvSpPr>
      <dsp:spPr>
        <a:xfrm>
          <a:off x="1666509" y="2207773"/>
          <a:ext cx="3110164" cy="1319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/>
            <a:t>Tarkemmat tiedot jaksojen ajankohdista löytyy opinto-oppaasta koulun kotisivujen etusivulta.</a:t>
          </a:r>
          <a:endParaRPr lang="en-US" sz="2400" b="1" kern="1200" dirty="0"/>
        </a:p>
      </dsp:txBody>
      <dsp:txXfrm>
        <a:off x="1666509" y="2207773"/>
        <a:ext cx="3110164" cy="1319463"/>
      </dsp:txXfrm>
    </dsp:sp>
    <dsp:sp modelId="{69825D22-3779-426A-AC5C-C4D183EE82AA}">
      <dsp:nvSpPr>
        <dsp:cNvPr id="0" name=""/>
        <dsp:cNvSpPr/>
      </dsp:nvSpPr>
      <dsp:spPr>
        <a:xfrm>
          <a:off x="5318596" y="2207773"/>
          <a:ext cx="1319463" cy="131946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58CDEB-127B-4871-84D1-19AD3B4E6645}">
      <dsp:nvSpPr>
        <dsp:cNvPr id="0" name=""/>
        <dsp:cNvSpPr/>
      </dsp:nvSpPr>
      <dsp:spPr>
        <a:xfrm>
          <a:off x="5595683" y="2484860"/>
          <a:ext cx="765288" cy="7652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DB19B7-00D6-4CFE-B349-695F7CA9DFCB}">
      <dsp:nvSpPr>
        <dsp:cNvPr id="0" name=""/>
        <dsp:cNvSpPr/>
      </dsp:nvSpPr>
      <dsp:spPr>
        <a:xfrm>
          <a:off x="6752792" y="2107097"/>
          <a:ext cx="3574791" cy="1534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/>
            <a:t>Arvosanat tulevat näkyviin palautepäivänä. Jos on tullut arvosana 4 tai jos on ollut jostakin kokeesta poissa – uusintakokeeseen ilmoittautuminen Wilmassa.</a:t>
          </a:r>
          <a:endParaRPr lang="en-US" sz="2000" b="1" kern="1200" dirty="0"/>
        </a:p>
      </dsp:txBody>
      <dsp:txXfrm>
        <a:off x="6752792" y="2107097"/>
        <a:ext cx="3574791" cy="15340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EDAA0B-8D02-4EAD-91CC-820ED684D95F}">
      <dsp:nvSpPr>
        <dsp:cNvPr id="0" name=""/>
        <dsp:cNvSpPr/>
      </dsp:nvSpPr>
      <dsp:spPr>
        <a:xfrm>
          <a:off x="6" y="0"/>
          <a:ext cx="12664763" cy="806004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98AC5E-9BEE-4363-9165-22869ED6FD65}">
      <dsp:nvSpPr>
        <dsp:cNvPr id="0" name=""/>
        <dsp:cNvSpPr/>
      </dsp:nvSpPr>
      <dsp:spPr>
        <a:xfrm>
          <a:off x="208439" y="2087067"/>
          <a:ext cx="3822116" cy="33159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>
              <a:latin typeface="Corbel" panose="020B0503020204020204"/>
            </a:rPr>
            <a:t>Opiskelun tuki kaikille</a:t>
          </a:r>
          <a:endParaRPr lang="fi-FI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800" kern="1200" dirty="0">
              <a:latin typeface="Corbel" panose="020B0503020204020204"/>
            </a:rPr>
            <a:t>Opiskelutaitojen ohjaus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800" kern="1200" dirty="0">
              <a:latin typeface="Corbel" panose="020B0503020204020204"/>
            </a:rPr>
            <a:t>Aineenopettajan tuki / tukiopetus</a:t>
          </a:r>
          <a:endParaRPr lang="fi-FI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800" kern="1200" dirty="0">
              <a:latin typeface="Corbel" panose="020B0503020204020204"/>
            </a:rPr>
            <a:t>Satunnainen erityisopettajan tuki</a:t>
          </a:r>
          <a:endParaRPr lang="fi-FI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800" kern="1200" dirty="0">
              <a:latin typeface="Corbel" panose="020B0503020204020204"/>
            </a:rPr>
            <a:t>Säännölliset tukipajat</a:t>
          </a:r>
        </a:p>
      </dsp:txBody>
      <dsp:txXfrm>
        <a:off x="370311" y="2248939"/>
        <a:ext cx="3498372" cy="2992221"/>
      </dsp:txXfrm>
    </dsp:sp>
    <dsp:sp modelId="{6A454FBD-647F-42FA-84FB-53111756D4BD}">
      <dsp:nvSpPr>
        <dsp:cNvPr id="0" name=""/>
        <dsp:cNvSpPr/>
      </dsp:nvSpPr>
      <dsp:spPr>
        <a:xfrm>
          <a:off x="4232465" y="2068432"/>
          <a:ext cx="3822116" cy="33532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>
              <a:latin typeface="Corbel" panose="020B0503020204020204"/>
            </a:rPr>
            <a:t>Tuen kartoitus ja oppimisen tuen suunnitelma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800" kern="1200" dirty="0">
              <a:latin typeface="Corbel" panose="020B0503020204020204"/>
            </a:rPr>
            <a:t>Annetut tukitoimet eivät riitä tai opiskelijalla on jo todettuja oppimisvaikeuksia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800" kern="1200" dirty="0">
              <a:latin typeface="Corbel" panose="020B0503020204020204"/>
            </a:rPr>
            <a:t>Tukisuunnitelma kirjataan Wilmaan yhdessä opiskelijan kanssa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800" kern="1200" dirty="0">
              <a:latin typeface="Corbel" panose="020B0503020204020204"/>
            </a:rPr>
            <a:t>Mahdollisia tukitoimia: lisäaika, painetut oppikirjat, pienryhmätila</a:t>
          </a:r>
        </a:p>
      </dsp:txBody>
      <dsp:txXfrm>
        <a:off x="4396156" y="2232123"/>
        <a:ext cx="3494734" cy="3025852"/>
      </dsp:txXfrm>
    </dsp:sp>
    <dsp:sp modelId="{ECD79EB2-39AE-4870-A4C4-7B5BEA693B39}">
      <dsp:nvSpPr>
        <dsp:cNvPr id="0" name=""/>
        <dsp:cNvSpPr/>
      </dsp:nvSpPr>
      <dsp:spPr>
        <a:xfrm>
          <a:off x="8302567" y="2068432"/>
          <a:ext cx="3822116" cy="33532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>
              <a:latin typeface="Corbel" panose="020B0503020204020204"/>
            </a:rPr>
            <a:t>Hallinnollinen päätös erityisopetuksesta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800" kern="1200" dirty="0">
              <a:latin typeface="Corbel" panose="020B0503020204020204"/>
            </a:rPr>
            <a:t>Annetut tukitoimet eivät ole olleet riittäviä</a:t>
          </a:r>
          <a:endParaRPr lang="fi-FI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800" kern="1200" dirty="0">
              <a:latin typeface="Corbel" panose="020B0503020204020204"/>
            </a:rPr>
            <a:t>Opiskelijalla todennetut oppimisvaikeudet, sairaus tai vamma, jotka haittaavat opintojen etenemistä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800" kern="1200" dirty="0">
              <a:latin typeface="Corbel" panose="020B0503020204020204"/>
            </a:rPr>
            <a:t>Säännöllinen erityisopettajan ja aineenopettajan tuki</a:t>
          </a:r>
        </a:p>
      </dsp:txBody>
      <dsp:txXfrm>
        <a:off x="8466258" y="2232123"/>
        <a:ext cx="3494734" cy="3025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29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4243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004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820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6218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970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968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912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870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79724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41747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73558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2453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5833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2186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53307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48391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5224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86133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3378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262258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6" y="844061"/>
            <a:ext cx="11084169" cy="115580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11084169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DD4EF-0A3B-47E8-A8C7-5D060099A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2C0E8-5D39-479D-A6BC-57F37751B110}" type="datetime1">
              <a:rPr lang="fi-FI"/>
              <a:pPr>
                <a:defRPr/>
              </a:pPr>
              <a:t>28.10.2025</a:t>
            </a:fld>
            <a:endParaRPr lang="en-FI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A19F144-D2E0-44B0-BD69-1DCE65FE0F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6B5D-05A7-4890-B703-51CFEA938082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57786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9956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D12876-F872-87C0-A648-9940AC8F4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98DCE36-CC27-0955-19D7-C317E7981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8D94D3D-07B4-A84C-3F58-6B4EDFF29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E5CFF47-EEA4-EA6D-83C3-9CD82621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89CCC4E-2999-C29A-4A1F-8CEE42BEE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06821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A0DC2C-E1CC-4C19-5290-8F97C86E9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D84D639-D110-F8C5-EBBA-4A75E0D1C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79CFD22-9961-3DE2-C965-D7C198931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D211-1826-4F5F-BD68-5EAE5326B89C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9027038-F4D1-8DD0-33AA-90EF9D69E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C8BB073-B3DC-9784-5273-698ADE01A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17899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F42F58-E95F-DB6E-B407-83BCE326F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9B2D30E-1E6E-EC02-85A0-F37A80221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568B8E-F73B-90EC-C32F-E4B163A3A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7E8182-1EDC-9A6D-25A1-443BDFCD2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69102A2-60D1-6323-6058-CCCC25382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57587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B5FA01-3428-CEB2-23D2-171A06AFB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28F593-D5F7-222C-99FD-F0A46EF11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28D9C1C-97E4-CF83-1C47-F89B4EC4A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F08EE27-ABCB-C078-37F6-8134DF21B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AB8F03A-3D50-C040-3BD3-B7E004E94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CCFD185-6298-AC15-3122-687061EB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49036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047D64-8C9F-6970-3265-A7B726594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B5D0AD7-F8B9-F469-52C8-A459F9079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F0BD858-BFC0-AC6C-FBA4-585624B1F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358E5FA-3539-5960-5451-54E342E2C2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BC23755-9AB4-4829-A425-F46090BA76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529DEA-DDF0-4636-B365-7C08DB3E1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B502CC2-B046-BC67-BF18-2AF50ACF5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3360AB0-F61B-9624-82D0-47A4B9978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07585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D5D374-1D67-8424-5ACB-9601B8403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2DB433C-82B8-BD84-8F23-1078DDDEA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DDD61B9-3BF6-CCD9-E7AB-2DAEF6BDE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6FAF65D-6214-0283-7C85-8D6B6FB71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61796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E882259-6CCC-9BC5-7C3E-33130ED38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46E4221-6404-FB9D-6645-BDD5D047A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4A29AC6-583C-D880-62CB-A75D04CAF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13221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1E4436-0D76-0016-2C76-5D6C1B274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107109-2B44-CA60-6DD0-F426528EE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9A2D4EB-45F8-2E87-CB72-B819F78A2E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599F21E-054B-F867-9087-41B3C17F7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4C6C866-2E85-9DF6-7BC9-792CF8CB1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A8F8F19-0D43-7CDA-3E6F-80ADC7FC0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85008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D2BBE9-ED26-B736-96F9-3DEB89C07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7A9A35B-719A-E38B-A8D2-F50C96D10B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604A9E7-948C-C124-D0E3-B68B4973A8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D4155FE-0EDF-8E4A-8148-524701D04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F81FDEB-7ECE-46F6-1B4F-311E7C14B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7784ED8-5FD0-0B0D-C6E6-DB27D80B4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3079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31ACD2-0011-4ECC-026A-0EE0A049F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6D673D0-B674-25D6-C8FD-2B93FCBCE1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71471F9-A7A0-8805-5331-16D23515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D6D1844-46AF-0871-6F05-D03C6F006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5900C2A-1529-57B9-1DC0-2D13B3095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0629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19074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12E40721-A03F-EFB6-F1E2-F4E5DB96BE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AD89C41-8E4B-901D-3BB6-27383046E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C7F50D-53C6-CF69-4246-47DAA1E05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C5E62AB-18D5-D1AA-9BC4-3DE601B8E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5F1E6C-87E0-4733-DB85-FE462872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41735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49641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2931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7472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7599" y="153710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7599" y="2956466"/>
            <a:ext cx="10515600" cy="323827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830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36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8369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538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990" y="16234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3799" y="3100630"/>
            <a:ext cx="5181600" cy="29524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25990" y="3100630"/>
            <a:ext cx="5181600" cy="29524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794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458" y="1640131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6458" y="303344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6458" y="4037660"/>
            <a:ext cx="5157787" cy="18479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38870" y="303344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38870" y="4037660"/>
            <a:ext cx="5183188" cy="18479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5620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6537" y="176892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9371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760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7823" y="77917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8343" y="1566976"/>
            <a:ext cx="6172200" cy="46755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7823" y="237937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058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9489" y="534474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52889" y="1596981"/>
            <a:ext cx="6172200" cy="43492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9489" y="2134674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121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3336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7597" y="158597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7597" y="3090929"/>
            <a:ext cx="10515600" cy="30860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869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52934" y="1635617"/>
            <a:ext cx="2628900" cy="454134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66234" y="1635617"/>
            <a:ext cx="7734300" cy="4541346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4950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2505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69276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12983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20294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17942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72500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50418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6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2956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13748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74654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258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5678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311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47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image" Target="../media/image8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AD0DFD9-4C93-49DF-B6D9-1936910242D2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09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  <p:sldLayoutId id="2147484133" r:id="rId13"/>
    <p:sldLayoutId id="2147484134" r:id="rId14"/>
    <p:sldLayoutId id="2147484135" r:id="rId15"/>
    <p:sldLayoutId id="2147484136" r:id="rId16"/>
    <p:sldLayoutId id="21474841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1BA835-12AC-4E8F-955A-EA3F4DE2791F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2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40" r:id="rId2"/>
    <p:sldLayoutId id="2147484141" r:id="rId3"/>
    <p:sldLayoutId id="2147484142" r:id="rId4"/>
    <p:sldLayoutId id="2147484143" r:id="rId5"/>
    <p:sldLayoutId id="2147484144" r:id="rId6"/>
    <p:sldLayoutId id="2147484145" r:id="rId7"/>
    <p:sldLayoutId id="2147484146" r:id="rId8"/>
    <p:sldLayoutId id="2147484147" r:id="rId9"/>
    <p:sldLayoutId id="2147484148" r:id="rId10"/>
    <p:sldLayoutId id="2147484149" r:id="rId11"/>
    <p:sldLayoutId id="214748415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EC142CC-0693-6412-DE28-50A71439A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B19057-2193-407E-B238-736301149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3231287-FF2C-94D7-A808-A6CD6E5B54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AEBAF-9F85-485B-A26E-A70BAF4A6C0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4F73427-C941-7E7B-D38B-5C063FF7EA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11B2A72-4200-64BA-6AF8-B35CAFD6EC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4F9E7-841E-42DD-A8A0-FAAC2CDB99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8088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158" r:id="rId7"/>
    <p:sldLayoutId id="2147484159" r:id="rId8"/>
    <p:sldLayoutId id="2147484160" r:id="rId9"/>
    <p:sldLayoutId id="2147484161" r:id="rId10"/>
    <p:sldLayoutId id="21474841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27599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7597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722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90C6-02E8-4AF1-BA84-2B52ED98C2BA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6937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1893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uorakulmio 5"/>
          <p:cNvSpPr/>
          <p:nvPr userDrawn="1"/>
        </p:nvSpPr>
        <p:spPr>
          <a:xfrm>
            <a:off x="0" y="0"/>
            <a:ext cx="1254034" cy="6858000"/>
          </a:xfrm>
          <a:prstGeom prst="rect">
            <a:avLst/>
          </a:prstGeom>
          <a:solidFill>
            <a:srgbClr val="EF7D00"/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8" name="Kuva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08" y="139701"/>
            <a:ext cx="4069891" cy="1435100"/>
          </a:xfrm>
          <a:prstGeom prst="rect">
            <a:avLst/>
          </a:prstGeom>
        </p:spPr>
      </p:pic>
      <p:pic>
        <p:nvPicPr>
          <p:cNvPr id="9" name="Kuva 4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" t="4220" r="5807" b="5274"/>
          <a:stretch/>
        </p:blipFill>
        <p:spPr>
          <a:xfrm>
            <a:off x="12654" y="5577839"/>
            <a:ext cx="1228725" cy="122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93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4" r:id="rId1"/>
    <p:sldLayoutId id="2147484165" r:id="rId2"/>
    <p:sldLayoutId id="2147484166" r:id="rId3"/>
    <p:sldLayoutId id="2147484167" r:id="rId4"/>
    <p:sldLayoutId id="2147484168" r:id="rId5"/>
    <p:sldLayoutId id="2147484169" r:id="rId6"/>
    <p:sldLayoutId id="2147484170" r:id="rId7"/>
    <p:sldLayoutId id="2147484171" r:id="rId8"/>
    <p:sldLayoutId id="2147484172" r:id="rId9"/>
    <p:sldLayoutId id="2147484173" r:id="rId10"/>
    <p:sldLayoutId id="21474841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CF1F1-2243-496C-9D60-98C3DF75E41D}" type="datetimeFigureOut">
              <a:rPr lang="fi-FI" smtClean="0"/>
              <a:t>28.10.2025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1804C-E696-461D-A004-76D74CCB95E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989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7823" y="779175"/>
            <a:ext cx="3932237" cy="1600200"/>
          </a:xfrm>
        </p:spPr>
        <p:txBody>
          <a:bodyPr anchor="b">
            <a:normAutofit/>
          </a:bodyPr>
          <a:lstStyle/>
          <a:p>
            <a:endParaRPr lang="en-US" sz="3000" dirty="0"/>
          </a:p>
        </p:txBody>
      </p:sp>
      <p:pic>
        <p:nvPicPr>
          <p:cNvPr id="4" name="Kuva 3" descr="Kuva, joka sisältää kohteen piha-, rakennus, syksy, punainen&#10;&#10;Tekoälyn generoima sisältö voi olla virheellistä.">
            <a:extLst>
              <a:ext uri="{FF2B5EF4-FFF2-40B4-BE49-F238E27FC236}">
                <a16:creationId xmlns:a16="http://schemas.microsoft.com/office/drawing/2014/main" id="{2FE6399C-F534-3848-45EA-D1CC79D1F2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521" r="1" b="20856"/>
          <a:stretch>
            <a:fillRect/>
          </a:stretch>
        </p:blipFill>
        <p:spPr>
          <a:xfrm>
            <a:off x="4996948" y="1498784"/>
            <a:ext cx="6873595" cy="5206816"/>
          </a:xfrm>
          <a:prstGeom prst="rect">
            <a:avLst/>
          </a:prstGeom>
          <a:noFill/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60C5F7D-CAAF-C62F-F4FE-C7EBF9C52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67823" y="2379375"/>
            <a:ext cx="3932237" cy="3811588"/>
          </a:xfrm>
        </p:spPr>
        <p:txBody>
          <a:bodyPr>
            <a:normAutofit/>
          </a:bodyPr>
          <a:lstStyle/>
          <a:p>
            <a:r>
              <a:rPr lang="en-US" sz="3600" dirty="0"/>
              <a:t>Tervetuloa Kallaveden lukion </a:t>
            </a:r>
            <a:r>
              <a:rPr lang="en-US" sz="3600" dirty="0" err="1"/>
              <a:t>ensimmäisen</a:t>
            </a:r>
            <a:r>
              <a:rPr lang="en-US" sz="3600" dirty="0"/>
              <a:t> </a:t>
            </a:r>
            <a:r>
              <a:rPr lang="en-US" sz="3600" dirty="0" err="1"/>
              <a:t>opintovuoden</a:t>
            </a:r>
            <a:r>
              <a:rPr lang="en-US" sz="3600" dirty="0"/>
              <a:t> </a:t>
            </a:r>
            <a:r>
              <a:rPr lang="en-US" sz="3600" dirty="0" err="1"/>
              <a:t>huoltajieniltaan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1091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0D9A95-0B11-6C59-2C14-8EFA1B32F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Matematiikka ja kielet; äidinkieli ja S2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275833B-F4DD-257A-15D4-1BABE175B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Opiskelija on valinnut joko </a:t>
            </a:r>
            <a:r>
              <a:rPr lang="fi-FI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lyhyen tai pitkän matematiikan</a:t>
            </a: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fi-FI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Valinnaisia kieliä </a:t>
            </a: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tarjolla </a:t>
            </a:r>
            <a:r>
              <a:rPr lang="fi-FI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opetus keskusta-alueen lukioilla.</a:t>
            </a:r>
          </a:p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Lukiossa alkavien valinnaisten kielten (B3) opetus alkaa pääosin 3. ja 4.jaksossa. Tarjolla:</a:t>
            </a:r>
          </a:p>
          <a:p>
            <a:pPr marL="0" indent="0">
              <a:buNone/>
            </a:pP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espanja, italia, latina, ranska, saksa, venäjä</a:t>
            </a:r>
          </a:p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2.jaksossa alkanut myös espanja Kallavedellä.</a:t>
            </a:r>
          </a:p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Tarjolla myös jatkavia kieliä: opetus alkanut ala- tai yläkoulussa – nämä pitänyt opiskelijoiden laittaa opojen avustuksella kuntoon 1.jaksossa.</a:t>
            </a:r>
          </a:p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Kuopion lukioiden </a:t>
            </a:r>
            <a:r>
              <a:rPr lang="fi-FI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S2-opetus</a:t>
            </a: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Kallaveden lukiolla</a:t>
            </a:r>
          </a:p>
        </p:txBody>
      </p:sp>
    </p:spTree>
    <p:extLst>
      <p:ext uri="{BB962C8B-B14F-4D97-AF65-F5344CB8AC3E}">
        <p14:creationId xmlns:p14="http://schemas.microsoft.com/office/powerpoint/2010/main" val="2184376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3830D4-2A63-B981-29F2-779E3286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fi-FI" sz="44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Reaaliaineet; taito- ja taideaineet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759F38-5263-140C-67B5-654D3C76D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Fysiikka, kemia</a:t>
            </a:r>
          </a:p>
          <a:p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Biologia, maantiede</a:t>
            </a:r>
          </a:p>
          <a:p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Historia, yhteiskuntaoppi</a:t>
            </a:r>
          </a:p>
          <a:p>
            <a:r>
              <a:rPr lang="fi-FI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Katsomusaineet (uskonto, elämänkatsomustieto), psykologia, filosofia</a:t>
            </a:r>
          </a:p>
          <a:p>
            <a:r>
              <a:rPr lang="fi-FI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Terveystieto, liikunta</a:t>
            </a:r>
          </a:p>
          <a:p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Musiikki,</a:t>
            </a:r>
            <a:r>
              <a:rPr lang="fi-FI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kuvataide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4574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F71FA-3BB7-CE18-EAA2-5E855E4B9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YLIOPPILASTUTKINTO sisältää vähintään viisi koetta</a:t>
            </a:r>
            <a:b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Lisätietoa: ytl.fi</a:t>
            </a:r>
            <a:endParaRPr lang="fi-FI" dirty="0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4AB4B199-5A8E-A0E2-C2B3-3EBA70403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99" y="2834640"/>
            <a:ext cx="9973149" cy="284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1680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1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25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3B6E039F-3183-D42B-3338-8E26DC76F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23" y="893134"/>
            <a:ext cx="3446650" cy="498273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24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Lukion lopuksi opiskelija saa kaksi todistusta: lukion päättötodistus (lukion oppimäärä suoritettu) ja ylioppilastutkintotodistus (päättötodistus + YO-kokeet suoritettu).</a:t>
            </a:r>
            <a:br>
              <a:rPr lang="fi-FI" sz="2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i-FI" sz="2400" dirty="0">
              <a:solidFill>
                <a:srgbClr val="FFFFFF"/>
              </a:solidFill>
            </a:endParaRPr>
          </a:p>
        </p:txBody>
      </p:sp>
      <p:sp>
        <p:nvSpPr>
          <p:cNvPr id="33" name="Rectangle 27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834A20DC-7E3D-1C2C-65E2-397BBE8C2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 lnSpcReduction="10000"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Mitään kiirettä tai hätää EI ole tietää tulevia YO-kirjoitusaineita. Vaikka nuori sanoisi: ”Kaikki muut tietävät jo.” Eivät tiedä 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Tärkeintä opiskella sitä, mikä itseään kiinnostaa.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1.vuosi pakollisia opintoja.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2.vuosi loput pakolliset + valinnaisia, niistä oppiaineista, jotka itseään kiinnostavat + mahdollisesti aikoo YO-kirjoituksissa kirjoittaa.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3.vuosi kertaavat opintojaksot YO-kirjoituksia varten + loput puuttuvat opinnot.</a:t>
            </a: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408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E44D76A5-44ED-0B5E-7DB5-C3975A367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Opinto-ohjaus lukiossa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7539042-C948-91FF-C439-CFEC0739C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OP01-opintojakso 1. vuonna 1. </a:t>
            </a:r>
            <a:r>
              <a:rPr lang="fi-FI">
                <a:latin typeface="Calibri" panose="020F0502020204030204" pitchFamily="34" charset="0"/>
                <a:cs typeface="Calibri" panose="020F0502020204030204" pitchFamily="34" charset="0"/>
              </a:rPr>
              <a:t>ja 4.jaksoissa, 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OP02-opintojakso 2. ja 3.vuonna. Henkilökohtaista ja pienryhmäohjausta tarpeen mukaan.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Opon kanssa keskitytään itsetuntemukseen, omien vahvuuksien ja mielenkiinnon kohteiden löytämiseen. Autetaan lukio-opintojen suunnittelussa, aikatauluttamisessa sekä tiedon etsimisessä esim. koskien jatko-opintoja ja ammatinvalintaa.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Opot tekevät paljon yhteistyötä mm. erityisopettajan, aineenopettajien, kuraattorin, psykologin ja terveydenhoitajan kanssa.</a:t>
            </a:r>
          </a:p>
        </p:txBody>
      </p:sp>
    </p:spTree>
    <p:extLst>
      <p:ext uri="{BB962C8B-B14F-4D97-AF65-F5344CB8AC3E}">
        <p14:creationId xmlns:p14="http://schemas.microsoft.com/office/powerpoint/2010/main" val="3890980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7F9AA4-8C2D-1FDB-A679-F16CA3BF8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Wilman lomakkeet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27F9522-2564-5730-2AD2-E4FC9215B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A1. Minä lukiolaisena. Kysymyksiä liittyen aiempiin opintoihin, lukio-opintoihin, omaan arkeen, mielenkiinnon kohteisiin, tavoitteisiin. 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A2. Opiskelusuunnitelma: Opiskelijan oma henkilökohtainen opiskelusuunnitelma: mm. omat kielivalinnat, matematiikan taso, omat mielenkiinnon kohteet. A1 ja A2 Täyttäminen aloitettu 1.jaksossa opotunneilla.</a:t>
            </a:r>
            <a:endParaRPr lang="fi-FI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A2: Tänne kirjataan yhteydenotot ja tapaamiset opiskelijan/huoltajan kanssa esim. poissaoloihin liittyen. Kannattaa seurata - Lomake päivittyy!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B. lomake: Ylioppilastutkintosuunnitelma (2.vuonna)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C. lomake: Jatko-opinto ja urasuunnitelma (2.-3.vuosi)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D. lomake: Oppimisen tuki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7650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4651F8-FC77-87E4-292D-8D125EC87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4552" y="871758"/>
            <a:ext cx="5825448" cy="3871143"/>
          </a:xfrm>
        </p:spPr>
        <p:txBody>
          <a:bodyPr>
            <a:normAutofit/>
          </a:bodyPr>
          <a:lstStyle/>
          <a:p>
            <a:pPr algn="l"/>
            <a:r>
              <a:rPr lang="fi-FI" dirty="0">
                <a:latin typeface="Corbel" panose="020B0503020204020204" pitchFamily="34" charset="0"/>
              </a:rPr>
              <a:t>Lukion </a:t>
            </a:r>
            <a:br>
              <a:rPr lang="fi-FI" dirty="0">
                <a:latin typeface="Corbel" panose="020B0503020204020204" pitchFamily="34" charset="0"/>
              </a:rPr>
            </a:br>
            <a:r>
              <a:rPr lang="fi-FI" dirty="0">
                <a:latin typeface="Corbel" panose="020B0503020204020204" pitchFamily="34" charset="0"/>
              </a:rPr>
              <a:t>erityisopetus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45BC78C-295D-0C2C-CF52-D4CD7765F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04552" y="5101229"/>
            <a:ext cx="5322013" cy="1005657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fi-FI" b="1" dirty="0">
                <a:latin typeface="Corbel" panose="020B0503020204020204" pitchFamily="34" charset="0"/>
              </a:rPr>
              <a:t>Erityisopettajat </a:t>
            </a:r>
          </a:p>
          <a:p>
            <a:pPr algn="l"/>
            <a:r>
              <a:rPr lang="fi-FI" b="1" dirty="0">
                <a:latin typeface="Corbel" panose="020B0503020204020204" pitchFamily="34" charset="0"/>
              </a:rPr>
              <a:t>Annulotta Marjanen</a:t>
            </a:r>
          </a:p>
          <a:p>
            <a:pPr algn="l"/>
            <a:r>
              <a:rPr lang="fi-FI" b="1" dirty="0">
                <a:latin typeface="Corbel" panose="020B0503020204020204" pitchFamily="34" charset="0"/>
              </a:rPr>
              <a:t>Inka Turunen</a:t>
            </a:r>
          </a:p>
        </p:txBody>
      </p:sp>
      <p:pic>
        <p:nvPicPr>
          <p:cNvPr id="4" name="Picture 3" descr="Jigsaw tehtäviä muovi kuva kuviin">
            <a:extLst>
              <a:ext uri="{FF2B5EF4-FFF2-40B4-BE49-F238E27FC236}">
                <a16:creationId xmlns:a16="http://schemas.microsoft.com/office/drawing/2014/main" id="{9CC0AB57-152A-5A1C-86DD-85758A3625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505" r="23250"/>
          <a:stretch>
            <a:fillRect/>
          </a:stretch>
        </p:blipFill>
        <p:spPr>
          <a:xfrm>
            <a:off x="1" y="10"/>
            <a:ext cx="4876799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3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45A2D5-D12A-8355-EC8B-3D1B973A8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916" y="559581"/>
            <a:ext cx="11084169" cy="1155801"/>
          </a:xfrm>
        </p:spPr>
        <p:txBody>
          <a:bodyPr/>
          <a:lstStyle/>
          <a:p>
            <a:r>
              <a:rPr lang="fi-FI"/>
              <a:t>Oppimisen tuen uudistus </a:t>
            </a:r>
          </a:p>
        </p:txBody>
      </p:sp>
      <p:graphicFrame>
        <p:nvGraphicFramePr>
          <p:cNvPr id="15" name="Sisällön paikkamerkki 14">
            <a:extLst>
              <a:ext uri="{FF2B5EF4-FFF2-40B4-BE49-F238E27FC236}">
                <a16:creationId xmlns:a16="http://schemas.microsoft.com/office/drawing/2014/main" id="{957BEDE4-EA0B-E1D4-575B-6A2393B3A05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97970" y="-272143"/>
          <a:ext cx="12664770" cy="8060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3969724-8F19-645C-9E65-3AA06FFD2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E26BD73-51EA-EEE8-55EC-49138C2F4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48" name="Tekstiruutu 1347">
            <a:extLst>
              <a:ext uri="{FF2B5EF4-FFF2-40B4-BE49-F238E27FC236}">
                <a16:creationId xmlns:a16="http://schemas.microsoft.com/office/drawing/2014/main" id="{BBA7D4D1-99BF-A698-6D48-72863EE92E1C}"/>
              </a:ext>
            </a:extLst>
          </p:cNvPr>
          <p:cNvSpPr txBox="1"/>
          <p:nvPr/>
        </p:nvSpPr>
        <p:spPr>
          <a:xfrm>
            <a:off x="242472" y="5257562"/>
            <a:ext cx="8368128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0990" marR="0" lvl="0" indent="-38099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Opiskelijalla tulee olla riittävät edellytykset opinnoista suoriutumiseen</a:t>
            </a:r>
          </a:p>
          <a:p>
            <a:pPr marL="380990" marR="0" lvl="0" indent="-38099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Tukea saadakseen opiskelijan tulee </a:t>
            </a: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sitoutua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tukitoimiin 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80990" marR="0" lvl="0" indent="-38099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Tuen arviointi ja seuranta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884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32EB6F-65BC-E927-DA09-64800B5D9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Corbel" panose="020B0503020204020204" pitchFamily="34" charset="0"/>
              </a:rPr>
              <a:t>Mitä lukion erityisopetus on?</a:t>
            </a:r>
            <a:endParaRPr lang="fi-FI" dirty="0">
              <a:latin typeface="Corbel" panose="020B0503020204020204" pitchFamily="34" charset="0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537610-1E70-50F0-344A-98D1D3D81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2" y="1538868"/>
            <a:ext cx="8474928" cy="4783061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en-US" dirty="0" err="1">
                <a:latin typeface="Corbel" panose="020B0503020204020204" pitchFamily="34" charset="0"/>
              </a:rPr>
              <a:t>Lu­ki­on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eri­tyis­o­pe­tus</a:t>
            </a:r>
            <a:r>
              <a:rPr lang="en-US" dirty="0">
                <a:latin typeface="Corbel" panose="020B0503020204020204" pitchFamily="34" charset="0"/>
              </a:rPr>
              <a:t> on </a:t>
            </a:r>
            <a:r>
              <a:rPr lang="en-US" dirty="0" err="1">
                <a:latin typeface="Corbel" panose="020B0503020204020204" pitchFamily="34" charset="0"/>
              </a:rPr>
              <a:t>ensi­si­jai­ses­ti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b="1" dirty="0" err="1">
                <a:latin typeface="Corbel" panose="020B0503020204020204" pitchFamily="34" charset="0"/>
              </a:rPr>
              <a:t>pe­da­go­gis­ta</a:t>
            </a:r>
            <a:r>
              <a:rPr lang="en-US" b="1" dirty="0">
                <a:latin typeface="Corbel" panose="020B0503020204020204" pitchFamily="34" charset="0"/>
              </a:rPr>
              <a:t> </a:t>
            </a:r>
            <a:r>
              <a:rPr lang="en-US" b="1" dirty="0" err="1">
                <a:latin typeface="Corbel" panose="020B0503020204020204" pitchFamily="34" charset="0"/>
              </a:rPr>
              <a:t>tu­kea</a:t>
            </a:r>
            <a:r>
              <a:rPr lang="en-US" dirty="0">
                <a:latin typeface="Corbel" panose="020B0503020204020204" pitchFamily="34" charset="0"/>
              </a:rPr>
              <a:t>, </a:t>
            </a:r>
            <a:r>
              <a:rPr lang="en-US" dirty="0" err="1">
                <a:latin typeface="Corbel" panose="020B0503020204020204" pitchFamily="34" charset="0"/>
              </a:rPr>
              <a:t>tuki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painottuu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b="1" dirty="0" err="1">
                <a:latin typeface="Corbel" panose="020B0503020204020204" pitchFamily="34" charset="0"/>
              </a:rPr>
              <a:t>op­pi­maan</a:t>
            </a:r>
            <a:r>
              <a:rPr lang="en-US" b="1" dirty="0">
                <a:latin typeface="Corbel" panose="020B0503020204020204" pitchFamily="34" charset="0"/>
              </a:rPr>
              <a:t> </a:t>
            </a:r>
            <a:r>
              <a:rPr lang="en-US" b="1" dirty="0" err="1">
                <a:latin typeface="Corbel" panose="020B0503020204020204" pitchFamily="34" charset="0"/>
              </a:rPr>
              <a:t>op­pi­mi­seen</a:t>
            </a:r>
            <a:r>
              <a:rPr lang="en-US" dirty="0">
                <a:latin typeface="Corbel" panose="020B0503020204020204" pitchFamily="34" charset="0"/>
              </a:rPr>
              <a:t>, </a:t>
            </a:r>
            <a:r>
              <a:rPr lang="en-US" b="1" dirty="0" err="1">
                <a:latin typeface="Corbel" panose="020B0503020204020204" pitchFamily="34" charset="0"/>
              </a:rPr>
              <a:t>oman</a:t>
            </a:r>
            <a:r>
              <a:rPr lang="en-US" b="1" dirty="0">
                <a:latin typeface="Corbel" panose="020B0503020204020204" pitchFamily="34" charset="0"/>
              </a:rPr>
              <a:t> </a:t>
            </a:r>
            <a:r>
              <a:rPr lang="en-US" b="1" dirty="0" err="1">
                <a:latin typeface="Corbel" panose="020B0503020204020204" pitchFamily="34" charset="0"/>
              </a:rPr>
              <a:t>op­pi­mis­tyy­lin</a:t>
            </a:r>
            <a:r>
              <a:rPr lang="en-US" b="1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löy­tä­mi­seen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sekä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b="1" dirty="0" err="1">
                <a:latin typeface="Corbel" panose="020B0503020204020204" pitchFamily="34" charset="0"/>
              </a:rPr>
              <a:t>itse­tun­non</a:t>
            </a:r>
            <a:r>
              <a:rPr lang="en-US" b="1" dirty="0">
                <a:latin typeface="Corbel" panose="020B0503020204020204" pitchFamily="34" charset="0"/>
              </a:rPr>
              <a:t> </a:t>
            </a:r>
            <a:r>
              <a:rPr lang="en-US" b="1" dirty="0" err="1">
                <a:latin typeface="Corbel" panose="020B0503020204020204" pitchFamily="34" charset="0"/>
              </a:rPr>
              <a:t>vah­vis­ta­mi­seen</a:t>
            </a:r>
            <a:r>
              <a:rPr lang="en-US" b="1" dirty="0">
                <a:latin typeface="Corbel" panose="020B0503020204020204" pitchFamily="34" charset="0"/>
              </a:rPr>
              <a:t> </a:t>
            </a:r>
            <a:r>
              <a:rPr lang="en-US" b="1" dirty="0" err="1">
                <a:latin typeface="Corbel" panose="020B0503020204020204" pitchFamily="34" charset="0"/>
              </a:rPr>
              <a:t>op­pi­ja­na</a:t>
            </a:r>
            <a:r>
              <a:rPr lang="en-US" dirty="0">
                <a:latin typeface="Corbel" panose="020B0503020204020204" pitchFamily="34" charset="0"/>
              </a:rPr>
              <a:t>​​</a:t>
            </a:r>
          </a:p>
          <a:p>
            <a:pPr marL="0" indent="0" fontAlgn="base">
              <a:buNone/>
            </a:pPr>
            <a:endParaRPr lang="en-US" dirty="0">
              <a:latin typeface="Corbel" panose="020B0503020204020204" pitchFamily="34" charset="0"/>
            </a:endParaRPr>
          </a:p>
          <a:p>
            <a:pPr fontAlgn="base"/>
            <a:r>
              <a:rPr lang="en-US" dirty="0" err="1">
                <a:latin typeface="Corbel" panose="020B0503020204020204" pitchFamily="34" charset="0"/>
              </a:rPr>
              <a:t>Erityisopettaja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antaa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yksilöohjausta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opiskelutaitoihin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liittyen</a:t>
            </a:r>
            <a:r>
              <a:rPr lang="en-US" dirty="0">
                <a:latin typeface="Corbel" panose="020B0503020204020204" pitchFamily="34" charset="0"/>
              </a:rPr>
              <a:t> </a:t>
            </a:r>
          </a:p>
          <a:p>
            <a:pPr marL="0" indent="0" fontAlgn="base">
              <a:buNone/>
            </a:pPr>
            <a:r>
              <a:rPr lang="en-US" dirty="0">
                <a:latin typeface="Corbel" panose="020B0503020204020204" pitchFamily="34" charset="0"/>
              </a:rPr>
              <a:t>-&gt; </a:t>
            </a:r>
            <a:r>
              <a:rPr lang="en-US" b="1" dirty="0">
                <a:solidFill>
                  <a:srgbClr val="FFC000"/>
                </a:solidFill>
                <a:latin typeface="Corbel" panose="020B0503020204020204" pitchFamily="34" charset="0"/>
              </a:rPr>
              <a:t>On </a:t>
            </a:r>
            <a:r>
              <a:rPr lang="en-US" b="1" dirty="0" err="1">
                <a:solidFill>
                  <a:srgbClr val="FFC000"/>
                </a:solidFill>
                <a:latin typeface="Corbel" panose="020B0503020204020204" pitchFamily="34" charset="0"/>
              </a:rPr>
              <a:t>tärkeää</a:t>
            </a:r>
            <a:r>
              <a:rPr lang="en-US" b="1" dirty="0">
                <a:solidFill>
                  <a:srgbClr val="FFC000"/>
                </a:solidFill>
                <a:latin typeface="Corbel" panose="020B0503020204020204" pitchFamily="34" charset="0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Corbel" panose="020B0503020204020204" pitchFamily="34" charset="0"/>
              </a:rPr>
              <a:t>muistaa</a:t>
            </a:r>
            <a:r>
              <a:rPr lang="en-US" b="1" dirty="0">
                <a:solidFill>
                  <a:srgbClr val="FFC000"/>
                </a:solidFill>
                <a:latin typeface="Corbel" panose="020B0503020204020204" pitchFamily="34" charset="0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Corbel" panose="020B0503020204020204" pitchFamily="34" charset="0"/>
              </a:rPr>
              <a:t>tulla</a:t>
            </a:r>
            <a:r>
              <a:rPr lang="en-US" b="1" dirty="0">
                <a:solidFill>
                  <a:srgbClr val="FFC000"/>
                </a:solidFill>
                <a:latin typeface="Corbel" panose="020B0503020204020204" pitchFamily="34" charset="0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Corbel" panose="020B0503020204020204" pitchFamily="34" charset="0"/>
              </a:rPr>
              <a:t>sovituille</a:t>
            </a:r>
            <a:r>
              <a:rPr lang="en-US" b="1" dirty="0">
                <a:solidFill>
                  <a:srgbClr val="FFC000"/>
                </a:solidFill>
                <a:latin typeface="Corbel" panose="020B0503020204020204" pitchFamily="34" charset="0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Corbel" panose="020B0503020204020204" pitchFamily="34" charset="0"/>
              </a:rPr>
              <a:t>tapaamisajoille</a:t>
            </a:r>
            <a:endParaRPr lang="en-US" b="1" dirty="0">
              <a:solidFill>
                <a:srgbClr val="FFC000"/>
              </a:solidFill>
              <a:latin typeface="Corbel" panose="020B0503020204020204" pitchFamily="34" charset="0"/>
            </a:endParaRPr>
          </a:p>
          <a:p>
            <a:pPr marL="0" indent="0" fontAlgn="base">
              <a:buNone/>
            </a:pPr>
            <a:endParaRPr lang="en-US" b="1" dirty="0">
              <a:solidFill>
                <a:srgbClr val="FFC000"/>
              </a:solidFill>
              <a:latin typeface="Corbel" panose="020B0503020204020204" pitchFamily="34" charset="0"/>
            </a:endParaRPr>
          </a:p>
          <a:p>
            <a:pPr fontAlgn="base"/>
            <a:r>
              <a:rPr lang="en-US" dirty="0" err="1">
                <a:latin typeface="Corbel" panose="020B0503020204020204" pitchFamily="34" charset="0"/>
              </a:rPr>
              <a:t>Mahdollisuuksien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mukaan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erityisopettajan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tuki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oppitunneilla</a:t>
            </a:r>
            <a:r>
              <a:rPr lang="en-US" dirty="0">
                <a:latin typeface="Corbel" panose="020B0503020204020204" pitchFamily="34" charset="0"/>
              </a:rPr>
              <a:t> </a:t>
            </a:r>
          </a:p>
          <a:p>
            <a:pPr marL="0" indent="0" fontAlgn="base">
              <a:buNone/>
            </a:pPr>
            <a:r>
              <a:rPr lang="en-US" dirty="0">
                <a:latin typeface="Corbel" panose="020B0503020204020204" pitchFamily="34" charset="0"/>
              </a:rPr>
              <a:t>​</a:t>
            </a:r>
          </a:p>
          <a:p>
            <a:pPr fontAlgn="base"/>
            <a:r>
              <a:rPr lang="en-US" dirty="0" err="1">
                <a:latin typeface="Corbel" panose="020B0503020204020204" pitchFamily="34" charset="0"/>
              </a:rPr>
              <a:t>Erityisopettaja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antaa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b="1" dirty="0" err="1">
                <a:latin typeface="Corbel" panose="020B0503020204020204" pitchFamily="34" charset="0"/>
              </a:rPr>
              <a:t>tukea</a:t>
            </a:r>
            <a:r>
              <a:rPr lang="en-US" b="1" dirty="0">
                <a:latin typeface="Corbel" panose="020B0503020204020204" pitchFamily="34" charset="0"/>
              </a:rPr>
              <a:t> </a:t>
            </a:r>
            <a:r>
              <a:rPr lang="en-US" b="1" dirty="0" err="1">
                <a:latin typeface="Corbel" panose="020B0503020204020204" pitchFamily="34" charset="0"/>
              </a:rPr>
              <a:t>oppimisvaikeuksiin</a:t>
            </a:r>
            <a:r>
              <a:rPr lang="en-US" b="1" dirty="0">
                <a:latin typeface="Corbel" panose="020B0503020204020204" pitchFamily="34" charset="0"/>
              </a:rPr>
              <a:t> ja </a:t>
            </a:r>
            <a:r>
              <a:rPr lang="en-US" b="1" dirty="0" err="1">
                <a:latin typeface="Corbel" panose="020B0503020204020204" pitchFamily="34" charset="0"/>
              </a:rPr>
              <a:t>oppimisen</a:t>
            </a:r>
            <a:r>
              <a:rPr lang="en-US" b="1" dirty="0">
                <a:latin typeface="Corbel" panose="020B0503020204020204" pitchFamily="34" charset="0"/>
              </a:rPr>
              <a:t> </a:t>
            </a:r>
            <a:r>
              <a:rPr lang="en-US" b="1" dirty="0" err="1">
                <a:latin typeface="Corbel" panose="020B0503020204020204" pitchFamily="34" charset="0"/>
              </a:rPr>
              <a:t>pulmiin</a:t>
            </a:r>
            <a:r>
              <a:rPr lang="en-US" dirty="0">
                <a:latin typeface="Corbel" panose="020B0503020204020204" pitchFamily="34" charset="0"/>
              </a:rPr>
              <a:t>, </a:t>
            </a:r>
            <a:r>
              <a:rPr lang="en-US" dirty="0" err="1">
                <a:latin typeface="Corbel" panose="020B0503020204020204" pitchFamily="34" charset="0"/>
              </a:rPr>
              <a:t>ei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yksittäisten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aineiden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tukiopetusta</a:t>
            </a:r>
            <a:r>
              <a:rPr lang="en-US" dirty="0">
                <a:latin typeface="Corbel" panose="020B0503020204020204" pitchFamily="34" charset="0"/>
              </a:rPr>
              <a:t> tai </a:t>
            </a:r>
            <a:r>
              <a:rPr lang="en-US" dirty="0" err="1">
                <a:latin typeface="Corbel" panose="020B0503020204020204" pitchFamily="34" charset="0"/>
              </a:rPr>
              <a:t>opetusta</a:t>
            </a:r>
            <a:r>
              <a:rPr lang="en-US" dirty="0">
                <a:latin typeface="Corbel" panose="020B0503020204020204" pitchFamily="34" charset="0"/>
              </a:rPr>
              <a:t> (</a:t>
            </a:r>
            <a:r>
              <a:rPr lang="en-US" dirty="0" err="1">
                <a:latin typeface="Corbel" panose="020B0503020204020204" pitchFamily="34" charset="0"/>
              </a:rPr>
              <a:t>esim</a:t>
            </a:r>
            <a:r>
              <a:rPr lang="en-US" dirty="0">
                <a:latin typeface="Corbel" panose="020B0503020204020204" pitchFamily="34" charset="0"/>
              </a:rPr>
              <a:t>. </a:t>
            </a:r>
            <a:r>
              <a:rPr lang="en-US" dirty="0" err="1">
                <a:latin typeface="Corbel" panose="020B0503020204020204" pitchFamily="34" charset="0"/>
              </a:rPr>
              <a:t>matematiikka</a:t>
            </a:r>
            <a:r>
              <a:rPr lang="en-US" dirty="0">
                <a:latin typeface="Corbel" panose="020B0503020204020204" pitchFamily="34" charset="0"/>
              </a:rPr>
              <a:t>, </a:t>
            </a:r>
            <a:r>
              <a:rPr lang="en-US" dirty="0" err="1">
                <a:latin typeface="Corbel" panose="020B0503020204020204" pitchFamily="34" charset="0"/>
              </a:rPr>
              <a:t>äidinkieli</a:t>
            </a:r>
            <a:r>
              <a:rPr lang="en-US" dirty="0">
                <a:latin typeface="Corbel" panose="020B0503020204020204" pitchFamily="34" charset="0"/>
              </a:rPr>
              <a:t>, </a:t>
            </a:r>
            <a:r>
              <a:rPr lang="en-US" dirty="0" err="1">
                <a:latin typeface="Corbel" panose="020B0503020204020204" pitchFamily="34" charset="0"/>
              </a:rPr>
              <a:t>vieraat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kielet</a:t>
            </a:r>
            <a:r>
              <a:rPr lang="en-US" dirty="0">
                <a:latin typeface="Corbel" panose="020B0503020204020204" pitchFamily="34" charset="0"/>
              </a:rPr>
              <a:t>)​​</a:t>
            </a:r>
          </a:p>
          <a:p>
            <a:pPr marL="0" indent="0" fontAlgn="base">
              <a:buNone/>
            </a:pPr>
            <a:endParaRPr lang="en-US" dirty="0">
              <a:latin typeface="Corbel" panose="020B0503020204020204" pitchFamily="34" charset="0"/>
            </a:endParaRPr>
          </a:p>
          <a:p>
            <a:pPr fontAlgn="base"/>
            <a:r>
              <a:rPr lang="en-US" b="1" dirty="0" err="1">
                <a:latin typeface="Corbel" panose="020B0503020204020204" pitchFamily="34" charset="0"/>
              </a:rPr>
              <a:t>Tukiopetusta</a:t>
            </a:r>
            <a:r>
              <a:rPr lang="en-US" dirty="0">
                <a:latin typeface="Corbel" panose="020B0503020204020204" pitchFamily="34" charset="0"/>
              </a:rPr>
              <a:t> on </a:t>
            </a:r>
            <a:r>
              <a:rPr lang="en-US" dirty="0" err="1">
                <a:latin typeface="Corbel" panose="020B0503020204020204" pitchFamily="34" charset="0"/>
              </a:rPr>
              <a:t>tarjolla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aineenopettajien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mahdollistamana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lukioissa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muuten</a:t>
            </a:r>
            <a:r>
              <a:rPr lang="en-US" dirty="0">
                <a:latin typeface="Corbel" panose="020B0503020204020204" pitchFamily="34" charset="0"/>
              </a:rPr>
              <a:t>: </a:t>
            </a:r>
            <a:r>
              <a:rPr lang="en-US" dirty="0" err="1">
                <a:latin typeface="Corbel" panose="020B0503020204020204" pitchFamily="34" charset="0"/>
              </a:rPr>
              <a:t>tukipajat</a:t>
            </a:r>
            <a:r>
              <a:rPr lang="en-US" dirty="0">
                <a:latin typeface="Corbel" panose="020B0503020204020204" pitchFamily="34" charset="0"/>
              </a:rPr>
              <a:t>, </a:t>
            </a:r>
            <a:r>
              <a:rPr lang="en-US" dirty="0" err="1">
                <a:latin typeface="Corbel" panose="020B0503020204020204" pitchFamily="34" charset="0"/>
              </a:rPr>
              <a:t>tukikurssit</a:t>
            </a:r>
            <a:r>
              <a:rPr lang="en-US" dirty="0">
                <a:latin typeface="Corbel" panose="020B0503020204020204" pitchFamily="34" charset="0"/>
              </a:rPr>
              <a:t>, </a:t>
            </a:r>
            <a:r>
              <a:rPr lang="en-US" dirty="0" err="1">
                <a:latin typeface="Corbel" panose="020B0503020204020204" pitchFamily="34" charset="0"/>
              </a:rPr>
              <a:t>aineenopettajien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tarjoama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en-US" dirty="0" err="1">
                <a:latin typeface="Corbel" panose="020B0503020204020204" pitchFamily="34" charset="0"/>
              </a:rPr>
              <a:t>tukiopetus</a:t>
            </a:r>
            <a:endParaRPr lang="en-US" dirty="0"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3997BA5-838F-0161-194E-3BE702E23C46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112" y="2453268"/>
            <a:ext cx="3347228" cy="213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671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3" name="Rectangle 2054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FDF73A7-B7B2-EA84-F74B-3B863E82D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r="20187" b="-2"/>
          <a:stretch>
            <a:fillRect/>
          </a:stretch>
        </p:blipFill>
        <p:spPr bwMode="auto">
          <a:xfrm>
            <a:off x="7860021" y="1825625"/>
            <a:ext cx="3662706" cy="3662706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56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6D017A7-DFD1-1969-F2FD-EA8931D1A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25215" cy="1325563"/>
          </a:xfrm>
        </p:spPr>
        <p:txBody>
          <a:bodyPr>
            <a:normAutofit/>
          </a:bodyPr>
          <a:lstStyle/>
          <a:p>
            <a:r>
              <a:rPr lang="fi-FI" dirty="0">
                <a:latin typeface="Corbel" panose="020B0503020204020204" pitchFamily="34" charset="0"/>
              </a:rPr>
              <a:t>Mitä lukion erityisopetus on?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0730A2-7A83-D7BD-4AF0-4BA529EAB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273" y="1607375"/>
            <a:ext cx="6869460" cy="4858204"/>
          </a:xfrm>
        </p:spPr>
        <p:txBody>
          <a:bodyPr>
            <a:normAutofit fontScale="92500" lnSpcReduction="20000"/>
          </a:bodyPr>
          <a:lstStyle/>
          <a:p>
            <a:r>
              <a:rPr lang="fi-FI" sz="2400" dirty="0" err="1">
                <a:latin typeface="Corbel" panose="020B0503020204020204" pitchFamily="34" charset="0"/>
              </a:rPr>
              <a:t>Lukiseulat</a:t>
            </a:r>
            <a:r>
              <a:rPr lang="fi-FI" sz="2400" dirty="0">
                <a:latin typeface="Corbel" panose="020B0503020204020204" pitchFamily="34" charset="0"/>
              </a:rPr>
              <a:t> tehty 1. jaksossa -&gt; </a:t>
            </a:r>
            <a:r>
              <a:rPr lang="fi-FI" sz="2400" b="1" dirty="0">
                <a:latin typeface="Corbel" panose="020B0503020204020204" pitchFamily="34" charset="0"/>
              </a:rPr>
              <a:t>tarvittaessa lukemisen ja kirjoittamisen haasteita kartoittavat yksilötestit, tukitoimet kirjataan oppimisen tuen suunnitelmaan (Wilma)</a:t>
            </a:r>
          </a:p>
          <a:p>
            <a:pPr marL="0" indent="0">
              <a:buNone/>
            </a:pPr>
            <a:endParaRPr lang="fi-FI" sz="2400" dirty="0">
              <a:latin typeface="Corbel" panose="020B0503020204020204" pitchFamily="34" charset="0"/>
            </a:endParaRPr>
          </a:p>
          <a:p>
            <a:r>
              <a:rPr lang="fi-FI" sz="2400" dirty="0">
                <a:latin typeface="Corbel" panose="020B0503020204020204" pitchFamily="34" charset="0"/>
              </a:rPr>
              <a:t>Opiskelutekniikkatunnit opotunneilla (1. jaksossa 1. vuositasolla)</a:t>
            </a:r>
          </a:p>
          <a:p>
            <a:pPr marL="0" indent="0">
              <a:buNone/>
            </a:pPr>
            <a:endParaRPr lang="fi-FI" sz="2400" dirty="0">
              <a:latin typeface="Corbel" panose="020B0503020204020204" pitchFamily="34" charset="0"/>
            </a:endParaRPr>
          </a:p>
          <a:p>
            <a:r>
              <a:rPr lang="en-US" sz="2400" dirty="0" err="1">
                <a:latin typeface="Corbel" panose="020B0503020204020204" pitchFamily="34" charset="0"/>
              </a:rPr>
              <a:t>Erityisopettaja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tekee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tiiviisti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b="1" dirty="0" err="1">
                <a:latin typeface="Corbel" panose="020B0503020204020204" pitchFamily="34" charset="0"/>
              </a:rPr>
              <a:t>yhteistyötä</a:t>
            </a:r>
            <a:r>
              <a:rPr lang="en-US" sz="2400" b="1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aineenopettajien</a:t>
            </a:r>
            <a:r>
              <a:rPr lang="en-US" sz="2400" dirty="0">
                <a:latin typeface="Corbel" panose="020B0503020204020204" pitchFamily="34" charset="0"/>
              </a:rPr>
              <a:t>, </a:t>
            </a:r>
            <a:r>
              <a:rPr lang="en-US" sz="2400" dirty="0" err="1">
                <a:latin typeface="Corbel" panose="020B0503020204020204" pitchFamily="34" charset="0"/>
              </a:rPr>
              <a:t>ryhmänohjaajien</a:t>
            </a:r>
            <a:r>
              <a:rPr lang="en-US" sz="2400" dirty="0">
                <a:latin typeface="Corbel" panose="020B0503020204020204" pitchFamily="34" charset="0"/>
              </a:rPr>
              <a:t>,  </a:t>
            </a:r>
            <a:r>
              <a:rPr lang="en-US" sz="2400" dirty="0" err="1">
                <a:latin typeface="Corbel" panose="020B0503020204020204" pitchFamily="34" charset="0"/>
              </a:rPr>
              <a:t>opinto-ohjaajien</a:t>
            </a:r>
            <a:r>
              <a:rPr lang="en-US" sz="2400" dirty="0">
                <a:latin typeface="Corbel" panose="020B0503020204020204" pitchFamily="34" charset="0"/>
              </a:rPr>
              <a:t>, </a:t>
            </a:r>
            <a:r>
              <a:rPr lang="en-US" sz="2400" dirty="0" err="1">
                <a:latin typeface="Corbel" panose="020B0503020204020204" pitchFamily="34" charset="0"/>
              </a:rPr>
              <a:t>psykologin</a:t>
            </a:r>
            <a:r>
              <a:rPr lang="en-US" sz="2400" dirty="0">
                <a:latin typeface="Corbel" panose="020B0503020204020204" pitchFamily="34" charset="0"/>
              </a:rPr>
              <a:t>, </a:t>
            </a:r>
            <a:r>
              <a:rPr lang="en-US" sz="2400" dirty="0" err="1">
                <a:latin typeface="Corbel" panose="020B0503020204020204" pitchFamily="34" charset="0"/>
              </a:rPr>
              <a:t>kuraattorin</a:t>
            </a:r>
            <a:r>
              <a:rPr lang="en-US" sz="2400" dirty="0">
                <a:latin typeface="Corbel" panose="020B0503020204020204" pitchFamily="34" charset="0"/>
              </a:rPr>
              <a:t>, </a:t>
            </a:r>
            <a:r>
              <a:rPr lang="en-US" sz="2400" dirty="0" err="1">
                <a:latin typeface="Corbel" panose="020B0503020204020204" pitchFamily="34" charset="0"/>
              </a:rPr>
              <a:t>terveydenhoitajan</a:t>
            </a:r>
            <a:r>
              <a:rPr lang="en-US" sz="2400" dirty="0">
                <a:latin typeface="Corbel" panose="020B0503020204020204" pitchFamily="34" charset="0"/>
              </a:rPr>
              <a:t> (</a:t>
            </a:r>
            <a:r>
              <a:rPr lang="en-US" sz="2400" dirty="0" err="1">
                <a:latin typeface="Corbel" panose="020B0503020204020204" pitchFamily="34" charset="0"/>
              </a:rPr>
              <a:t>opiskeluhuolto</a:t>
            </a:r>
            <a:r>
              <a:rPr lang="en-US" sz="2400" dirty="0">
                <a:latin typeface="Corbel" panose="020B0503020204020204" pitchFamily="34" charset="0"/>
              </a:rPr>
              <a:t>), </a:t>
            </a:r>
            <a:r>
              <a:rPr lang="en-US" sz="2400" dirty="0" err="1">
                <a:latin typeface="Corbel" panose="020B0503020204020204" pitchFamily="34" charset="0"/>
              </a:rPr>
              <a:t>rehtoreiden</a:t>
            </a:r>
            <a:r>
              <a:rPr lang="en-US" sz="2400" dirty="0">
                <a:latin typeface="Corbel" panose="020B0503020204020204" pitchFamily="34" charset="0"/>
              </a:rPr>
              <a:t> ja </a:t>
            </a:r>
            <a:r>
              <a:rPr lang="en-US" sz="2400" dirty="0" err="1">
                <a:latin typeface="Corbel" panose="020B0503020204020204" pitchFamily="34" charset="0"/>
              </a:rPr>
              <a:t>muiden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tahojen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kanssa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esim</a:t>
            </a:r>
            <a:r>
              <a:rPr lang="en-US" sz="2400" dirty="0">
                <a:latin typeface="Corbel" panose="020B0503020204020204" pitchFamily="34" charset="0"/>
              </a:rPr>
              <a:t>. </a:t>
            </a:r>
            <a:r>
              <a:rPr lang="en-US" sz="2400" dirty="0" err="1">
                <a:latin typeface="Corbel" panose="020B0503020204020204" pitchFamily="34" charset="0"/>
              </a:rPr>
              <a:t>tiedonsiirron</a:t>
            </a:r>
            <a:r>
              <a:rPr lang="en-US" sz="2400" dirty="0">
                <a:latin typeface="Corbel" panose="020B0503020204020204" pitchFamily="34" charset="0"/>
              </a:rPr>
              <a:t>, </a:t>
            </a:r>
            <a:r>
              <a:rPr lang="en-US" sz="2400" dirty="0" err="1">
                <a:latin typeface="Corbel" panose="020B0503020204020204" pitchFamily="34" charset="0"/>
              </a:rPr>
              <a:t>konsultaation</a:t>
            </a:r>
            <a:r>
              <a:rPr lang="en-US" sz="2400" dirty="0">
                <a:latin typeface="Corbel" panose="020B0503020204020204" pitchFamily="34" charset="0"/>
              </a:rPr>
              <a:t> ja </a:t>
            </a:r>
            <a:r>
              <a:rPr lang="en-US" sz="2400" dirty="0" err="1">
                <a:latin typeface="Corbel" panose="020B0503020204020204" pitchFamily="34" charset="0"/>
              </a:rPr>
              <a:t>yhteisten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tapaamisten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merkeissä</a:t>
            </a:r>
            <a:endParaRPr lang="en-US" sz="2400" dirty="0"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Corbel" panose="020B0503020204020204" pitchFamily="34" charset="0"/>
            </a:endParaRPr>
          </a:p>
          <a:p>
            <a:r>
              <a:rPr lang="en-US" sz="2400" dirty="0" err="1">
                <a:latin typeface="Corbel" panose="020B0503020204020204" pitchFamily="34" charset="0"/>
              </a:rPr>
              <a:t>Erityisjärjestelyiden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hakeminen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ylioppilaskirjoituksia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dirty="0" err="1">
                <a:latin typeface="Corbel" panose="020B0503020204020204" pitchFamily="34" charset="0"/>
              </a:rPr>
              <a:t>varten</a:t>
            </a:r>
            <a:endParaRPr lang="en-US" sz="2400" dirty="0">
              <a:latin typeface="Corbel" panose="020B0503020204020204" pitchFamily="34" charset="0"/>
            </a:endParaRPr>
          </a:p>
          <a:p>
            <a:endParaRPr lang="fi-FI" sz="1500" dirty="0"/>
          </a:p>
          <a:p>
            <a:endParaRPr lang="fi-FI" sz="1500" dirty="0"/>
          </a:p>
        </p:txBody>
      </p:sp>
    </p:spTree>
    <p:extLst>
      <p:ext uri="{BB962C8B-B14F-4D97-AF65-F5344CB8AC3E}">
        <p14:creationId xmlns:p14="http://schemas.microsoft.com/office/powerpoint/2010/main" val="2688338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C1DC72-4296-B51D-5DDC-734AF637E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Illan ohjelma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D3382E-A106-F947-D9D1-839D20F45C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Illan avaus, </a:t>
            </a:r>
            <a:r>
              <a:rPr lang="fi-FI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rehtori Ensio Vatanen</a:t>
            </a:r>
            <a:endParaRPr lang="fi-FI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Lukio-opinnoista ja niiden rakenteesta, </a:t>
            </a:r>
            <a:r>
              <a:rPr lang="fi-FI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opinto-ohjaaja Annika Jonninen</a:t>
            </a:r>
            <a:endParaRPr lang="fi-FI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Erityisopetus lukiossa, </a:t>
            </a:r>
            <a:r>
              <a:rPr lang="fi-FI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erityisopettaja Annulotta Marjanen</a:t>
            </a:r>
            <a:endParaRPr lang="fi-FI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Opiskeluhuolto esittäytyy, </a:t>
            </a:r>
            <a:r>
              <a:rPr lang="fi-FI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lukiopsykologi Tarja Rouhiainen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Infoa Italia-projektista, </a:t>
            </a:r>
            <a:r>
              <a:rPr lang="fi-FI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Pirjo-Riitta Elo ja Jari Simonen</a:t>
            </a:r>
            <a:endParaRPr lang="fi-FI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Kuulumisten vaihtoa ryhmänohjaajien luokissa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5218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1D2C66-C846-7A83-76C4-FD02A0134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orbel" panose="020B0503020204020204" pitchFamily="34" charset="0"/>
              </a:rPr>
              <a:t>Mitä lukio-opiskelu vaatii?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F407EF9-6936-0AB5-9F67-1815137C3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478" y="1550019"/>
            <a:ext cx="7915507" cy="5062653"/>
          </a:xfrm>
        </p:spPr>
        <p:txBody>
          <a:bodyPr>
            <a:normAutofit lnSpcReduction="10000"/>
          </a:bodyPr>
          <a:lstStyle/>
          <a:p>
            <a:r>
              <a:rPr lang="fi-FI" sz="2200" dirty="0">
                <a:latin typeface="Corbel" panose="020B0503020204020204" pitchFamily="34" charset="0"/>
              </a:rPr>
              <a:t>Lukio-opiskelu vaatii </a:t>
            </a:r>
            <a:r>
              <a:rPr lang="fi-FI" sz="2200" b="1" dirty="0">
                <a:latin typeface="Corbel" panose="020B0503020204020204" pitchFamily="34" charset="0"/>
              </a:rPr>
              <a:t>itseohjautuvaa otetta</a:t>
            </a:r>
          </a:p>
          <a:p>
            <a:r>
              <a:rPr lang="fi-FI" sz="2200" dirty="0">
                <a:latin typeface="Corbel" panose="020B0503020204020204" pitchFamily="34" charset="0"/>
              </a:rPr>
              <a:t>Muistuta nuorta siitä, että </a:t>
            </a:r>
            <a:r>
              <a:rPr lang="fi-FI" sz="2200" b="1" dirty="0">
                <a:latin typeface="Corbel" panose="020B0503020204020204" pitchFamily="34" charset="0"/>
              </a:rPr>
              <a:t>Wilmaa</a:t>
            </a:r>
            <a:r>
              <a:rPr lang="fi-FI" sz="2200" dirty="0">
                <a:latin typeface="Corbel" panose="020B0503020204020204" pitchFamily="34" charset="0"/>
              </a:rPr>
              <a:t> pitää seurata päivittäin: </a:t>
            </a:r>
            <a:r>
              <a:rPr lang="fi-FI" sz="2200" b="1" dirty="0">
                <a:latin typeface="Corbel" panose="020B0503020204020204" pitchFamily="34" charset="0"/>
              </a:rPr>
              <a:t>läksyt, tiedotteet, muut tärkeät viestit</a:t>
            </a:r>
          </a:p>
          <a:p>
            <a:r>
              <a:rPr lang="fi-FI" sz="2200" b="1" dirty="0" err="1">
                <a:latin typeface="Corbel" panose="020B0503020204020204" pitchFamily="34" charset="0"/>
              </a:rPr>
              <a:t>Teams</a:t>
            </a:r>
            <a:r>
              <a:rPr lang="fi-FI" sz="2200" b="1" dirty="0">
                <a:latin typeface="Corbel" panose="020B0503020204020204" pitchFamily="34" charset="0"/>
              </a:rPr>
              <a:t>-alusta</a:t>
            </a:r>
            <a:r>
              <a:rPr lang="fi-FI" sz="2200" dirty="0">
                <a:latin typeface="Corbel" panose="020B0503020204020204" pitchFamily="34" charset="0"/>
              </a:rPr>
              <a:t> käytössä opintojaksoilla: sähköisten materiaalien kanssa toimimista pitää harjoitella ja ne ovat kaikille uusia</a:t>
            </a:r>
          </a:p>
          <a:p>
            <a:r>
              <a:rPr lang="fi-FI" sz="2200" dirty="0">
                <a:latin typeface="Corbel" panose="020B0503020204020204" pitchFamily="34" charset="0"/>
              </a:rPr>
              <a:t>Nuori on itse vastuussa siitä, miten ja missä opiskelee: tärkeää sopia, että </a:t>
            </a:r>
            <a:r>
              <a:rPr lang="fi-FI" sz="2200" b="1" dirty="0">
                <a:latin typeface="Corbel" panose="020B0503020204020204" pitchFamily="34" charset="0"/>
              </a:rPr>
              <a:t>tietokone menee illalla kiinni johonkin järkevään aikaan ja unta tulee arjessa riittävästi </a:t>
            </a:r>
          </a:p>
          <a:p>
            <a:pPr marL="0" indent="0">
              <a:buNone/>
            </a:pPr>
            <a:r>
              <a:rPr lang="fi-FI" sz="2200" b="1" dirty="0">
                <a:latin typeface="Corbel" panose="020B0503020204020204" pitchFamily="34" charset="0"/>
              </a:rPr>
              <a:t>-&gt; </a:t>
            </a:r>
            <a:r>
              <a:rPr lang="fi-FI" sz="2200" dirty="0">
                <a:latin typeface="Corbel" panose="020B0503020204020204" pitchFamily="34" charset="0"/>
              </a:rPr>
              <a:t>tasapaino harrastusten ja koulun välillä</a:t>
            </a:r>
          </a:p>
          <a:p>
            <a:r>
              <a:rPr lang="fi-FI" sz="2200" dirty="0">
                <a:latin typeface="Corbel" panose="020B0503020204020204" pitchFamily="34" charset="0"/>
              </a:rPr>
              <a:t>Otathan rohkeasti yhteyttä, jos huomaat nuoren olevan kuormittunut tai tehtäviä on kasaantunut</a:t>
            </a:r>
          </a:p>
          <a:p>
            <a:pPr marL="0" indent="0">
              <a:buNone/>
            </a:pPr>
            <a:r>
              <a:rPr lang="fi-FI" sz="2200" dirty="0">
                <a:latin typeface="Corbel" panose="020B0503020204020204" pitchFamily="34" charset="0"/>
              </a:rPr>
              <a:t>Erityisopettajiin yhteys Wilman kautta tai puhelimitse: </a:t>
            </a:r>
          </a:p>
          <a:p>
            <a:pPr marL="0" indent="0">
              <a:buNone/>
            </a:pPr>
            <a:r>
              <a:rPr lang="fi-FI" sz="2200" dirty="0">
                <a:latin typeface="Corbel" panose="020B0503020204020204" pitchFamily="34" charset="0"/>
              </a:rPr>
              <a:t>Annulotta Marjanen p. 044 718 4819</a:t>
            </a:r>
          </a:p>
          <a:p>
            <a:pPr marL="0" indent="0">
              <a:buNone/>
            </a:pPr>
            <a:r>
              <a:rPr lang="fi-FI" sz="2200" dirty="0">
                <a:latin typeface="Corbel" panose="020B0503020204020204" pitchFamily="34" charset="0"/>
              </a:rPr>
              <a:t>Inka Turunen p. 044 718 1349 (Kallaveden lukiolla ke ja to)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E51EA75-90B4-25CE-9CEE-461D5B2CF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985" y="2240630"/>
            <a:ext cx="3331178" cy="237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160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Lehvistö, Haara, Syksy, Bokeh, Luonne">
            <a:extLst>
              <a:ext uri="{FF2B5EF4-FFF2-40B4-BE49-F238E27FC236}">
                <a16:creationId xmlns:a16="http://schemas.microsoft.com/office/drawing/2014/main" id="{2C27FA61-2BCB-2C92-5158-095B0C102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7" b="3564"/>
          <a:stretch>
            <a:fillRect/>
          </a:stretch>
        </p:blipFill>
        <p:spPr bwMode="auto">
          <a:xfrm>
            <a:off x="-3049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745AD47-AE8C-AE74-3139-50C777E009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i-FI" sz="5400" dirty="0">
                <a:solidFill>
                  <a:srgbClr val="FFFFFF"/>
                </a:solidFill>
              </a:rPr>
              <a:t>Lukiolaisen vanhempana- miten auttaa omaa nuorta?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1E625F1-57AF-555F-7C60-4956C8016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369748"/>
            <a:ext cx="10058400" cy="11627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fi-FI" dirty="0">
                <a:solidFill>
                  <a:srgbClr val="FFFFFF"/>
                </a:solidFill>
              </a:rPr>
              <a:t>Psykologi Tarja Rouhiainen, </a:t>
            </a:r>
          </a:p>
          <a:p>
            <a:pPr algn="l"/>
            <a:r>
              <a:rPr lang="fi-FI" dirty="0">
                <a:solidFill>
                  <a:srgbClr val="FFFFFF"/>
                </a:solidFill>
              </a:rPr>
              <a:t>psykososiaalinen opiskeluhuolto, Pohjois-Savon hyvinvointialue</a:t>
            </a:r>
          </a:p>
        </p:txBody>
      </p:sp>
    </p:spTree>
    <p:extLst>
      <p:ext uri="{BB962C8B-B14F-4D97-AF65-F5344CB8AC3E}">
        <p14:creationId xmlns:p14="http://schemas.microsoft.com/office/powerpoint/2010/main" val="1472311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yttö, Rentoutua, Kuuntelu, Musiikki">
            <a:extLst>
              <a:ext uri="{FF2B5EF4-FFF2-40B4-BE49-F238E27FC236}">
                <a16:creationId xmlns:a16="http://schemas.microsoft.com/office/drawing/2014/main" id="{4D19D507-A690-2110-BB89-E5884FE15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-1013110" y="10"/>
            <a:ext cx="8890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6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1A36BB5-0A79-433F-A867-50D84E617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628640" cy="1443355"/>
          </a:xfrm>
        </p:spPr>
        <p:txBody>
          <a:bodyPr>
            <a:normAutofit/>
          </a:bodyPr>
          <a:lstStyle/>
          <a:p>
            <a:r>
              <a:rPr lang="fi-FI" sz="3700" dirty="0">
                <a:latin typeface="+mn-lt"/>
              </a:rPr>
              <a:t>Lukioaika siirtymää nuoresta aikuisuuteen</a:t>
            </a:r>
          </a:p>
        </p:txBody>
      </p:sp>
      <p:sp>
        <p:nvSpPr>
          <p:cNvPr id="54" name="Sisällön paikkamerkki 2">
            <a:extLst>
              <a:ext uri="{FF2B5EF4-FFF2-40B4-BE49-F238E27FC236}">
                <a16:creationId xmlns:a16="http://schemas.microsoft.com/office/drawing/2014/main" id="{FAB7B4FA-39B9-4D16-BFD3-DB5E608F4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7920" y="1991360"/>
            <a:ext cx="5862320" cy="4670697"/>
          </a:xfrm>
        </p:spPr>
        <p:txBody>
          <a:bodyPr>
            <a:noAutofit/>
          </a:bodyPr>
          <a:lstStyle/>
          <a:p>
            <a:r>
              <a:rPr lang="fi-FI" sz="2400" dirty="0"/>
              <a:t>Lukio edellyttää nuorelta kykyä suunnitella omaa arkea ja opiskelua: kurssivalinnat, ajankäyttö, omista suorituksista vastaaminen, motivoituminen, jatko-opiskelusuunnitelman tekeminen, MUTTA</a:t>
            </a:r>
          </a:p>
          <a:p>
            <a:r>
              <a:rPr lang="fi-FI" sz="2400" dirty="0"/>
              <a:t>Nuoren aivojen kehitys on vielä keskeneräistä: oman toiminnan ohjaus on kypsymässä (otsalohkot!) </a:t>
            </a:r>
          </a:p>
          <a:p>
            <a:r>
              <a:rPr lang="fi-FI" sz="2400" dirty="0"/>
              <a:t>kyky säädellä tunne-elämää on puutteellista, nuoret ovat stressiherkkiä</a:t>
            </a:r>
          </a:p>
          <a:p>
            <a:r>
              <a:rPr lang="fi-FI" sz="2400" dirty="0"/>
              <a:t> elämänkokemus on vähäistä</a:t>
            </a:r>
          </a:p>
        </p:txBody>
      </p:sp>
    </p:spTree>
    <p:extLst>
      <p:ext uri="{BB962C8B-B14F-4D97-AF65-F5344CB8AC3E}">
        <p14:creationId xmlns:p14="http://schemas.microsoft.com/office/powerpoint/2010/main" val="3724119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6" name="Rectangle 1045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BE018BC-700B-427A-A02A-8B95FF721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87" y="1"/>
            <a:ext cx="6923314" cy="2172430"/>
          </a:xfrm>
        </p:spPr>
        <p:txBody>
          <a:bodyPr>
            <a:normAutofit/>
          </a:bodyPr>
          <a:lstStyle/>
          <a:p>
            <a:r>
              <a:rPr lang="fi-FI" dirty="0"/>
              <a:t>Nuoret kypsyvät omaan tahtiinsa</a:t>
            </a:r>
          </a:p>
        </p:txBody>
      </p:sp>
      <p:pic>
        <p:nvPicPr>
          <p:cNvPr id="1026" name="Picture 2" descr="Tomaatit, Hedelmiä">
            <a:extLst>
              <a:ext uri="{FF2B5EF4-FFF2-40B4-BE49-F238E27FC236}">
                <a16:creationId xmlns:a16="http://schemas.microsoft.com/office/drawing/2014/main" id="{3A7EC9F4-1440-E6FA-F0F6-D197CB144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8" r="20988" b="-1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06019F-D7AD-4F25-91EF-2CE947CD8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171" y="1910080"/>
            <a:ext cx="6226629" cy="4612640"/>
          </a:xfrm>
        </p:spPr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Eri elämänalueillakin itsenäistyminen voi </a:t>
            </a:r>
            <a:r>
              <a:rPr lang="fi-FI" sz="2000" dirty="0">
                <a:latin typeface="Calibri" panose="020F0502020204030204"/>
              </a:rPr>
              <a:t>vaihdella</a:t>
            </a:r>
            <a:endParaRPr lang="fi-FI" sz="2000" dirty="0"/>
          </a:p>
          <a:p>
            <a:r>
              <a:rPr lang="fi-FI" sz="2000" dirty="0"/>
              <a:t>Itsenäistyminen edellyttää, että saa harjoitella, ottaa vastuuta siinä tahdissa kuin on kykyä</a:t>
            </a:r>
          </a:p>
          <a:p>
            <a:r>
              <a:rPr lang="fi-FI" sz="2000" dirty="0"/>
              <a:t>Vanhemman herkkyyttä/ pelisilmää tarvitaan	</a:t>
            </a:r>
          </a:p>
          <a:p>
            <a:pPr lvl="1"/>
            <a:r>
              <a:rPr lang="fi-FI" sz="2000" dirty="0"/>
              <a:t>Kärsivällinen neuvotteluyhteyden ylläpitäminen</a:t>
            </a:r>
          </a:p>
          <a:p>
            <a:pPr lvl="1"/>
            <a:r>
              <a:rPr lang="fi-FI" sz="2000" dirty="0"/>
              <a:t>Vastuun antaminen sopivasti, pikkuhiljaa lisäten</a:t>
            </a:r>
          </a:p>
          <a:p>
            <a:pPr lvl="1"/>
            <a:r>
              <a:rPr lang="fi-FI" sz="2000" dirty="0"/>
              <a:t>Luottamus nuoren pärjäämiseen ja samalla havainnointi, miten se onnistuu</a:t>
            </a:r>
          </a:p>
          <a:p>
            <a:pPr lvl="1"/>
            <a:r>
              <a:rPr lang="fi-FI" sz="2000" dirty="0"/>
              <a:t>Vanhemman näkökulmasta ei aina niin hyvän valinnan salliminen/sietäminen</a:t>
            </a:r>
          </a:p>
          <a:p>
            <a:pPr lvl="1"/>
            <a:r>
              <a:rPr lang="fi-FI" sz="2000" dirty="0"/>
              <a:t>Lohduttelu pettymyksen tullen</a:t>
            </a:r>
          </a:p>
          <a:p>
            <a:pPr lvl="1"/>
            <a:r>
              <a:rPr lang="fi-FI" sz="2000" dirty="0"/>
              <a:t>Tarvittaessa rajojen asettaminen</a:t>
            </a:r>
          </a:p>
          <a:p>
            <a:pPr lvl="1"/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119183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 descr="Tasapaino, Saldo, Baari, Kengät, Jalat">
            <a:extLst>
              <a:ext uri="{FF2B5EF4-FFF2-40B4-BE49-F238E27FC236}">
                <a16:creationId xmlns:a16="http://schemas.microsoft.com/office/drawing/2014/main" id="{CAA3E45F-B79D-2156-4EA7-5F19EEC8C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8" b="-1"/>
          <a:stretch/>
        </p:blipFill>
        <p:spPr bwMode="auto">
          <a:xfrm>
            <a:off x="2522358" y="1524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Rectangle 206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82F0E29-BFA7-42E3-9347-DA6DA7DB1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03800" cy="1899912"/>
          </a:xfrm>
        </p:spPr>
        <p:txBody>
          <a:bodyPr>
            <a:normAutofit/>
          </a:bodyPr>
          <a:lstStyle/>
          <a:p>
            <a:r>
              <a:rPr lang="fi-FI" sz="4000" dirty="0"/>
              <a:t>Vanhemman tasapainoilu ei ole aina helppoa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6AFA2C-1172-47FC-9EE8-4B037EFB4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417447"/>
            <a:ext cx="5003798" cy="3911916"/>
          </a:xfrm>
        </p:spPr>
        <p:txBody>
          <a:bodyPr>
            <a:normAutofit/>
          </a:bodyPr>
          <a:lstStyle/>
          <a:p>
            <a:r>
              <a:rPr lang="fi-FI" sz="2400" dirty="0"/>
              <a:t>Motto: kitka lisää lämpöä</a:t>
            </a:r>
          </a:p>
          <a:p>
            <a:pPr marL="0" indent="0">
              <a:buNone/>
            </a:pPr>
            <a:endParaRPr lang="fi-FI" sz="2400" dirty="0"/>
          </a:p>
          <a:p>
            <a:r>
              <a:rPr lang="fi-FI" sz="2400" dirty="0"/>
              <a:t>Vanhemman omatkin voimavarat välillä koetuksella</a:t>
            </a:r>
          </a:p>
          <a:p>
            <a:endParaRPr lang="fi-FI" sz="2400" dirty="0"/>
          </a:p>
          <a:p>
            <a:r>
              <a:rPr lang="fi-FI" sz="2400" dirty="0"/>
              <a:t>Kaikelta ei voi suojata, pettymyksiä suhteessa tulee puolin ja toisin</a:t>
            </a:r>
          </a:p>
          <a:p>
            <a:endParaRPr lang="fi-FI" sz="2400" dirty="0"/>
          </a:p>
          <a:p>
            <a:r>
              <a:rPr lang="fi-FI" sz="2400" dirty="0"/>
              <a:t>Tarvittaessa avun pyytäminen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330449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0" name="Rectangle 3089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92" name="Rectangle 3091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06FDFA1-5CB5-41F6-8AD1-3F03936FE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629" y="130630"/>
            <a:ext cx="4852851" cy="1809810"/>
          </a:xfrm>
        </p:spPr>
        <p:txBody>
          <a:bodyPr>
            <a:normAutofit/>
          </a:bodyPr>
          <a:lstStyle/>
          <a:p>
            <a:r>
              <a:rPr lang="fi-FI" sz="3400" dirty="0"/>
              <a:t>Suurin osa lukiolaisista pärjää hyvin</a:t>
            </a:r>
          </a:p>
        </p:txBody>
      </p:sp>
      <p:pic>
        <p:nvPicPr>
          <p:cNvPr id="3076" name="Picture 4" descr="Polku, Tienhaarasta, Haara, Vaellus">
            <a:extLst>
              <a:ext uri="{FF2B5EF4-FFF2-40B4-BE49-F238E27FC236}">
                <a16:creationId xmlns:a16="http://schemas.microsoft.com/office/drawing/2014/main" id="{FB1D7978-4F25-E615-1E64-E28D96237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0" r="9204" b="-1"/>
          <a:stretch>
            <a:fillRect/>
          </a:stretch>
        </p:blipFill>
        <p:spPr bwMode="auto">
          <a:xfrm>
            <a:off x="20" y="10"/>
            <a:ext cx="649875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6F134F-1661-4C11-9E92-1D64CC844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8771" y="1676399"/>
            <a:ext cx="5431972" cy="4767943"/>
          </a:xfrm>
        </p:spPr>
        <p:txBody>
          <a:bodyPr>
            <a:noAutofit/>
          </a:bodyPr>
          <a:lstStyle/>
          <a:p>
            <a:r>
              <a:rPr lang="fi-FI" sz="2400" dirty="0"/>
              <a:t>Nuoruus on mielenterveysongelmien herkkyysaikaa, samalla toipuminenkin on helpompaa ja nopeampaa</a:t>
            </a:r>
          </a:p>
          <a:p>
            <a:r>
              <a:rPr lang="fi-FI" sz="2400" dirty="0"/>
              <a:t>Vaikeudet tuovat nuorelle lisää ymmärrystä siitä, mikä on itselle hyväksi ja mikä taas kuluttaa liikaa hyvinvointia</a:t>
            </a:r>
          </a:p>
          <a:p>
            <a:r>
              <a:rPr lang="fi-FI" sz="2400" dirty="0"/>
              <a:t>Mahdollisuuksien avaruus usein ahdistaa. Jos tänään harkitut ratkaisut näyttävät myöhemmin menneen pieleen, aina voi korjata tai suuntautua uudelleen: </a:t>
            </a:r>
            <a:r>
              <a:rPr lang="fi-FI" sz="2400" dirty="0" err="1"/>
              <a:t>resilienssi</a:t>
            </a:r>
            <a:r>
              <a:rPr lang="fi-FI" sz="2400" dirty="0"/>
              <a:t> vahvistuu</a:t>
            </a:r>
          </a:p>
        </p:txBody>
      </p:sp>
    </p:spTree>
    <p:extLst>
      <p:ext uri="{BB962C8B-B14F-4D97-AF65-F5344CB8AC3E}">
        <p14:creationId xmlns:p14="http://schemas.microsoft.com/office/powerpoint/2010/main" val="1253091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1" name="Rectangle 2066">
            <a:extLst>
              <a:ext uri="{FF2B5EF4-FFF2-40B4-BE49-F238E27FC236}">
                <a16:creationId xmlns:a16="http://schemas.microsoft.com/office/drawing/2014/main" id="{3EEB8ED6-9142-4A11-B029-18DDE98C4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D2364EA-FC83-4C2E-A471-A7F65949D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6"/>
            <a:ext cx="10820400" cy="1288784"/>
          </a:xfrm>
        </p:spPr>
        <p:txBody>
          <a:bodyPr>
            <a:normAutofit/>
          </a:bodyPr>
          <a:lstStyle/>
          <a:p>
            <a:r>
              <a:rPr lang="fi-FI" sz="4000" dirty="0"/>
              <a:t>Stressiliikennevalot</a:t>
            </a:r>
          </a:p>
        </p:txBody>
      </p:sp>
      <p:pic>
        <p:nvPicPr>
          <p:cNvPr id="2050" name="Picture 2" descr="Kyllä, Suostumus, Liikennevalo, Punainen">
            <a:extLst>
              <a:ext uri="{FF2B5EF4-FFF2-40B4-BE49-F238E27FC236}">
                <a16:creationId xmlns:a16="http://schemas.microsoft.com/office/drawing/2014/main" id="{432DFB42-E0E1-E0B9-4549-10C19C36D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" r="-1" b="560"/>
          <a:stretch>
            <a:fillRect/>
          </a:stretch>
        </p:blipFill>
        <p:spPr bwMode="auto">
          <a:xfrm>
            <a:off x="228601" y="1240971"/>
            <a:ext cx="5780314" cy="488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76C759C6-1B29-E354-E470-346B0294B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6114" y="859970"/>
            <a:ext cx="5192486" cy="5632903"/>
          </a:xfrm>
        </p:spPr>
        <p:txBody>
          <a:bodyPr>
            <a:normAutofit/>
          </a:bodyPr>
          <a:lstStyle/>
          <a:p>
            <a:r>
              <a:rPr lang="en-US" sz="2400" dirty="0" err="1"/>
              <a:t>Suurin</a:t>
            </a:r>
            <a:r>
              <a:rPr lang="en-US" sz="2400" dirty="0"/>
              <a:t> </a:t>
            </a:r>
            <a:r>
              <a:rPr lang="en-US" sz="2400" dirty="0" err="1"/>
              <a:t>osa</a:t>
            </a:r>
            <a:r>
              <a:rPr lang="en-US" sz="2400" dirty="0"/>
              <a:t> </a:t>
            </a:r>
            <a:r>
              <a:rPr lang="en-US" sz="2400" dirty="0" err="1"/>
              <a:t>lukioajasta</a:t>
            </a:r>
            <a:r>
              <a:rPr lang="en-US" sz="2400" dirty="0"/>
              <a:t> </a:t>
            </a:r>
            <a:r>
              <a:rPr lang="en-US" sz="2400" dirty="0" err="1"/>
              <a:t>olisi</a:t>
            </a:r>
            <a:r>
              <a:rPr lang="en-US" sz="2400" dirty="0"/>
              <a:t> </a:t>
            </a:r>
            <a:r>
              <a:rPr lang="en-US" sz="2400" dirty="0" err="1"/>
              <a:t>hyvä</a:t>
            </a:r>
            <a:r>
              <a:rPr lang="en-US" sz="2400" dirty="0"/>
              <a:t> olla ns. </a:t>
            </a:r>
            <a:r>
              <a:rPr lang="en-US" sz="2400" dirty="0" err="1"/>
              <a:t>vihreillä</a:t>
            </a:r>
            <a:r>
              <a:rPr lang="en-US" sz="2400" dirty="0"/>
              <a:t> </a:t>
            </a:r>
            <a:r>
              <a:rPr lang="en-US" sz="2400" dirty="0" err="1"/>
              <a:t>valoilla</a:t>
            </a:r>
            <a:endParaRPr lang="en-US" sz="2400" dirty="0"/>
          </a:p>
          <a:p>
            <a:r>
              <a:rPr lang="en-US" sz="2400" dirty="0" err="1"/>
              <a:t>Ajoittaiset</a:t>
            </a:r>
            <a:r>
              <a:rPr lang="en-US" sz="2400" dirty="0"/>
              <a:t> </a:t>
            </a:r>
            <a:r>
              <a:rPr lang="en-US" sz="2400" dirty="0" err="1"/>
              <a:t>stressipiikit</a:t>
            </a:r>
            <a:r>
              <a:rPr lang="en-US" sz="2400" dirty="0"/>
              <a:t>/ </a:t>
            </a:r>
            <a:r>
              <a:rPr lang="en-US" sz="2400" dirty="0" err="1"/>
              <a:t>keltaiset</a:t>
            </a:r>
            <a:r>
              <a:rPr lang="en-US" sz="2400" dirty="0"/>
              <a:t> </a:t>
            </a:r>
            <a:r>
              <a:rPr lang="en-US" sz="2400" dirty="0" err="1"/>
              <a:t>valot</a:t>
            </a:r>
            <a:r>
              <a:rPr lang="en-US" sz="2400" dirty="0"/>
              <a:t> </a:t>
            </a:r>
            <a:r>
              <a:rPr lang="en-US" sz="2400" dirty="0" err="1"/>
              <a:t>väistämättömiä</a:t>
            </a:r>
            <a:r>
              <a:rPr lang="en-US" sz="2400" dirty="0"/>
              <a:t> </a:t>
            </a:r>
            <a:r>
              <a:rPr lang="en-US" sz="2400" dirty="0" err="1"/>
              <a:t>elämässä</a:t>
            </a:r>
            <a:r>
              <a:rPr lang="en-US" sz="2400" dirty="0"/>
              <a:t> - </a:t>
            </a:r>
            <a:r>
              <a:rPr lang="en-US" sz="2400" dirty="0" err="1"/>
              <a:t>Riittääkö</a:t>
            </a:r>
            <a:r>
              <a:rPr lang="en-US" sz="2400" dirty="0"/>
              <a:t> </a:t>
            </a:r>
            <a:r>
              <a:rPr lang="en-US" sz="2400" dirty="0" err="1"/>
              <a:t>palautuminen</a:t>
            </a:r>
            <a:r>
              <a:rPr lang="en-US" sz="2400" dirty="0"/>
              <a:t>? Onko </a:t>
            </a:r>
            <a:r>
              <a:rPr lang="en-US" sz="2400" dirty="0" err="1"/>
              <a:t>selviämiskeinoista</a:t>
            </a:r>
            <a:r>
              <a:rPr lang="en-US" sz="2400" dirty="0"/>
              <a:t> </a:t>
            </a:r>
            <a:r>
              <a:rPr lang="en-US" sz="2400" dirty="0" err="1"/>
              <a:t>pidemmällä</a:t>
            </a:r>
            <a:r>
              <a:rPr lang="en-US" sz="2400" dirty="0"/>
              <a:t> </a:t>
            </a:r>
            <a:r>
              <a:rPr lang="en-US" sz="2400" dirty="0" err="1"/>
              <a:t>tähtäimellä</a:t>
            </a:r>
            <a:r>
              <a:rPr lang="en-US" sz="2400" dirty="0"/>
              <a:t> </a:t>
            </a:r>
            <a:r>
              <a:rPr lang="en-US" sz="2400" dirty="0" err="1"/>
              <a:t>haittaa</a:t>
            </a:r>
            <a:r>
              <a:rPr lang="en-US" sz="2400" dirty="0"/>
              <a:t>? </a:t>
            </a:r>
            <a:r>
              <a:rPr lang="en-US" sz="2400" dirty="0" err="1"/>
              <a:t>Tunnistaako</a:t>
            </a:r>
            <a:r>
              <a:rPr lang="en-US" sz="2400" dirty="0"/>
              <a:t> </a:t>
            </a:r>
            <a:r>
              <a:rPr lang="en-US" sz="2400" dirty="0" err="1"/>
              <a:t>nuori</a:t>
            </a:r>
            <a:r>
              <a:rPr lang="en-US" sz="2400" dirty="0"/>
              <a:t> </a:t>
            </a:r>
            <a:r>
              <a:rPr lang="en-US" sz="2400" dirty="0" err="1"/>
              <a:t>varomerkkinsä</a:t>
            </a:r>
            <a:r>
              <a:rPr lang="en-US" sz="2400" dirty="0"/>
              <a:t> ja </a:t>
            </a:r>
            <a:r>
              <a:rPr lang="en-US" sz="2400" dirty="0" err="1"/>
              <a:t>kuuntelee</a:t>
            </a:r>
            <a:r>
              <a:rPr lang="en-US" sz="2400" dirty="0"/>
              <a:t> </a:t>
            </a:r>
            <a:r>
              <a:rPr lang="en-US" sz="2400" dirty="0" err="1"/>
              <a:t>niitä</a:t>
            </a:r>
            <a:r>
              <a:rPr lang="en-US" sz="2400" dirty="0"/>
              <a:t>/ </a:t>
            </a:r>
            <a:r>
              <a:rPr lang="en-US" sz="2400" dirty="0" err="1"/>
              <a:t>tekeekö</a:t>
            </a:r>
            <a:r>
              <a:rPr lang="en-US" sz="2400" dirty="0"/>
              <a:t> </a:t>
            </a:r>
            <a:r>
              <a:rPr lang="en-US" sz="2400" dirty="0" err="1"/>
              <a:t>tarvittaessa</a:t>
            </a:r>
            <a:r>
              <a:rPr lang="en-US" sz="2400" dirty="0"/>
              <a:t> </a:t>
            </a:r>
            <a:r>
              <a:rPr lang="en-US" sz="2400" dirty="0" err="1"/>
              <a:t>korjausliikkeitä</a:t>
            </a:r>
            <a:r>
              <a:rPr lang="en-US" sz="2400" dirty="0"/>
              <a:t>?</a:t>
            </a:r>
          </a:p>
          <a:p>
            <a:r>
              <a:rPr lang="en-US" sz="2400" dirty="0" err="1"/>
              <a:t>Jatkuva</a:t>
            </a:r>
            <a:r>
              <a:rPr lang="en-US" sz="2400" dirty="0"/>
              <a:t> </a:t>
            </a:r>
            <a:r>
              <a:rPr lang="en-US" sz="2400" dirty="0" err="1"/>
              <a:t>kova</a:t>
            </a:r>
            <a:r>
              <a:rPr lang="en-US" sz="2400" dirty="0"/>
              <a:t> </a:t>
            </a:r>
            <a:r>
              <a:rPr lang="en-US" sz="2400" dirty="0" err="1"/>
              <a:t>kuormitus</a:t>
            </a:r>
            <a:r>
              <a:rPr lang="en-US" sz="2400" dirty="0"/>
              <a:t> </a:t>
            </a:r>
            <a:r>
              <a:rPr lang="en-US" sz="2400" dirty="0" err="1"/>
              <a:t>uuvuttaa</a:t>
            </a:r>
            <a:r>
              <a:rPr lang="en-US" sz="2400" dirty="0"/>
              <a:t> ja </a:t>
            </a:r>
            <a:r>
              <a:rPr lang="en-US" sz="2400" dirty="0" err="1"/>
              <a:t>siinä</a:t>
            </a:r>
            <a:r>
              <a:rPr lang="en-US" sz="2400" dirty="0"/>
              <a:t> </a:t>
            </a:r>
            <a:r>
              <a:rPr lang="en-US" sz="2400" dirty="0" err="1"/>
              <a:t>tilanteessa</a:t>
            </a:r>
            <a:r>
              <a:rPr lang="en-US" sz="2400" dirty="0"/>
              <a:t> </a:t>
            </a:r>
            <a:r>
              <a:rPr lang="en-US" sz="2400" dirty="0" err="1"/>
              <a:t>nuoren</a:t>
            </a:r>
            <a:r>
              <a:rPr lang="en-US" sz="2400" dirty="0"/>
              <a:t> on </a:t>
            </a:r>
            <a:r>
              <a:rPr lang="en-US" sz="2400" dirty="0" err="1"/>
              <a:t>vaikeaa</a:t>
            </a:r>
            <a:r>
              <a:rPr lang="en-US" sz="2400" dirty="0"/>
              <a:t> </a:t>
            </a:r>
            <a:r>
              <a:rPr lang="en-US" sz="2400" dirty="0" err="1"/>
              <a:t>osata</a:t>
            </a:r>
            <a:r>
              <a:rPr lang="en-US" sz="2400" dirty="0"/>
              <a:t> </a:t>
            </a:r>
            <a:r>
              <a:rPr lang="en-US" sz="2400" dirty="0" err="1"/>
              <a:t>tehdä</a:t>
            </a:r>
            <a:r>
              <a:rPr lang="en-US" sz="2400" dirty="0"/>
              <a:t> </a:t>
            </a:r>
            <a:r>
              <a:rPr lang="en-US" sz="2400" dirty="0" err="1"/>
              <a:t>muutoksia</a:t>
            </a:r>
            <a:r>
              <a:rPr lang="en-US" sz="2400" dirty="0"/>
              <a:t>, </a:t>
            </a:r>
            <a:r>
              <a:rPr lang="en-US" sz="2400" dirty="0" err="1"/>
              <a:t>vaan</a:t>
            </a:r>
            <a:r>
              <a:rPr lang="en-US" sz="2400" dirty="0"/>
              <a:t> </a:t>
            </a:r>
            <a:r>
              <a:rPr lang="en-US" sz="2400" dirty="0" err="1"/>
              <a:t>vanhemman</a:t>
            </a:r>
            <a:r>
              <a:rPr lang="en-US" sz="2400" dirty="0"/>
              <a:t> </a:t>
            </a:r>
            <a:r>
              <a:rPr lang="en-US" sz="2400" dirty="0" err="1"/>
              <a:t>apua</a:t>
            </a:r>
            <a:r>
              <a:rPr lang="en-US" sz="2400" dirty="0"/>
              <a:t> </a:t>
            </a:r>
            <a:r>
              <a:rPr lang="en-US" sz="2400" dirty="0" err="1"/>
              <a:t>tarvitaan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467850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005A296-656E-41DD-A4F5-F826174D2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65125"/>
            <a:ext cx="5449437" cy="1287135"/>
          </a:xfrm>
        </p:spPr>
        <p:txBody>
          <a:bodyPr>
            <a:normAutofit/>
          </a:bodyPr>
          <a:lstStyle/>
          <a:p>
            <a:r>
              <a:rPr lang="fi-FI" dirty="0"/>
              <a:t>Milloin syytä huoleen?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4AB1C8-7F8F-489F-A2FE-C183E0328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534160"/>
            <a:ext cx="6817360" cy="5130800"/>
          </a:xfrm>
        </p:spPr>
        <p:txBody>
          <a:bodyPr>
            <a:noAutofit/>
          </a:bodyPr>
          <a:lstStyle/>
          <a:p>
            <a:r>
              <a:rPr lang="fi-FI" sz="2400" dirty="0"/>
              <a:t>Jatkuva väsymys, nuori ei saa unta tai malta mennä nukkumaan</a:t>
            </a:r>
          </a:p>
          <a:p>
            <a:r>
              <a:rPr lang="fi-FI" sz="2400" dirty="0"/>
              <a:t>Stressi ei ole vaihtelevaa, vaan koko ajan kovaa</a:t>
            </a:r>
          </a:p>
          <a:p>
            <a:r>
              <a:rPr lang="fi-FI" sz="2400" dirty="0"/>
              <a:t>Nuori vetäytyy perheestä ja kavereista, on yksinäinen tai ei osaa huolehtia omista rajoista</a:t>
            </a:r>
          </a:p>
          <a:p>
            <a:r>
              <a:rPr lang="fi-FI" sz="2400" dirty="0"/>
              <a:t>Poissaoloja koulusta tulee </a:t>
            </a:r>
          </a:p>
          <a:p>
            <a:r>
              <a:rPr lang="fi-FI" sz="2400" dirty="0"/>
              <a:t>Nuori ei ole toiveikas, on iloton, luovuttaa</a:t>
            </a:r>
          </a:p>
          <a:p>
            <a:r>
              <a:rPr lang="fi-FI" sz="2400" dirty="0"/>
              <a:t>Nuori ei jaksa välittää ulkonäöstä yms. arkinen toimintakyky laskee</a:t>
            </a:r>
          </a:p>
          <a:p>
            <a:r>
              <a:rPr lang="fi-FI" sz="2400" dirty="0"/>
              <a:t>Syöminen herättää huolta, paino?</a:t>
            </a:r>
          </a:p>
        </p:txBody>
      </p:sp>
      <p:pic>
        <p:nvPicPr>
          <p:cNvPr id="4098" name="Picture 2" descr="Kysymys, Kysymysmerkki, Mielipidekysely">
            <a:extLst>
              <a:ext uri="{FF2B5EF4-FFF2-40B4-BE49-F238E27FC236}">
                <a16:creationId xmlns:a16="http://schemas.microsoft.com/office/drawing/2014/main" id="{DB1DC9D8-008F-2245-775F-5A8B9A706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5" r="542" b="1"/>
          <a:stretch/>
        </p:blipFill>
        <p:spPr bwMode="auto">
          <a:xfrm>
            <a:off x="6612829" y="10"/>
            <a:ext cx="5750560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7859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2" name="Picture 2" descr="Maisema, Luonne, Rakas, Pilvet, Myrsky">
            <a:extLst>
              <a:ext uri="{FF2B5EF4-FFF2-40B4-BE49-F238E27FC236}">
                <a16:creationId xmlns:a16="http://schemas.microsoft.com/office/drawing/2014/main" id="{F4A31B13-6B9E-FFAD-E160-DFDF55316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4838F1-958B-47B6-AE9A-1FEDC106D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120" y="365125"/>
            <a:ext cx="4424679" cy="1388039"/>
          </a:xfrm>
        </p:spPr>
        <p:txBody>
          <a:bodyPr>
            <a:normAutofit/>
          </a:bodyPr>
          <a:lstStyle/>
          <a:p>
            <a:r>
              <a:rPr lang="fi-FI" sz="4000" dirty="0"/>
              <a:t>Ja vielä…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B7EAFB-33F9-4F26-9F10-62DC154A0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0560" y="1910080"/>
            <a:ext cx="4333239" cy="4266883"/>
          </a:xfrm>
        </p:spPr>
        <p:txBody>
          <a:bodyPr>
            <a:normAutofit/>
          </a:bodyPr>
          <a:lstStyle/>
          <a:p>
            <a:r>
              <a:rPr lang="fi-FI" sz="2400" dirty="0"/>
              <a:t>Itkuisuus? Jatkuva ärtymys? Peittelee/ salailee itseään? Ahdistus?</a:t>
            </a:r>
          </a:p>
          <a:p>
            <a:r>
              <a:rPr lang="fi-FI" sz="2400" dirty="0"/>
              <a:t>Nuorelta puuttuu joustavuus, mistään ei voi tinkiä</a:t>
            </a:r>
          </a:p>
          <a:p>
            <a:r>
              <a:rPr lang="fi-FI" sz="2400" dirty="0"/>
              <a:t>Millaisessa kaveripiirissä nuori on? Päihdekäyttö? Tuleeko kavereilta huolta nuoresta? Rahan käyttö? Voiko nuoren sanaan luottaa?</a:t>
            </a:r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3700260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2" name="Rectangle 61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50" name="Picture 6" descr="Iloisuus, Elämä, Kesä, Auringonpaiste">
            <a:extLst>
              <a:ext uri="{FF2B5EF4-FFF2-40B4-BE49-F238E27FC236}">
                <a16:creationId xmlns:a16="http://schemas.microsoft.com/office/drawing/2014/main" id="{89D8D4EC-6599-1609-BD30-97F82E44C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" r="-1" b="-1"/>
          <a:stretch/>
        </p:blipFill>
        <p:spPr bwMode="auto">
          <a:xfrm>
            <a:off x="2522358" y="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4" name="Rectangle 61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71AF936-2C78-466F-ADF8-5F9704EA5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5674360" cy="1513839"/>
          </a:xfrm>
        </p:spPr>
        <p:txBody>
          <a:bodyPr>
            <a:normAutofit/>
          </a:bodyPr>
          <a:lstStyle/>
          <a:p>
            <a:r>
              <a:rPr lang="fi-FI" dirty="0"/>
              <a:t>Perusasiat?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81F58C-63CA-438D-B49E-49A3559A4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7868920" cy="5344160"/>
          </a:xfrm>
        </p:spPr>
        <p:txBody>
          <a:bodyPr>
            <a:normAutofit/>
          </a:bodyPr>
          <a:lstStyle/>
          <a:p>
            <a:r>
              <a:rPr lang="fi-FI" dirty="0"/>
              <a:t>RIITTÄVÄ UNI ja RUOKARYTMI? Ei unen ja aterioiden ja korvaamista energiajuomilla!</a:t>
            </a:r>
          </a:p>
          <a:p>
            <a:r>
              <a:rPr lang="fi-FI" dirty="0"/>
              <a:t>Jonkinlainen </a:t>
            </a:r>
            <a:r>
              <a:rPr lang="fi-FI" dirty="0" err="1"/>
              <a:t>kalenterointi</a:t>
            </a:r>
            <a:r>
              <a:rPr lang="fi-FI" dirty="0"/>
              <a:t>, asiat hoidetuksi ajallaan? Opiskelurutiinin luominen?</a:t>
            </a:r>
          </a:p>
          <a:p>
            <a:r>
              <a:rPr lang="fi-FI" dirty="0"/>
              <a:t>Myös aikaa olla jouten, tehdä mukavia asioita, oman ajan tarve?</a:t>
            </a:r>
          </a:p>
          <a:p>
            <a:r>
              <a:rPr lang="fi-FI" dirty="0"/>
              <a:t>Ihmissuhteet? </a:t>
            </a:r>
          </a:p>
          <a:p>
            <a:r>
              <a:rPr lang="fi-FI" dirty="0"/>
              <a:t>Liikettä kropalle?</a:t>
            </a:r>
          </a:p>
          <a:p>
            <a:r>
              <a:rPr lang="fi-FI" dirty="0"/>
              <a:t>Lepoa aivoille jatkuvasta älylaitekuormituksesta</a:t>
            </a:r>
          </a:p>
        </p:txBody>
      </p:sp>
    </p:spTree>
    <p:extLst>
      <p:ext uri="{BB962C8B-B14F-4D97-AF65-F5344CB8AC3E}">
        <p14:creationId xmlns:p14="http://schemas.microsoft.com/office/powerpoint/2010/main" val="3961444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BEFE63-963A-7337-C06F-D8CDC5FCE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Rehtorin terveiset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5BFAE0F-C9C5-B270-82B1-86C8A7F06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Hyvinvointi ja motivaatio</a:t>
            </a:r>
          </a:p>
          <a:p>
            <a:r>
              <a:rPr lang="fi-FI" dirty="0"/>
              <a:t>Ruokailu</a:t>
            </a:r>
          </a:p>
          <a:p>
            <a:r>
              <a:rPr lang="fi-FI" dirty="0"/>
              <a:t>KALOR</a:t>
            </a:r>
          </a:p>
          <a:p>
            <a:r>
              <a:rPr lang="fi-FI" dirty="0"/>
              <a:t>Opiskelijan poissaolot ja niiden seuranta</a:t>
            </a:r>
          </a:p>
          <a:p>
            <a:r>
              <a:rPr lang="fi-FI" dirty="0"/>
              <a:t>Lomat ja loma-anomukset</a:t>
            </a:r>
          </a:p>
          <a:p>
            <a:r>
              <a:rPr lang="fi-FI" dirty="0"/>
              <a:t>TYKO-viikko 13.4. – 17.4.2026</a:t>
            </a:r>
          </a:p>
        </p:txBody>
      </p:sp>
    </p:spTree>
    <p:extLst>
      <p:ext uri="{BB962C8B-B14F-4D97-AF65-F5344CB8AC3E}">
        <p14:creationId xmlns:p14="http://schemas.microsoft.com/office/powerpoint/2010/main" val="985664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4" name="Rectangle 1052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6" name="Rectangle 1054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BFAA4A-7E80-4188-B22E-195FAA491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171" y="185058"/>
            <a:ext cx="4952999" cy="1755382"/>
          </a:xfrm>
        </p:spPr>
        <p:txBody>
          <a:bodyPr>
            <a:normAutofit/>
          </a:bodyPr>
          <a:lstStyle/>
          <a:p>
            <a:r>
              <a:rPr lang="fi-FI" dirty="0"/>
              <a:t>Motivaatio hukassa?</a:t>
            </a:r>
          </a:p>
        </p:txBody>
      </p:sp>
      <p:pic>
        <p:nvPicPr>
          <p:cNvPr id="1026" name="Picture 2" descr="Koira, Lemmikki, Suojarakennuksen, Eläin">
            <a:extLst>
              <a:ext uri="{FF2B5EF4-FFF2-40B4-BE49-F238E27FC236}">
                <a16:creationId xmlns:a16="http://schemas.microsoft.com/office/drawing/2014/main" id="{1929E6F4-6770-5FFB-90D5-0F089363D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1" r="19352" b="-1"/>
          <a:stretch>
            <a:fillRect/>
          </a:stretch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968253-A2B6-4682-9C3B-7778B713D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343" y="1752600"/>
            <a:ext cx="5366637" cy="4920342"/>
          </a:xfrm>
        </p:spPr>
        <p:txBody>
          <a:bodyPr>
            <a:normAutofit/>
          </a:bodyPr>
          <a:lstStyle/>
          <a:p>
            <a:r>
              <a:rPr lang="fi-FI" sz="2000" dirty="0"/>
              <a:t>Motivaatiota ei voi käskeä</a:t>
            </a:r>
          </a:p>
          <a:p>
            <a:r>
              <a:rPr lang="fi-FI" sz="2000" dirty="0"/>
              <a:t>Ymmärtämään pyrkivä keskusteluyhteys, mikä mättää nuoren mielestä</a:t>
            </a:r>
          </a:p>
          <a:p>
            <a:r>
              <a:rPr lang="fi-FI" sz="2000" dirty="0"/>
              <a:t>Onko jotakin liikaa, auttaisiko priorisointi, tarvittaessa keventäminen? Onko muussa elämässä jotakin, joka vie liikaa aikaa tai jaksamista?</a:t>
            </a:r>
          </a:p>
          <a:p>
            <a:r>
              <a:rPr lang="fi-FI" sz="2000" dirty="0"/>
              <a:t>Työ ei tuo tulosta? Opiskelutekniikka? Oppimisvaikeus, keskittymispulmat?</a:t>
            </a:r>
          </a:p>
          <a:p>
            <a:r>
              <a:rPr lang="fi-FI" sz="2000" dirty="0"/>
              <a:t>Puutteet tietopohjassa peruskoulun ajalta?</a:t>
            </a:r>
          </a:p>
          <a:p>
            <a:r>
              <a:rPr lang="fi-FI" sz="2000" dirty="0"/>
              <a:t>Onko koulussa jotakin, joka ahdistaa? Kaveripulmat, sosiaalinen jännittäminen?</a:t>
            </a:r>
          </a:p>
          <a:p>
            <a:r>
              <a:rPr lang="fi-FI" sz="2000" dirty="0"/>
              <a:t>Anna aikaa kypsymiselle ja yhtä aikaa tartu ajoissa.</a:t>
            </a:r>
          </a:p>
        </p:txBody>
      </p:sp>
    </p:spTree>
    <p:extLst>
      <p:ext uri="{BB962C8B-B14F-4D97-AF65-F5344CB8AC3E}">
        <p14:creationId xmlns:p14="http://schemas.microsoft.com/office/powerpoint/2010/main" val="29990932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4" name="Rectangle 1030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6" name="Right Triangle 1032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8" name="Rectangle 1034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B52F4D7-C3E9-43AD-AA40-51EAD2BEF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792481"/>
            <a:ext cx="9984615" cy="1757990"/>
          </a:xfrm>
        </p:spPr>
        <p:txBody>
          <a:bodyPr>
            <a:normAutofit/>
          </a:bodyPr>
          <a:lstStyle/>
          <a:p>
            <a:r>
              <a:rPr lang="fi-FI" sz="5100" dirty="0"/>
              <a:t>Tukena</a:t>
            </a:r>
          </a:p>
        </p:txBody>
      </p:sp>
      <p:pic>
        <p:nvPicPr>
          <p:cNvPr id="1026" name="Picture 2" descr="Kuvan esikatselu">
            <a:extLst>
              <a:ext uri="{FF2B5EF4-FFF2-40B4-BE49-F238E27FC236}">
                <a16:creationId xmlns:a16="http://schemas.microsoft.com/office/drawing/2014/main" id="{14106A3E-D178-CBCF-E781-716B64C8A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3357" y="4439920"/>
            <a:ext cx="3326723" cy="100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340488-45A0-4C13-B0BD-1CFF61531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664" y="1107440"/>
            <a:ext cx="5797296" cy="4619036"/>
          </a:xfrm>
        </p:spPr>
        <p:txBody>
          <a:bodyPr anchor="t">
            <a:normAutofit lnSpcReduction="10000"/>
          </a:bodyPr>
          <a:lstStyle/>
          <a:p>
            <a:r>
              <a:rPr lang="fi-FI" sz="2400" dirty="0"/>
              <a:t>Koulun henkilökunta, ro, opo, erit. opettaja, aineenopettajat</a:t>
            </a:r>
          </a:p>
          <a:p>
            <a:r>
              <a:rPr lang="fi-FI" sz="2400" dirty="0"/>
              <a:t>Opiskeluhuolto: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sz="2400" dirty="0"/>
              <a:t>Terveydenhoitaja Tiina Ollikainen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sz="2400" dirty="0"/>
              <a:t>Kuraattori Elisa Repo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sz="2400" dirty="0"/>
              <a:t>Psykologi Tarja Rouhiainen </a:t>
            </a:r>
          </a:p>
          <a:p>
            <a:endParaRPr lang="fi-FI" sz="2400" dirty="0"/>
          </a:p>
          <a:p>
            <a:r>
              <a:rPr lang="fi-FI" sz="2400" dirty="0"/>
              <a:t>Yhteydenotot: soittamalla, Wilmassa, sähköpostilla (huom. Muista huolehtia viestien tietoturvasta)</a:t>
            </a:r>
          </a:p>
          <a:p>
            <a:r>
              <a:rPr lang="fi-FI" sz="2400" dirty="0"/>
              <a:t>Tiedot opinto-opas ja www.pshyvinvointialue.fi</a:t>
            </a:r>
          </a:p>
          <a:p>
            <a:endParaRPr lang="fi-FI" sz="1100" dirty="0"/>
          </a:p>
        </p:txBody>
      </p:sp>
    </p:spTree>
    <p:extLst>
      <p:ext uri="{BB962C8B-B14F-4D97-AF65-F5344CB8AC3E}">
        <p14:creationId xmlns:p14="http://schemas.microsoft.com/office/powerpoint/2010/main" val="14487270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36880" y="274638"/>
            <a:ext cx="9773920" cy="6034682"/>
          </a:xfrm>
        </p:spPr>
        <p:txBody>
          <a:bodyPr>
            <a:normAutofit/>
          </a:bodyPr>
          <a:lstStyle/>
          <a:p>
            <a:pPr algn="l"/>
            <a:r>
              <a:rPr lang="fi-FI" dirty="0"/>
              <a:t>KIINNOSTAAKO </a:t>
            </a:r>
            <a:br>
              <a:rPr lang="fi-FI" dirty="0"/>
            </a:br>
            <a:r>
              <a:rPr lang="fi-FI" dirty="0"/>
              <a:t>YSTÄVYYSKOULUTOIMINTA </a:t>
            </a:r>
            <a:br>
              <a:rPr lang="fi-FI" dirty="0"/>
            </a:br>
            <a:r>
              <a:rPr lang="fi-FI" dirty="0"/>
              <a:t>ITALIALAISEN </a:t>
            </a:r>
            <a:br>
              <a:rPr lang="fi-FI" dirty="0"/>
            </a:br>
            <a:r>
              <a:rPr lang="fi-FI" dirty="0"/>
              <a:t>LUKION KANSSA?</a:t>
            </a:r>
          </a:p>
        </p:txBody>
      </p:sp>
      <p:pic>
        <p:nvPicPr>
          <p:cNvPr id="2050" name="Picture 2" descr="C:\Users\ELO_PIRJ.GALLIA\AppData\Local\Microsoft\Windows\Temporary Internet Files\Content.IE5\GPJF9HNE\20161011_1022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7" t="19311" r="17644" b="19399"/>
          <a:stretch/>
        </p:blipFill>
        <p:spPr bwMode="auto">
          <a:xfrm>
            <a:off x="7183120" y="104422"/>
            <a:ext cx="4409440" cy="664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901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59C2C63-D709-4949-9465-29A52CBED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FD2038-15D6-4003-8350-AFEC394EE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920" y="1399880"/>
            <a:ext cx="7808159" cy="410396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tx2">
                <a:lumMod val="75000"/>
                <a:lumOff val="2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F519C2-F6BE-41BE-A50E-54B98359C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28332" y="1540931"/>
            <a:ext cx="7543802" cy="3835401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67AD93-AD3E-4C62-97D5-E54E14B2E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3631"/>
            <a:ext cx="12231160" cy="659658"/>
            <a:chOff x="-16934" y="3123631"/>
            <a:chExt cx="12231160" cy="659658"/>
          </a:xfrm>
        </p:grpSpPr>
        <p:sp>
          <p:nvSpPr>
            <p:cNvPr id="15" name="Rounded Rectangle 17">
              <a:extLst>
                <a:ext uri="{FF2B5EF4-FFF2-40B4-BE49-F238E27FC236}">
                  <a16:creationId xmlns:a16="http://schemas.microsoft.com/office/drawing/2014/main" id="{AA443E8D-EC07-4B8F-B370-2A1153F35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30976" y="312363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41F0AA1-D12D-4FDB-BF66-D9398ED93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5536"/>
              <a:ext cx="2478024" cy="612648"/>
            </a:xfrm>
            <a:prstGeom prst="rect">
              <a:avLst/>
            </a:prstGeom>
          </p:spPr>
        </p:pic>
        <p:sp>
          <p:nvSpPr>
            <p:cNvPr id="17" name="Rounded Rectangle 20">
              <a:extLst>
                <a:ext uri="{FF2B5EF4-FFF2-40B4-BE49-F238E27FC236}">
                  <a16:creationId xmlns:a16="http://schemas.microsoft.com/office/drawing/2014/main" id="{E2B949DE-0178-4942-80DE-811C1AA4F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17803" y="312492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84AA86D-EAE1-4E3F-A54C-7F1E390B6D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5536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1AE9647-F3E7-8932-8552-FE96FC3DD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>
            <a:normAutofit/>
          </a:bodyPr>
          <a:lstStyle/>
          <a:p>
            <a:r>
              <a:rPr lang="fi-FI">
                <a:solidFill>
                  <a:schemeClr val="bg1"/>
                </a:solidFill>
              </a:rPr>
              <a:t>Lukio-opinnot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D073CFE-DD41-B0BA-A0C8-8E151AC09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/>
          <a:p>
            <a:r>
              <a:rPr lang="fi-FI" sz="3200" dirty="0">
                <a:solidFill>
                  <a:schemeClr val="bg1"/>
                </a:solidFill>
              </a:rPr>
              <a:t>Kallaveden lukio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772CE55-4C36-44F1-A9BD-379BEB843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81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327CCB-C334-6462-C5B8-8D3857BFE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fi-FI" b="1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Lukuvuodessa on viisi jaksoa</a:t>
            </a:r>
            <a:endParaRPr lang="fi-FI">
              <a:solidFill>
                <a:srgbClr val="262626"/>
              </a:solidFill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69E4B43F-13E4-73EB-20DF-4611A90BBD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6530296"/>
              </p:ext>
            </p:extLst>
          </p:nvPr>
        </p:nvGraphicFramePr>
        <p:xfrm>
          <a:off x="1083366" y="2464904"/>
          <a:ext cx="10327584" cy="3773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2634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0B198A15-F33A-86D2-D8BE-B063A06D9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3400" b="1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Lukio-opintojen laajuus eli oppimäärä on vähintään 150 opintopistettä (op)</a:t>
            </a:r>
            <a:br>
              <a:rPr lang="fi-FI" sz="340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i-FI" sz="3400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3BEF915-4CD9-829B-1C09-7912CE7AF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3" y="469899"/>
            <a:ext cx="6776083" cy="5672483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Pakollisia opintoja: 94 op (lyhyt matematiikka) TAI 102 op (pitkä matematiikka).</a:t>
            </a:r>
          </a:p>
          <a:p>
            <a:pPr>
              <a:spcAft>
                <a:spcPts val="800"/>
              </a:spcAft>
            </a:pPr>
            <a:r>
              <a:rPr lang="fi-FI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Lukio-opintoihin pitää sisältyä vähintään 20 op valtakunnallisia valinnaisia opintoja.</a:t>
            </a:r>
            <a:endParaRPr lang="fi-FI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Wilmassa pakolliset opinnot ovat </a:t>
            </a:r>
            <a:r>
              <a:rPr lang="fi-FI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punaisella</a:t>
            </a:r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värillä. Valtakunnalliset valinnaiset opinnot ovat </a:t>
            </a:r>
            <a:r>
              <a:rPr lang="fi-FI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sinisellä</a:t>
            </a:r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värillä. </a:t>
            </a:r>
            <a:r>
              <a:rPr lang="fi-FI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Violetit</a:t>
            </a:r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opinnot ovat Kuopio-kohtaisia opintoja. Ylioppilaskirjoitukset perustuvat oppiaineen pakollisiin ja valtakunnallisiin valinnaisiin opintoihin (</a:t>
            </a:r>
            <a:r>
              <a:rPr lang="fi-FI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punaiset</a:t>
            </a:r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 </a:t>
            </a:r>
            <a:r>
              <a:rPr lang="fi-FI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siniset</a:t>
            </a:r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>
              <a:spcAft>
                <a:spcPts val="800"/>
              </a:spcAft>
            </a:pPr>
            <a:r>
              <a:rPr lang="fi-F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Lukujärjestyksien pohja tehty opiskelijoille valmiiksi, näitä muokattu opotunneilla. </a:t>
            </a:r>
            <a:endParaRPr lang="fi-FI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5524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883220E3-6B8A-9F43-CC2A-F7F58A6626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84" r="1" b="1"/>
          <a:stretch/>
        </p:blipFill>
        <p:spPr>
          <a:xfrm>
            <a:off x="591610" y="974705"/>
            <a:ext cx="11227442" cy="588329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6308A64-B70D-4DDA-6058-EBFB6CAB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286" y="413145"/>
            <a:ext cx="9336155" cy="705677"/>
          </a:xfrm>
        </p:spPr>
        <p:txBody>
          <a:bodyPr>
            <a:normAutofit fontScale="90000"/>
          </a:bodyPr>
          <a:lstStyle/>
          <a:p>
            <a:r>
              <a:rPr lang="fi-FI" dirty="0"/>
              <a:t>OPISKELIJAN NÄKYMÄ</a:t>
            </a:r>
          </a:p>
        </p:txBody>
      </p:sp>
    </p:spTree>
    <p:extLst>
      <p:ext uri="{BB962C8B-B14F-4D97-AF65-F5344CB8AC3E}">
        <p14:creationId xmlns:p14="http://schemas.microsoft.com/office/powerpoint/2010/main" val="3395144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710C9E-F694-FDF3-E748-B193C2FD8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262626"/>
                </a:solidFill>
              </a:rPr>
              <a:t>Kuusi oppiainetta per jakso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20FE6D-837D-CAF0-5758-907AD1443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777" y="2556931"/>
            <a:ext cx="6457948" cy="356764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 b="1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Tavoiteltu opintopistemäärä n. 12 op/jakso </a:t>
            </a:r>
            <a:r>
              <a:rPr lang="fi-FI" b="1">
                <a:solidFill>
                  <a:srgbClr val="26262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fi-FI" b="1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kuusi oppiainevalintaa per jakso.</a:t>
            </a:r>
            <a:endParaRPr lang="fi-FI">
              <a:solidFill>
                <a:srgbClr val="26262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1.vuoden jälkeen opintoja suoritettuna n. 60 op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2.vuodelle opintoja n. 60 op eli yhteensä 2.vuoden jälkeen opintoja suoritettuna n. 120 op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3.vuoden jälkeen opintoja suoritettuna 150 op</a:t>
            </a:r>
          </a:p>
          <a:p>
            <a:pPr marL="0" indent="0">
              <a:lnSpc>
                <a:spcPct val="90000"/>
              </a:lnSpc>
              <a:spcAft>
                <a:spcPts val="800"/>
              </a:spcAft>
              <a:buNone/>
            </a:pPr>
            <a:r>
              <a:rPr lang="fi-FI">
                <a:solidFill>
                  <a:srgbClr val="26262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ääsääntö on, että opinnot ovat kasassa 3.vuoden 3.jakson jälkeen – sitten lukulomalle.</a:t>
            </a:r>
          </a:p>
          <a:p>
            <a:pPr>
              <a:lnSpc>
                <a:spcPct val="90000"/>
              </a:lnSpc>
            </a:pPr>
            <a:endParaRPr lang="fi-FI" sz="2200" dirty="0">
              <a:solidFill>
                <a:srgbClr val="262626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530A949-BC09-4194-2E1E-E5B974A6D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816" y="3289854"/>
            <a:ext cx="4071959" cy="1877331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496728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707D8689-FFEE-5B3B-8546-A990DF0CF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Lukiossa opiskelija on itse vastuussa opinnoistaan ja opintojensa etenemisestä. </a:t>
            </a:r>
            <a:endParaRPr lang="fi-FI" sz="6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8AF1E55-EA2B-62BB-CD63-A60DC6DBC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644" y="2359479"/>
            <a:ext cx="9881506" cy="3755571"/>
          </a:xfrm>
        </p:spPr>
        <p:txBody>
          <a:bodyPr>
            <a:normAutofit fontScale="92500"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Opiskelijan tulee itse tarkistaa jokaisen jakson jälkeen, että jokaisesta opintojaksosta on tullut arvosana. Arvosanat löytyvät Wilmasta kohdasta ”Opinnot”. Myös huoltajat näkevät nämä.</a:t>
            </a:r>
          </a:p>
          <a:p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i-merkintä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: opintojakso on kesken = opiskelija ei ole tehnyt kaikkea vaadittavaa. Opiskelijan tulee suorittaa opintojakso loppuun ennen ns. K-päivää. </a:t>
            </a:r>
          </a:p>
          <a:p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K-merkintä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: opintojakso on keskeytynyt esim. liiallisten poissaolojen tai tekemättömien suoritusten takia. Opintojakso on suoritettava kokonaan uudelleen.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Jaksojen ajankohdat, päättöviikot, K-päivät ym. Tärkeät asiat löytyvät koulumme kotisivuilta ja Opinto-oppaasta (etusivu, oikea reuna)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543845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aninen">
  <a:themeElements>
    <a:clrScheme name="Orgaaninen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aninen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anine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Kelta-oranss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-te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617</TotalTime>
  <Words>1781</Words>
  <Application>Microsoft Office PowerPoint</Application>
  <PresentationFormat>Laajakuva</PresentationFormat>
  <Paragraphs>194</Paragraphs>
  <Slides>32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32</vt:i4>
      </vt:variant>
    </vt:vector>
  </HeadingPairs>
  <TitlesOfParts>
    <vt:vector size="45" baseType="lpstr">
      <vt:lpstr>Aptos</vt:lpstr>
      <vt:lpstr>Aptos Display</vt:lpstr>
      <vt:lpstr>Arial</vt:lpstr>
      <vt:lpstr>Calibri</vt:lpstr>
      <vt:lpstr>Calibri Light</vt:lpstr>
      <vt:lpstr>Corbel</vt:lpstr>
      <vt:lpstr>Garamond</vt:lpstr>
      <vt:lpstr>Wingdings</vt:lpstr>
      <vt:lpstr>Orgaaninen</vt:lpstr>
      <vt:lpstr>Office Theme</vt:lpstr>
      <vt:lpstr>Office-teema</vt:lpstr>
      <vt:lpstr>1_Office Theme</vt:lpstr>
      <vt:lpstr>1_Office-teema</vt:lpstr>
      <vt:lpstr>PowerPoint-esitys</vt:lpstr>
      <vt:lpstr>Illan ohjelma</vt:lpstr>
      <vt:lpstr>Rehtorin terveiset</vt:lpstr>
      <vt:lpstr>Lukio-opinnot </vt:lpstr>
      <vt:lpstr>Lukuvuodessa on viisi jaksoa</vt:lpstr>
      <vt:lpstr>Lukio-opintojen laajuus eli oppimäärä on vähintään 150 opintopistettä (op) </vt:lpstr>
      <vt:lpstr>OPISKELIJAN NÄKYMÄ</vt:lpstr>
      <vt:lpstr>Kuusi oppiainetta per jakso</vt:lpstr>
      <vt:lpstr>Lukiossa opiskelija on itse vastuussa opinnoistaan ja opintojensa etenemisestä. </vt:lpstr>
      <vt:lpstr>Matematiikka ja kielet; äidinkieli ja S2</vt:lpstr>
      <vt:lpstr>Reaaliaineet; taito- ja taideaineet</vt:lpstr>
      <vt:lpstr>YLIOPPILASTUTKINTO sisältää vähintään viisi koetta Lisätietoa: ytl.fi</vt:lpstr>
      <vt:lpstr>Lukion lopuksi opiskelija saa kaksi todistusta: lukion päättötodistus (lukion oppimäärä suoritettu) ja ylioppilastutkintotodistus (päättötodistus + YO-kokeet suoritettu). </vt:lpstr>
      <vt:lpstr>Opinto-ohjaus lukiossa</vt:lpstr>
      <vt:lpstr>Wilman lomakkeet</vt:lpstr>
      <vt:lpstr>Lukion  erityisopetus</vt:lpstr>
      <vt:lpstr>Oppimisen tuen uudistus </vt:lpstr>
      <vt:lpstr>Mitä lukion erityisopetus on?</vt:lpstr>
      <vt:lpstr>Mitä lukion erityisopetus on?</vt:lpstr>
      <vt:lpstr>Mitä lukio-opiskelu vaatii?</vt:lpstr>
      <vt:lpstr>Lukiolaisen vanhempana- miten auttaa omaa nuorta?</vt:lpstr>
      <vt:lpstr>Lukioaika siirtymää nuoresta aikuisuuteen</vt:lpstr>
      <vt:lpstr>Nuoret kypsyvät omaan tahtiinsa</vt:lpstr>
      <vt:lpstr>Vanhemman tasapainoilu ei ole aina helppoa</vt:lpstr>
      <vt:lpstr>Suurin osa lukiolaisista pärjää hyvin</vt:lpstr>
      <vt:lpstr>Stressiliikennevalot</vt:lpstr>
      <vt:lpstr>Milloin syytä huoleen?</vt:lpstr>
      <vt:lpstr>Ja vielä…</vt:lpstr>
      <vt:lpstr>Perusasiat?</vt:lpstr>
      <vt:lpstr>Motivaatio hukassa?</vt:lpstr>
      <vt:lpstr>Tukena</vt:lpstr>
      <vt:lpstr>KIINNOSTAAKO  YSTÄVYYSKOULUTOIMINTA  ITALIALAISEN  LUKION KANSSA?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Lukio-opinnot</dc:title>
  <dc:creator>Jonninen Jenni Annika Hannele</dc:creator>
  <cp:lastModifiedBy>Karjalainen Tiina Tuulikki</cp:lastModifiedBy>
  <cp:revision>34</cp:revision>
  <dcterms:created xsi:type="dcterms:W3CDTF">2023-09-24T18:10:15Z</dcterms:created>
  <dcterms:modified xsi:type="dcterms:W3CDTF">2025-10-28T17:12:22Z</dcterms:modified>
</cp:coreProperties>
</file>