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388" r:id="rId7"/>
    <p:sldId id="256" r:id="rId8"/>
    <p:sldId id="263" r:id="rId9"/>
    <p:sldId id="264" r:id="rId10"/>
    <p:sldId id="275" r:id="rId11"/>
    <p:sldId id="387" r:id="rId12"/>
    <p:sldId id="386" r:id="rId13"/>
    <p:sldId id="389" r:id="rId14"/>
    <p:sldId id="390" r:id="rId15"/>
    <p:sldId id="391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C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73A635-B590-F920-B7B3-E76F80651F6B}" v="2" dt="2025-10-29T10:15:00.1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8E98A7E-308B-4280-A4E0-7EE59A5E31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BAC7CDB-9330-E888-5179-ECB872BC5F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7C3E309-D1ED-CF55-266D-55E697C7B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143171-6567-55E1-5FEF-AEDE8638C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77788C-A2D2-0F88-0502-8648E7995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703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36A6011-B6FF-6E13-83A5-1B58D948C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EB19013-BE02-AD65-6425-A0D7C119B0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B8E631-3EF9-6234-1C1D-72257DE6B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BA03100-869C-90E6-2E92-43AD0759C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F727254-C98E-B543-D741-C18FD53AC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0342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683D6607-4B94-2944-718C-6FABC8EF43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087C51E-15C2-6B96-4C0B-8E0C781FD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9E9855B-4650-865B-9BE3-6C85BC2F7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1A9D94-0268-2743-35A5-8A011DE97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FA031A-AFE9-FC7A-74D4-6F74EEFB3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09276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099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1723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38746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6260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4604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07562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23798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914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37B8D6-55FE-F1CC-DABB-E9B560620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5AADAD-3238-50EC-C8B2-24B5E6CAD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B926088-5468-33EB-5325-553D5E55C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46E35FB-0D8D-A92F-2CB6-321F7AEB2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30A4E4-E801-A8EE-76C0-B174504D9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348322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8286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9729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35889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22314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993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30802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53797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2186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4359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557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2B41CA-C946-2359-F610-11CF4EFAF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C94A169-D699-77B9-1351-19FE81E41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62BC424-D254-7C96-BC4E-00D02C0B0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6B1B169-E6E6-24E0-8CA3-855CC5C6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2CF4C52-B341-726B-6CC0-F02545B74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20927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38868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687796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01548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6166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E9E494-4A66-F46B-C81E-998DB2B6A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78D998-5D93-2307-6685-3F79856D73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4A2B655-25E7-696C-03D3-964F254FF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86D7255-F668-F6C0-FC9F-240D27EDB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FECAF9B-0001-F2FD-2FBE-03A0DBE77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EDF90DF-54E5-2CEE-3D54-455A70612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8542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B2F503-F2C3-54F4-C14C-0EE97BC8D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12DA745-35EE-9B8A-7387-849716820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D3DC7A63-7F5B-D14B-C780-8B4A884F65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6E3AEF9D-2A91-2F46-627B-7607A033C4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BC414BB3-8CA7-6C36-2F19-55B2CBFA6E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C0E7C91E-20C1-D625-AF5E-92E12BA0D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9B099374-DE83-7B57-4E6E-8B5B1A21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B2A01ED8-1CEE-DCAF-0D4B-D05ACC3A5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544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7BBC82-2174-AC92-A374-7DCCEC79A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1F90D4A-BF81-4ECD-B2A9-F24F47F84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C3C7CAE5-9E17-921C-ED5D-7FF1A36F0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8B29DC9-D9E3-A587-9E58-85B0D92DD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20790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561245B-8447-EA10-8F01-260BD3F1F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A4B6E093-AE3D-01E3-888B-4FD2A6A34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DEAC224C-949E-4E3A-C4A0-6FA22D7DF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831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2CCA8B-EBF5-ACAB-B0C6-9001E60BC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1996D97-85B1-566A-3A41-67DF87C4D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9FFF572-D5E9-ACFC-39D0-0227D90AD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343E1BDE-A5C2-15BE-CEF2-2CFB00087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9166047-55C4-C68E-A9F0-C11F7C0A9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A8A8B61-2EFE-6E67-22E0-580A7333F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956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30E7807-B725-D456-F590-6AE6639DE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0C30C173-A48B-6A52-9F25-9A506FAF3E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4C316A3-F700-1DE8-C306-90EDAAF3E3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921F9D8C-4106-3C3D-16F7-AC8402543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A806CDB-C582-5ED8-E4B8-116F87A6E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3327A20-34F1-4FE2-859C-64A05F938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199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1B661187-2151-E0B3-CC31-54E345005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6446A93-2877-7A96-857D-5FACFB846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EA947CB-2FD6-707B-BD16-4B8F327E1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AF42A-C986-479F-8FB3-88878CB0B0BA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2BF3B9F-187F-4B2D-B128-8AC1988F7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B374D1A-019B-3BEA-9137-C790612AA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8B1B8-F378-479C-88B3-30B5D8A02ED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19176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6331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29.10.2025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52090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27BBBD9-DD1C-C52B-0C40-A2D5804D28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85BDB762-E3BC-DE4D-AAB2-2404ED6644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850CE35-15F1-905D-9FBF-EBD6F3CC2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36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14F4A-8BCF-0078-1F38-ECBCF0A35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819ADE1-E6D7-DA68-412C-96FDF1C77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48A6AC9-5D91-C17C-EF3E-6EE3F0C37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err="1"/>
              <a:t>Palautteita</a:t>
            </a:r>
            <a:r>
              <a:rPr lang="en-US"/>
              <a:t> </a:t>
            </a:r>
            <a:r>
              <a:rPr lang="en-US" err="1"/>
              <a:t>viime</a:t>
            </a:r>
            <a:r>
              <a:rPr lang="en-US"/>
              <a:t> </a:t>
            </a:r>
            <a:r>
              <a:rPr lang="en-US" err="1"/>
              <a:t>kevään</a:t>
            </a:r>
            <a:r>
              <a:rPr lang="en-US"/>
              <a:t> TET-</a:t>
            </a:r>
            <a:r>
              <a:rPr lang="en-US" err="1"/>
              <a:t>viikolta</a:t>
            </a:r>
            <a:endParaRPr lang="fi-FI" err="1"/>
          </a:p>
          <a:p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A02AA5-E559-408B-831A-595EA8C43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endParaRPr lang="fi-FI" sz="20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C0B58F5-1EB1-BAF8-CADB-E307F10B29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88D41F-A0DA-FE7C-4CE3-3B519985BBDF}"/>
              </a:ext>
            </a:extLst>
          </p:cNvPr>
          <p:cNvSpPr txBox="1"/>
          <p:nvPr/>
        </p:nvSpPr>
        <p:spPr>
          <a:xfrm>
            <a:off x="129654" y="1972102"/>
            <a:ext cx="332323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/>
              <a:t>Pääsin tutustumaan haluamaani ammattiin ja opin paljon uutta sekä sain lisää varmuutta tulevaisuuden työpaikasta.</a:t>
            </a:r>
            <a:r>
              <a:rPr lang="fi-FI"/>
              <a:t> 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FD255-98BB-183E-5A90-77FEB9DBA8DB}"/>
              </a:ext>
            </a:extLst>
          </p:cNvPr>
          <p:cNvSpPr txBox="1"/>
          <p:nvPr/>
        </p:nvSpPr>
        <p:spPr>
          <a:xfrm>
            <a:off x="3882789" y="2188192"/>
            <a:ext cx="222003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err="1">
                <a:solidFill>
                  <a:srgbClr val="0070C0"/>
                </a:solidFill>
              </a:rPr>
              <a:t>Opin</a:t>
            </a:r>
            <a:r>
              <a:rPr lang="en-US" b="1">
                <a:solidFill>
                  <a:srgbClr val="0070C0"/>
                </a:solidFill>
              </a:rPr>
              <a:t> </a:t>
            </a:r>
            <a:r>
              <a:rPr lang="en-US" b="1" err="1">
                <a:solidFill>
                  <a:srgbClr val="0070C0"/>
                </a:solidFill>
              </a:rPr>
              <a:t>kaikkea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uutta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työhön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liittyvää</a:t>
            </a:r>
            <a:r>
              <a:rPr lang="en-US" b="1">
                <a:solidFill>
                  <a:srgbClr val="0070C0"/>
                </a:solidFill>
              </a:rPr>
              <a:t> ja </a:t>
            </a:r>
            <a:r>
              <a:rPr lang="en-US" b="1" err="1">
                <a:solidFill>
                  <a:srgbClr val="0070C0"/>
                </a:solidFill>
              </a:rPr>
              <a:t>vähän</a:t>
            </a:r>
            <a:r>
              <a:rPr lang="en-US" b="1">
                <a:solidFill>
                  <a:srgbClr val="0070C0"/>
                </a:solidFill>
              </a:rPr>
              <a:t> </a:t>
            </a:r>
            <a:r>
              <a:rPr lang="en-US" b="1" err="1">
                <a:solidFill>
                  <a:srgbClr val="0070C0"/>
                </a:solidFill>
              </a:rPr>
              <a:t>itsestänikin</a:t>
            </a:r>
            <a:r>
              <a:rPr lang="en-US" b="1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4E3D3C-A51E-0916-9F67-7046CB531454}"/>
              </a:ext>
            </a:extLst>
          </p:cNvPr>
          <p:cNvSpPr txBox="1"/>
          <p:nvPr/>
        </p:nvSpPr>
        <p:spPr>
          <a:xfrm>
            <a:off x="3473357" y="3712191"/>
            <a:ext cx="284555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 b="1"/>
          </a:p>
          <a:p>
            <a:endParaRPr lang="fi-FI" b="1"/>
          </a:p>
          <a:p>
            <a:endParaRPr lang="fi-FI" b="1" i="1"/>
          </a:p>
          <a:p>
            <a:r>
              <a:rPr lang="fi-FI" b="1" i="1"/>
              <a:t>Innovaatiopäivät olivat tosi hyödyllisiä, sillä ne antoivat maistiaisia oman yrityksen perustamisen vaiheista.</a:t>
            </a:r>
            <a:endParaRPr lang="en-US" b="1" i="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8675AB-B911-7493-2EE6-D95916CD8F17}"/>
              </a:ext>
            </a:extLst>
          </p:cNvPr>
          <p:cNvSpPr txBox="1"/>
          <p:nvPr/>
        </p:nvSpPr>
        <p:spPr>
          <a:xfrm>
            <a:off x="425356" y="3132162"/>
            <a:ext cx="2618095" cy="2585323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fi-FI"/>
          </a:p>
          <a:p>
            <a:endParaRPr lang="fi-FI"/>
          </a:p>
          <a:p>
            <a:r>
              <a:rPr lang="fi-FI" b="1">
                <a:solidFill>
                  <a:srgbClr val="7030A0"/>
                </a:solidFill>
                <a:latin typeface="Sitka Text"/>
              </a:rPr>
              <a:t>Opin, että haluan todella lääkäriksi. Olin tutustumassa lääkärin ammattiin, ja ajatus haaveestani olla lääkäri todella vahvistui.</a:t>
            </a:r>
            <a:r>
              <a:rPr lang="en-US" b="1">
                <a:solidFill>
                  <a:srgbClr val="7030A0"/>
                </a:solidFill>
                <a:latin typeface="Sitka Text"/>
              </a:rPr>
              <a:t>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78DEAE-BCC2-048A-2DCC-3C27968A2723}"/>
              </a:ext>
            </a:extLst>
          </p:cNvPr>
          <p:cNvSpPr txBox="1"/>
          <p:nvPr/>
        </p:nvSpPr>
        <p:spPr>
          <a:xfrm>
            <a:off x="2870580" y="3423988"/>
            <a:ext cx="375540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/>
              <a:t>Opin, että välillä työ on raskasta.</a:t>
            </a:r>
            <a:r>
              <a:rPr lang="en-US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915391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D5B6E62-CFF6-0F8E-AD6F-8B02FC6340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489" r="21416" b="909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2202A63-EB02-4266-D98E-A66DAE6C0C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 fontScale="90000"/>
          </a:bodyPr>
          <a:lstStyle/>
          <a:p>
            <a:pPr algn="l"/>
            <a:r>
              <a:rPr lang="fi-FI" sz="4800" b="1"/>
              <a:t>TYKO-VIIKKO</a:t>
            </a:r>
            <a:br>
              <a:rPr lang="fi-FI" sz="4800"/>
            </a:br>
            <a:r>
              <a:rPr lang="fi-FI" sz="4800"/>
              <a:t>= </a:t>
            </a:r>
            <a:r>
              <a:rPr lang="fi-FI" sz="4400"/>
              <a:t>Työelämä- ja korkeakouluviikko</a:t>
            </a:r>
            <a:br>
              <a:rPr lang="fi-FI" sz="4400"/>
            </a:br>
            <a:br>
              <a:rPr lang="fi-FI" sz="4800"/>
            </a:br>
            <a:r>
              <a:rPr lang="fi-FI" sz="4800" b="1"/>
              <a:t>info 30.10.</a:t>
            </a:r>
            <a:r>
              <a:rPr lang="fi-FI" sz="4800" b="1">
                <a:ea typeface="Calibri Light"/>
                <a:cs typeface="Calibri Light"/>
              </a:rPr>
              <a:t>2025</a:t>
            </a:r>
            <a:endParaRPr lang="fi-FI" sz="4800" b="1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580AD02-D17C-582A-2B2E-06E6F2435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fi-FI" sz="2000"/>
              <a:t>Työelämäviikko </a:t>
            </a:r>
          </a:p>
          <a:p>
            <a:pPr algn="l"/>
            <a:r>
              <a:rPr lang="fi-FI" sz="2000"/>
              <a:t>ensimmäisen vuoden opiskelijoille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7084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A54AAF-70ED-434F-BB00-3124A8517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 err="1">
                <a:ea typeface="Calibri Light"/>
                <a:cs typeface="Calibri Light"/>
              </a:rPr>
              <a:t>Miksi</a:t>
            </a:r>
            <a:r>
              <a:rPr lang="en-US" b="1">
                <a:ea typeface="Calibri Light"/>
                <a:cs typeface="Calibri Light"/>
              </a:rPr>
              <a:t> </a:t>
            </a:r>
            <a:r>
              <a:rPr lang="en-US" b="1" err="1">
                <a:ea typeface="Calibri Light"/>
                <a:cs typeface="Calibri Light"/>
              </a:rPr>
              <a:t>järjestämme</a:t>
            </a:r>
            <a:br>
              <a:rPr lang="en-US" b="1">
                <a:ea typeface="Calibri Light"/>
                <a:cs typeface="Calibri Light"/>
              </a:rPr>
            </a:br>
            <a:r>
              <a:rPr lang="en-US" b="1">
                <a:ea typeface="Calibri Light"/>
                <a:cs typeface="Calibri Light"/>
              </a:rPr>
              <a:t>TYKO-</a:t>
            </a:r>
            <a:r>
              <a:rPr lang="en-US" b="1" err="1">
                <a:ea typeface="Calibri Light"/>
                <a:cs typeface="Calibri Light"/>
              </a:rPr>
              <a:t>viikon</a:t>
            </a:r>
            <a:r>
              <a:rPr lang="en-US" b="1">
                <a:ea typeface="Calibri Light"/>
                <a:cs typeface="Calibri Light"/>
              </a:rPr>
              <a:t>?</a:t>
            </a:r>
            <a:endParaRPr lang="en-US" b="1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FCBA0C35-0E83-70E3-0899-4F54E25DC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6" y="2333297"/>
            <a:ext cx="6076950" cy="415957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Opetussuunnitelma ja lukiolaki</a:t>
            </a: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Opiskelijan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yrittäjyys- ja työelämävalmiuksia syvennetään 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eri oppiaineissa osana opintojaksoja ja opiskelujen ohjausta sekä muissa lukion toiminnoissa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kehittämällä erityisesti monipuolisia lukion ja työelämän sekä lukion, yritysten ja kolmannen sektorin välisiä yhteistyömuotoja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.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  (LOPS2021)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685800" marR="0" lvl="1" indent="-228600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Koulutuksen järjestäjän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tulee olla yhteistyössä 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perusopetuksen, lukiokoulutuksen, ammatillisen koulutuksen, vapaan sivistystyön oppilaitosten ja muiden koulutuksen järjestäjien, </a:t>
            </a:r>
            <a:r>
              <a:rPr kumimoji="0" lang="fi-FI" sz="1800" b="1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korkeakoulujen sekä työ- ja elinkeinoelämän toimijoiden kanssa</a:t>
            </a:r>
            <a:r>
              <a:rPr kumimoji="0" lang="fi-FI" sz="18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. </a:t>
            </a: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lt"/>
                <a:cs typeface="Calibri" panose="020F0502020204030204"/>
              </a:rPr>
              <a:t>(Lukiolaki 8§)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1800" b="1">
                <a:solidFill>
                  <a:srgbClr val="FF0000"/>
                </a:solidFill>
                <a:ea typeface="Calibri"/>
                <a:cs typeface="Calibri"/>
              </a:rPr>
              <a:t>-&gt; </a:t>
            </a:r>
            <a:r>
              <a:rPr lang="en-US" sz="1800" b="1" err="1">
                <a:solidFill>
                  <a:srgbClr val="FF0000"/>
                </a:solidFill>
                <a:ea typeface="Calibri"/>
                <a:cs typeface="Calibri"/>
              </a:rPr>
              <a:t>Työelämä</a:t>
            </a:r>
            <a:r>
              <a:rPr lang="en-US" sz="1800" b="1">
                <a:solidFill>
                  <a:srgbClr val="FF0000"/>
                </a:solidFill>
                <a:ea typeface="Calibri"/>
                <a:cs typeface="Calibri"/>
              </a:rPr>
              <a:t>- ja </a:t>
            </a:r>
            <a:r>
              <a:rPr lang="en-US" sz="1800" b="1" err="1">
                <a:solidFill>
                  <a:srgbClr val="FF0000"/>
                </a:solidFill>
                <a:ea typeface="Calibri"/>
                <a:cs typeface="Calibri"/>
              </a:rPr>
              <a:t>korkeakouluviikko</a:t>
            </a:r>
            <a:r>
              <a:rPr lang="en-US" sz="1800" b="1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mahdollistaa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työelämä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- ja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korkeakoulututustuminen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kaikille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Kuopion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lukiolaisille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 </a:t>
            </a:r>
            <a:r>
              <a:rPr lang="en-US" sz="1800" err="1">
                <a:solidFill>
                  <a:srgbClr val="FF0000"/>
                </a:solidFill>
                <a:ea typeface="Calibri"/>
                <a:cs typeface="Calibri"/>
              </a:rPr>
              <a:t>tasapuolisesti</a:t>
            </a:r>
            <a:r>
              <a:rPr lang="en-US" sz="1800">
                <a:solidFill>
                  <a:srgbClr val="FF0000"/>
                </a:solidFill>
                <a:ea typeface="Calibri"/>
                <a:cs typeface="Calibri"/>
              </a:rPr>
              <a:t>.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5B7B9A3-4899-AA9E-E98B-FEBA519A5B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23520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C93CC0-C08B-CDBA-E2C0-A840EDC8D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b="1">
                <a:ea typeface="Calibri Light"/>
                <a:cs typeface="Calibri Light"/>
              </a:rPr>
              <a:t>TYKO-</a:t>
            </a:r>
            <a:r>
              <a:rPr lang="en-US" b="1" err="1">
                <a:ea typeface="Calibri Light"/>
                <a:cs typeface="Calibri Light"/>
              </a:rPr>
              <a:t>viikon</a:t>
            </a:r>
            <a:r>
              <a:rPr lang="en-US" b="1">
                <a:ea typeface="Calibri Light"/>
                <a:cs typeface="Calibri Light"/>
              </a:rPr>
              <a:t> </a:t>
            </a:r>
            <a:r>
              <a:rPr lang="en-US" b="1" err="1">
                <a:ea typeface="Calibri Light"/>
                <a:cs typeface="Calibri Light"/>
              </a:rPr>
              <a:t>ajankohta</a:t>
            </a:r>
            <a:br>
              <a:rPr lang="en-US" b="1">
                <a:ea typeface="Calibri Light"/>
                <a:cs typeface="Calibri Light"/>
              </a:rPr>
            </a:b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652952-489F-8DBC-8558-44E1A7D9D6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6425"/>
            <a:ext cx="5524500" cy="43005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err="1">
                <a:ea typeface="Calibri"/>
                <a:cs typeface="Calibri"/>
              </a:rPr>
              <a:t>Viikko</a:t>
            </a:r>
            <a:r>
              <a:rPr lang="en-US" sz="2400">
                <a:ea typeface="Calibri"/>
                <a:cs typeface="Calibri"/>
              </a:rPr>
              <a:t> 16 (13.-17.4.2026)</a:t>
            </a:r>
          </a:p>
          <a:p>
            <a:r>
              <a:rPr lang="en-US" sz="2400" err="1">
                <a:ea typeface="Calibri"/>
                <a:cs typeface="Calibri"/>
              </a:rPr>
              <a:t>Kaikkien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Kuopion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lukioiden</a:t>
            </a:r>
            <a:r>
              <a:rPr lang="en-US" sz="2400">
                <a:ea typeface="Calibri"/>
                <a:cs typeface="Calibri"/>
              </a:rPr>
              <a:t> 1. </a:t>
            </a:r>
            <a:r>
              <a:rPr lang="en-US" sz="2400" err="1">
                <a:ea typeface="Calibri"/>
                <a:cs typeface="Calibri"/>
              </a:rPr>
              <a:t>vuoden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opiskelijat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osallistuvat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työelämäviikolle</a:t>
            </a:r>
            <a:r>
              <a:rPr lang="en-US" sz="2400" b="1">
                <a:ea typeface="Calibri"/>
                <a:cs typeface="Calibri"/>
              </a:rPr>
              <a:t>.</a:t>
            </a:r>
          </a:p>
          <a:p>
            <a:r>
              <a:rPr lang="fi-FI" sz="2400">
                <a:ea typeface="Calibri"/>
                <a:cs typeface="Calibri"/>
              </a:rPr>
              <a:t>Viikon aikana ei ole tavallisia opintojakson oppitunteja.</a:t>
            </a:r>
          </a:p>
          <a:p>
            <a:r>
              <a:rPr lang="en-US" sz="2400">
                <a:ea typeface="Calibri"/>
                <a:cs typeface="Calibri"/>
              </a:rPr>
              <a:t>TYKO-</a:t>
            </a:r>
            <a:r>
              <a:rPr lang="en-US" sz="2400" err="1">
                <a:ea typeface="Calibri"/>
                <a:cs typeface="Calibri"/>
              </a:rPr>
              <a:t>viikolla</a:t>
            </a:r>
            <a:r>
              <a:rPr lang="en-US" sz="2400">
                <a:ea typeface="Calibri"/>
                <a:cs typeface="Calibri"/>
              </a:rPr>
              <a:t> on </a:t>
            </a:r>
            <a:r>
              <a:rPr lang="en-US" sz="2400" err="1">
                <a:ea typeface="Calibri"/>
                <a:cs typeface="Calibri"/>
              </a:rPr>
              <a:t>oma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lukujärjestys</a:t>
            </a:r>
            <a:r>
              <a:rPr lang="en-US" sz="2400">
                <a:ea typeface="Calibri"/>
                <a:cs typeface="Calibri"/>
              </a:rPr>
              <a:t>.</a:t>
            </a:r>
          </a:p>
          <a:p>
            <a:r>
              <a:rPr lang="en-US" sz="2400" err="1">
                <a:ea typeface="Calibri"/>
                <a:cs typeface="Calibri"/>
              </a:rPr>
              <a:t>Toimintaa</a:t>
            </a:r>
            <a:r>
              <a:rPr lang="en-US" sz="2400">
                <a:ea typeface="Calibri"/>
                <a:cs typeface="Calibri"/>
              </a:rPr>
              <a:t> on </a:t>
            </a:r>
            <a:r>
              <a:rPr lang="en-US" sz="2400" err="1">
                <a:ea typeface="Calibri"/>
                <a:cs typeface="Calibri"/>
              </a:rPr>
              <a:t>muuallakin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kuin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omalla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lukiolla</a:t>
            </a:r>
            <a:r>
              <a:rPr lang="en-US" sz="2400">
                <a:ea typeface="Calibri"/>
                <a:cs typeface="Calibri"/>
              </a:rPr>
              <a:t>.</a:t>
            </a:r>
          </a:p>
          <a:p>
            <a:r>
              <a:rPr lang="en-US" sz="2400">
                <a:ea typeface="Calibri"/>
                <a:cs typeface="Calibri"/>
              </a:rPr>
              <a:t>TYKO-</a:t>
            </a:r>
            <a:r>
              <a:rPr lang="en-US" sz="2400" err="1">
                <a:ea typeface="Calibri"/>
                <a:cs typeface="Calibri"/>
              </a:rPr>
              <a:t>viikosta</a:t>
            </a:r>
            <a:r>
              <a:rPr lang="en-US" sz="2400">
                <a:ea typeface="Calibri"/>
                <a:cs typeface="Calibri"/>
              </a:rPr>
              <a:t> </a:t>
            </a:r>
            <a:r>
              <a:rPr lang="en-US" sz="2400" err="1">
                <a:ea typeface="Calibri"/>
                <a:cs typeface="Calibri"/>
              </a:rPr>
              <a:t>saat</a:t>
            </a:r>
            <a:r>
              <a:rPr lang="en-US" sz="2400">
                <a:ea typeface="Calibri"/>
                <a:cs typeface="Calibri"/>
              </a:rPr>
              <a:t> 2 op.</a:t>
            </a:r>
          </a:p>
          <a:p>
            <a:r>
              <a:rPr lang="en-US" sz="2400" b="1">
                <a:ea typeface="Calibri"/>
                <a:cs typeface="Calibri"/>
              </a:rPr>
              <a:t>TYKO-</a:t>
            </a:r>
            <a:r>
              <a:rPr lang="en-US" sz="2400" b="1" err="1">
                <a:ea typeface="Calibri"/>
                <a:cs typeface="Calibri"/>
              </a:rPr>
              <a:t>viikolle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ei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lähtökohtaisesti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myönnetä</a:t>
            </a:r>
            <a:r>
              <a:rPr lang="en-US" sz="2400" b="1">
                <a:ea typeface="Calibri"/>
                <a:cs typeface="Calibri"/>
              </a:rPr>
              <a:t> </a:t>
            </a:r>
            <a:r>
              <a:rPr lang="en-US" sz="2400" b="1" err="1">
                <a:ea typeface="Calibri"/>
                <a:cs typeface="Calibri"/>
              </a:rPr>
              <a:t>poissaoloja</a:t>
            </a:r>
            <a:r>
              <a:rPr lang="en-US" sz="2400" b="1">
                <a:ea typeface="Calibri"/>
                <a:cs typeface="Calibri"/>
              </a:rPr>
              <a:t>.</a:t>
            </a:r>
          </a:p>
          <a:p>
            <a:endParaRPr lang="en-US" sz="1900">
              <a:ea typeface="Calibri"/>
              <a:cs typeface="Calibri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D934646B-BA44-84C7-03D2-B6057712C1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67" r="9297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01309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7ED2DEB-49E4-15E3-CF22-A6B7EE53C97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006" r="2986" b="2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4E08F4-9737-1594-57A7-384C4F8E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65125"/>
            <a:ext cx="4752975" cy="1899912"/>
          </a:xfrm>
        </p:spPr>
        <p:txBody>
          <a:bodyPr>
            <a:normAutofit fontScale="90000"/>
          </a:bodyPr>
          <a:lstStyle/>
          <a:p>
            <a:r>
              <a:rPr lang="en-US" sz="2800" b="1" err="1">
                <a:cs typeface="Calibri Light"/>
              </a:rPr>
              <a:t>Ensimmäisen</a:t>
            </a:r>
            <a:r>
              <a:rPr lang="en-US" sz="2800" b="1">
                <a:cs typeface="Calibri Light"/>
              </a:rPr>
              <a:t> </a:t>
            </a:r>
            <a:br>
              <a:rPr lang="en-US" sz="2800" b="1">
                <a:cs typeface="Calibri Light"/>
              </a:rPr>
            </a:br>
            <a:r>
              <a:rPr lang="en-US" sz="2800" b="1" err="1">
                <a:cs typeface="Calibri Light"/>
              </a:rPr>
              <a:t>vuoden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opiskelija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osallistuu</a:t>
            </a:r>
            <a:br>
              <a:rPr lang="en-US" sz="2800" b="1">
                <a:cs typeface="Calibri Light"/>
              </a:rPr>
            </a:br>
            <a:r>
              <a:rPr lang="en-US" sz="2800" b="1" err="1">
                <a:cs typeface="Calibri Light"/>
              </a:rPr>
              <a:t>työelämäviikkoon</a:t>
            </a:r>
            <a:r>
              <a:rPr lang="en-US" sz="2800" b="1">
                <a:cs typeface="Calibri Light"/>
              </a:rPr>
              <a:t> ja </a:t>
            </a:r>
            <a:r>
              <a:rPr lang="en-US" sz="2800" b="1" err="1">
                <a:cs typeface="Calibri Light"/>
              </a:rPr>
              <a:t>tutustuu</a:t>
            </a:r>
            <a:r>
              <a:rPr lang="en-US" sz="2800" b="1">
                <a:cs typeface="Calibri Light"/>
              </a:rPr>
              <a:t> </a:t>
            </a:r>
            <a:r>
              <a:rPr lang="en-US" sz="2800" b="1" err="1">
                <a:cs typeface="Calibri Light"/>
              </a:rPr>
              <a:t>työelämään</a:t>
            </a:r>
            <a:br>
              <a:rPr lang="en-US" sz="2200" b="1">
                <a:cs typeface="Calibri Light"/>
              </a:rPr>
            </a:br>
            <a:endParaRPr lang="en-US" sz="2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B0312E-9D7A-ED09-87CE-15AD40D50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2057400"/>
            <a:ext cx="5644243" cy="432162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000" err="1">
                <a:highlight>
                  <a:srgbClr val="FFFF00"/>
                </a:highlight>
              </a:rPr>
              <a:t>Vaihtoehto</a:t>
            </a:r>
            <a:r>
              <a:rPr lang="en-US" sz="2000">
                <a:highlight>
                  <a:srgbClr val="FFFF00"/>
                </a:highlight>
              </a:rPr>
              <a:t> 1: </a:t>
            </a:r>
            <a:r>
              <a:rPr lang="en-US" sz="2000" b="1" err="1"/>
              <a:t>Opiskelija</a:t>
            </a:r>
            <a:r>
              <a:rPr lang="en-US" sz="2000" b="1"/>
              <a:t> </a:t>
            </a:r>
            <a:r>
              <a:rPr lang="en-US" sz="2000" b="1" err="1"/>
              <a:t>etsii</a:t>
            </a:r>
            <a:r>
              <a:rPr lang="en-US" sz="2000"/>
              <a:t> </a:t>
            </a:r>
            <a:r>
              <a:rPr lang="en-US" sz="2000" b="1" err="1"/>
              <a:t>itselleen</a:t>
            </a:r>
            <a:r>
              <a:rPr lang="en-US" sz="2000" b="1"/>
              <a:t> </a:t>
            </a:r>
            <a:r>
              <a:rPr lang="en-US" sz="2000" b="1" err="1"/>
              <a:t>työelämään</a:t>
            </a:r>
            <a:r>
              <a:rPr lang="en-US" sz="2000" b="1"/>
              <a:t> </a:t>
            </a:r>
            <a:r>
              <a:rPr lang="en-US" sz="2000" b="1" err="1"/>
              <a:t>tutustumispaikan</a:t>
            </a:r>
            <a:r>
              <a:rPr lang="en-US" sz="2000"/>
              <a:t> ja </a:t>
            </a:r>
            <a:r>
              <a:rPr lang="en-US" sz="2000" err="1"/>
              <a:t>tutustuu</a:t>
            </a:r>
            <a:r>
              <a:rPr lang="en-US" sz="2000"/>
              <a:t> </a:t>
            </a:r>
            <a:r>
              <a:rPr lang="en-US" sz="2000" err="1"/>
              <a:t>työtehtäviin</a:t>
            </a:r>
            <a:r>
              <a:rPr lang="en-US" sz="2000"/>
              <a:t> </a:t>
            </a:r>
            <a:r>
              <a:rPr lang="en-US" sz="2000" err="1"/>
              <a:t>kahden</a:t>
            </a:r>
            <a:r>
              <a:rPr lang="en-US" sz="2000"/>
              <a:t> </a:t>
            </a:r>
            <a:r>
              <a:rPr lang="en-US" sz="2000" err="1"/>
              <a:t>päivän</a:t>
            </a:r>
            <a:r>
              <a:rPr lang="en-US" sz="2000"/>
              <a:t> </a:t>
            </a:r>
            <a:r>
              <a:rPr lang="en-US" sz="2000" err="1"/>
              <a:t>ajan</a:t>
            </a:r>
            <a:r>
              <a:rPr lang="en-US" sz="2000"/>
              <a:t> (6h + 6h)</a:t>
            </a:r>
            <a:endParaRPr lang="en-US" sz="2000">
              <a:cs typeface="Calibri"/>
            </a:endParaRPr>
          </a:p>
          <a:p>
            <a:pPr lvl="1"/>
            <a:r>
              <a:rPr lang="en-US" sz="2000" err="1"/>
              <a:t>Moodlessa</a:t>
            </a:r>
            <a:r>
              <a:rPr lang="en-US" sz="2000"/>
              <a:t> </a:t>
            </a:r>
            <a:r>
              <a:rPr lang="en-US" sz="2000" err="1"/>
              <a:t>tehtäviä</a:t>
            </a:r>
            <a:r>
              <a:rPr lang="en-US" sz="2000"/>
              <a:t> </a:t>
            </a:r>
            <a:r>
              <a:rPr lang="en-US" sz="2000" err="1"/>
              <a:t>liittyen</a:t>
            </a:r>
            <a:r>
              <a:rPr lang="en-US" sz="2000"/>
              <a:t> </a:t>
            </a:r>
            <a:r>
              <a:rPr lang="en-US" sz="2000" err="1"/>
              <a:t>työpaikaan</a:t>
            </a:r>
            <a:endParaRPr lang="en-US" sz="2000"/>
          </a:p>
          <a:p>
            <a:pPr marL="457200" lvl="1" indent="0">
              <a:buNone/>
            </a:pPr>
            <a:endParaRPr lang="en-US" sz="2000"/>
          </a:p>
          <a:p>
            <a:r>
              <a:rPr lang="en-US" sz="2000" err="1">
                <a:highlight>
                  <a:srgbClr val="FFFF00"/>
                </a:highlight>
              </a:rPr>
              <a:t>Vaihtoehto</a:t>
            </a:r>
            <a:r>
              <a:rPr lang="en-US" sz="2000">
                <a:highlight>
                  <a:srgbClr val="FFFF00"/>
                </a:highlight>
              </a:rPr>
              <a:t> 2: </a:t>
            </a:r>
            <a:r>
              <a:rPr lang="en-US" sz="2000" b="1" err="1"/>
              <a:t>Opiskelija</a:t>
            </a:r>
            <a:r>
              <a:rPr lang="en-US" sz="2000" b="1"/>
              <a:t> </a:t>
            </a:r>
            <a:r>
              <a:rPr lang="en-US" sz="2000" b="1" err="1"/>
              <a:t>osallistuu</a:t>
            </a:r>
            <a:r>
              <a:rPr lang="en-US" sz="2000" b="1"/>
              <a:t> </a:t>
            </a:r>
            <a:r>
              <a:rPr lang="en-US" sz="2000" b="1" err="1"/>
              <a:t>ohjattuun</a:t>
            </a:r>
            <a:r>
              <a:rPr lang="en-US" sz="2000" b="1"/>
              <a:t>, </a:t>
            </a:r>
            <a:r>
              <a:rPr lang="en-US" sz="2000" b="1" err="1"/>
              <a:t>koulun</a:t>
            </a:r>
            <a:r>
              <a:rPr lang="en-US" sz="2000" b="1"/>
              <a:t> </a:t>
            </a:r>
            <a:r>
              <a:rPr lang="en-US" sz="2000" b="1" err="1"/>
              <a:t>järjestämään</a:t>
            </a:r>
            <a:r>
              <a:rPr lang="en-US" sz="2000" b="1"/>
              <a:t> </a:t>
            </a:r>
            <a:r>
              <a:rPr lang="en-US" sz="2000" b="1" err="1"/>
              <a:t>työelämään</a:t>
            </a:r>
            <a:r>
              <a:rPr lang="en-US" sz="2000" b="1"/>
              <a:t> </a:t>
            </a:r>
            <a:r>
              <a:rPr lang="en-US" sz="2000" b="1" err="1"/>
              <a:t>tutustumiseen</a:t>
            </a:r>
            <a:r>
              <a:rPr lang="en-US" sz="2000" b="1"/>
              <a:t> </a:t>
            </a:r>
            <a:r>
              <a:rPr lang="en-US" sz="2000" err="1"/>
              <a:t>kahden</a:t>
            </a:r>
            <a:r>
              <a:rPr lang="en-US" sz="2000"/>
              <a:t> </a:t>
            </a:r>
            <a:r>
              <a:rPr lang="en-US" sz="2000" err="1"/>
              <a:t>päivän</a:t>
            </a:r>
            <a:r>
              <a:rPr lang="en-US" sz="2000"/>
              <a:t> </a:t>
            </a:r>
            <a:r>
              <a:rPr lang="en-US" sz="2000" err="1"/>
              <a:t>ajan</a:t>
            </a:r>
            <a:endParaRPr lang="en-US" sz="2000">
              <a:cs typeface="Calibri"/>
            </a:endParaRPr>
          </a:p>
          <a:p>
            <a:r>
              <a:rPr lang="en-US" sz="2000" err="1">
                <a:ea typeface="Calibri"/>
                <a:cs typeface="Calibri"/>
              </a:rPr>
              <a:t>Näistä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vaihtoehdoista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tietoa</a:t>
            </a:r>
            <a:r>
              <a:rPr lang="en-US" sz="2000">
                <a:ea typeface="Calibri"/>
                <a:cs typeface="Calibri"/>
              </a:rPr>
              <a:t> </a:t>
            </a:r>
            <a:r>
              <a:rPr lang="en-US" sz="2000" err="1">
                <a:ea typeface="Calibri"/>
                <a:cs typeface="Calibri"/>
              </a:rPr>
              <a:t>tammikuussa</a:t>
            </a:r>
            <a:r>
              <a:rPr lang="en-US" sz="2000">
                <a:ea typeface="Calibri"/>
                <a:cs typeface="Calibri"/>
              </a:rPr>
              <a:t> 2026</a:t>
            </a:r>
          </a:p>
          <a:p>
            <a:pPr lvl="1"/>
            <a:r>
              <a:rPr lang="en-US" sz="2000" err="1"/>
              <a:t>Moodlessa</a:t>
            </a:r>
            <a:r>
              <a:rPr lang="en-US" sz="2000"/>
              <a:t> </a:t>
            </a:r>
            <a:r>
              <a:rPr lang="en-US" sz="2000" err="1"/>
              <a:t>tehtäviä</a:t>
            </a:r>
            <a:r>
              <a:rPr lang="en-US" sz="2000"/>
              <a:t> </a:t>
            </a:r>
            <a:r>
              <a:rPr lang="en-US" sz="2000" err="1"/>
              <a:t>liittyen</a:t>
            </a:r>
            <a:r>
              <a:rPr lang="en-US" sz="2000"/>
              <a:t> </a:t>
            </a:r>
            <a:r>
              <a:rPr lang="en-US" sz="2000" err="1"/>
              <a:t>työpaikkaan</a:t>
            </a:r>
            <a:endParaRPr lang="en-US" sz="2000"/>
          </a:p>
          <a:p>
            <a:pPr marL="457200" lvl="1" indent="0">
              <a:buNone/>
            </a:pPr>
            <a:endParaRPr lang="fi-FI" sz="2300">
              <a:solidFill>
                <a:srgbClr val="FF0000"/>
              </a:solidFill>
            </a:endParaRPr>
          </a:p>
          <a:p>
            <a:pPr marL="457200" lvl="1" indent="0">
              <a:buNone/>
            </a:pPr>
            <a:r>
              <a:rPr lang="fi-FI" sz="2300">
                <a:solidFill>
                  <a:srgbClr val="FF0000"/>
                </a:solidFill>
              </a:rPr>
              <a:t>HUOMAA ero yläkoulun </a:t>
            </a:r>
            <a:r>
              <a:rPr lang="fi-FI" sz="2300" err="1">
                <a:solidFill>
                  <a:srgbClr val="FF0000"/>
                </a:solidFill>
              </a:rPr>
              <a:t>TETtiin</a:t>
            </a:r>
            <a:r>
              <a:rPr lang="fi-FI" sz="2300">
                <a:solidFill>
                  <a:srgbClr val="FF0000"/>
                </a:solidFill>
              </a:rPr>
              <a:t>: tutustutaan </a:t>
            </a:r>
            <a:r>
              <a:rPr lang="fi-FI" sz="2300" b="1">
                <a:solidFill>
                  <a:srgbClr val="FF0000"/>
                </a:solidFill>
              </a:rPr>
              <a:t>asiantuntijatehtäviin.</a:t>
            </a:r>
          </a:p>
          <a:p>
            <a:pPr marL="457200" lvl="1" indent="0">
              <a:buNone/>
            </a:pPr>
            <a:r>
              <a:rPr lang="fi-FI" sz="2300">
                <a:solidFill>
                  <a:srgbClr val="FF0000"/>
                </a:solidFill>
                <a:ea typeface="Calibri"/>
                <a:cs typeface="Calibri"/>
              </a:rPr>
              <a:t>Näitä ovat esim. opettajan, toimitusjohtajan, toimittajan, juristin, myymäläpäällikön, kirjastotyöntekijän, tutkijan, insinöörin, rakennusmestarin jne. työt</a:t>
            </a:r>
          </a:p>
          <a:p>
            <a:pPr lvl="1"/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51100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>
            <a:extLst>
              <a:ext uri="{FF2B5EF4-FFF2-40B4-BE49-F238E27FC236}">
                <a16:creationId xmlns:a16="http://schemas.microsoft.com/office/drawing/2014/main" id="{86F14978-B8C9-A903-564B-8096E98E1AD4}"/>
              </a:ext>
            </a:extLst>
          </p:cNvPr>
          <p:cNvSpPr txBox="1"/>
          <p:nvPr/>
        </p:nvSpPr>
        <p:spPr>
          <a:xfrm>
            <a:off x="260922" y="584"/>
            <a:ext cx="1167015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54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Kohti työelämäviikkoa 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810072C-4101-1916-3CD1-6E5CCA7C3307}"/>
              </a:ext>
            </a:extLst>
          </p:cNvPr>
          <p:cNvSpPr txBox="1"/>
          <p:nvPr/>
        </p:nvSpPr>
        <p:spPr>
          <a:xfrm>
            <a:off x="677591" y="1040569"/>
            <a:ext cx="1283172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30.10.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2F2078B-C7EC-DC1F-AD86-AAA257D1C93E}"/>
              </a:ext>
            </a:extLst>
          </p:cNvPr>
          <p:cNvSpPr txBox="1"/>
          <p:nvPr/>
        </p:nvSpPr>
        <p:spPr>
          <a:xfrm>
            <a:off x="644393" y="2714367"/>
            <a:ext cx="1296715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TYKO:n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 esittely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Ryhmänohjauksessa. </a:t>
            </a: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Wilma-viesti 2.12. opiskelijoille ja huoltajille.</a:t>
            </a: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74C38950-EE59-D6E7-704B-C4A039AEC0D6}"/>
              </a:ext>
            </a:extLst>
          </p:cNvPr>
          <p:cNvSpPr/>
          <p:nvPr/>
        </p:nvSpPr>
        <p:spPr>
          <a:xfrm>
            <a:off x="796948" y="1581151"/>
            <a:ext cx="1033025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Calibri"/>
                <a:cs typeface="Calibri"/>
              </a:rPr>
              <a:t>1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6F718C83-8D21-D763-0BA3-31BA62C25AFB}"/>
              </a:ext>
            </a:extLst>
          </p:cNvPr>
          <p:cNvSpPr/>
          <p:nvPr/>
        </p:nvSpPr>
        <p:spPr>
          <a:xfrm>
            <a:off x="5747412" y="1602606"/>
            <a:ext cx="1101945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4</a:t>
            </a:r>
          </a:p>
        </p:txBody>
      </p:sp>
      <p:sp>
        <p:nvSpPr>
          <p:cNvPr id="17" name="Suorakulmio: Pyöristetyt kulmat 16">
            <a:extLst>
              <a:ext uri="{FF2B5EF4-FFF2-40B4-BE49-F238E27FC236}">
                <a16:creationId xmlns:a16="http://schemas.microsoft.com/office/drawing/2014/main" id="{B3DBE765-750B-E32E-8E9E-E1181E90820A}"/>
              </a:ext>
            </a:extLst>
          </p:cNvPr>
          <p:cNvSpPr/>
          <p:nvPr/>
        </p:nvSpPr>
        <p:spPr>
          <a:xfrm>
            <a:off x="4051892" y="1575610"/>
            <a:ext cx="1103842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3</a:t>
            </a:r>
          </a:p>
        </p:txBody>
      </p:sp>
      <p:sp>
        <p:nvSpPr>
          <p:cNvPr id="2" name="Tekstiruutu 14">
            <a:extLst>
              <a:ext uri="{FF2B5EF4-FFF2-40B4-BE49-F238E27FC236}">
                <a16:creationId xmlns:a16="http://schemas.microsoft.com/office/drawing/2014/main" id="{DE774A7E-397D-1101-678B-2350BD9F1C09}"/>
              </a:ext>
            </a:extLst>
          </p:cNvPr>
          <p:cNvSpPr txBox="1"/>
          <p:nvPr/>
        </p:nvSpPr>
        <p:spPr>
          <a:xfrm>
            <a:off x="4030354" y="1143859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10.2.</a:t>
            </a: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0F9ED5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6" name="Tekstiruutu 18">
            <a:extLst>
              <a:ext uri="{FF2B5EF4-FFF2-40B4-BE49-F238E27FC236}">
                <a16:creationId xmlns:a16="http://schemas.microsoft.com/office/drawing/2014/main" id="{3EE80D2F-5272-CF10-5CFE-D0357CC778A4}"/>
              </a:ext>
            </a:extLst>
          </p:cNvPr>
          <p:cNvSpPr txBox="1"/>
          <p:nvPr/>
        </p:nvSpPr>
        <p:spPr>
          <a:xfrm>
            <a:off x="2326763" y="1117787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RO 20.1.</a:t>
            </a:r>
          </a:p>
        </p:txBody>
      </p:sp>
      <p:sp>
        <p:nvSpPr>
          <p:cNvPr id="7" name="Tekstiruutu 19">
            <a:extLst>
              <a:ext uri="{FF2B5EF4-FFF2-40B4-BE49-F238E27FC236}">
                <a16:creationId xmlns:a16="http://schemas.microsoft.com/office/drawing/2014/main" id="{A0A38BDB-4149-732B-A33B-5AB100EAFF62}"/>
              </a:ext>
            </a:extLst>
          </p:cNvPr>
          <p:cNvSpPr txBox="1"/>
          <p:nvPr/>
        </p:nvSpPr>
        <p:spPr>
          <a:xfrm>
            <a:off x="7457532" y="1093805"/>
            <a:ext cx="1146917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RO 12.3.</a:t>
            </a:r>
          </a:p>
        </p:txBody>
      </p:sp>
      <p:sp>
        <p:nvSpPr>
          <p:cNvPr id="9" name="Tekstiruutu 20">
            <a:extLst>
              <a:ext uri="{FF2B5EF4-FFF2-40B4-BE49-F238E27FC236}">
                <a16:creationId xmlns:a16="http://schemas.microsoft.com/office/drawing/2014/main" id="{29FD6AAF-9D99-78CE-93B4-330FC8BABFED}"/>
              </a:ext>
            </a:extLst>
          </p:cNvPr>
          <p:cNvSpPr txBox="1"/>
          <p:nvPr/>
        </p:nvSpPr>
        <p:spPr>
          <a:xfrm>
            <a:off x="8823402" y="1117787"/>
            <a:ext cx="1117614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       </a:t>
            </a: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17.3.</a:t>
            </a:r>
          </a:p>
        </p:txBody>
      </p:sp>
      <p:sp>
        <p:nvSpPr>
          <p:cNvPr id="10" name="Tekstiruutu 21">
            <a:extLst>
              <a:ext uri="{FF2B5EF4-FFF2-40B4-BE49-F238E27FC236}">
                <a16:creationId xmlns:a16="http://schemas.microsoft.com/office/drawing/2014/main" id="{EDDEC0F9-C2A1-0644-AAA1-A59FA5594984}"/>
              </a:ext>
            </a:extLst>
          </p:cNvPr>
          <p:cNvSpPr txBox="1"/>
          <p:nvPr/>
        </p:nvSpPr>
        <p:spPr>
          <a:xfrm>
            <a:off x="10522855" y="1022093"/>
            <a:ext cx="747320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10.4.</a:t>
            </a:r>
          </a:p>
        </p:txBody>
      </p:sp>
      <p:sp>
        <p:nvSpPr>
          <p:cNvPr id="23" name="Tekstiruutu 24">
            <a:extLst>
              <a:ext uri="{FF2B5EF4-FFF2-40B4-BE49-F238E27FC236}">
                <a16:creationId xmlns:a16="http://schemas.microsoft.com/office/drawing/2014/main" id="{73CF170A-A14E-A6CB-3ABB-CA7B4F2E967F}"/>
              </a:ext>
            </a:extLst>
          </p:cNvPr>
          <p:cNvSpPr txBox="1"/>
          <p:nvPr/>
        </p:nvSpPr>
        <p:spPr>
          <a:xfrm>
            <a:off x="3780897" y="2774510"/>
            <a:ext cx="152516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Ohjatut TET-paikat. Neuvotaan niihin ilmoittautuminen. Ohjevideo.  ilmoittautuminen avautuu klo 16.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1" name="Tekstiruutu 25">
            <a:extLst>
              <a:ext uri="{FF2B5EF4-FFF2-40B4-BE49-F238E27FC236}">
                <a16:creationId xmlns:a16="http://schemas.microsoft.com/office/drawing/2014/main" id="{2DFB3E1E-79EB-24F5-0322-D605BC2D6228}"/>
              </a:ext>
            </a:extLst>
          </p:cNvPr>
          <p:cNvSpPr txBox="1"/>
          <p:nvPr/>
        </p:nvSpPr>
        <p:spPr>
          <a:xfrm>
            <a:off x="2263676" y="2769378"/>
            <a:ext cx="141942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Alkuinfo.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Työnhaun ohjeistus ja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Kirjautuminen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lvl="0" algn="ctr" defTabSz="914377"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 Moodleen. Esitellään ohjatut TET-paikat.</a:t>
            </a:r>
            <a:r>
              <a:rPr lang="fi-FI" sz="1200" b="1">
                <a:solidFill>
                  <a:prstClr val="black"/>
                </a:solidFill>
              </a:rPr>
              <a:t> 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4" name="Tekstiruutu 27">
            <a:extLst>
              <a:ext uri="{FF2B5EF4-FFF2-40B4-BE49-F238E27FC236}">
                <a16:creationId xmlns:a16="http://schemas.microsoft.com/office/drawing/2014/main" id="{F96AF684-A39F-14E9-9CCD-849CA72A5B66}"/>
              </a:ext>
            </a:extLst>
          </p:cNvPr>
          <p:cNvSpPr txBox="1"/>
          <p:nvPr/>
        </p:nvSpPr>
        <p:spPr>
          <a:xfrm>
            <a:off x="7336853" y="2763606"/>
            <a:ext cx="1423949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Työpaikan haun deadline.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 Jos työpaikkaa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ei ole, ohjataan työnhakupajaan. Ruokailuihin ilmoittautuminen.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5" name="Tekstiruutu 28">
            <a:extLst>
              <a:ext uri="{FF2B5EF4-FFF2-40B4-BE49-F238E27FC236}">
                <a16:creationId xmlns:a16="http://schemas.microsoft.com/office/drawing/2014/main" id="{0D740259-6600-EF40-711E-1D1E2B14E937}"/>
              </a:ext>
            </a:extLst>
          </p:cNvPr>
          <p:cNvSpPr txBox="1"/>
          <p:nvPr/>
        </p:nvSpPr>
        <p:spPr>
          <a:xfrm>
            <a:off x="10383764" y="2784858"/>
            <a:ext cx="167387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Teams-info työelämäviikosta klo 11.30 oppitunnin aluksi. Käytännön ohjeita.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</p:txBody>
      </p:sp>
      <p:sp>
        <p:nvSpPr>
          <p:cNvPr id="51" name="Vuokaaviosymboli: Liitin 50">
            <a:extLst>
              <a:ext uri="{FF2B5EF4-FFF2-40B4-BE49-F238E27FC236}">
                <a16:creationId xmlns:a16="http://schemas.microsoft.com/office/drawing/2014/main" id="{022ECB24-E0D3-E2A4-FEB5-EA7D9E5F902B}"/>
              </a:ext>
            </a:extLst>
          </p:cNvPr>
          <p:cNvSpPr/>
          <p:nvPr/>
        </p:nvSpPr>
        <p:spPr>
          <a:xfrm flipH="1">
            <a:off x="3619925" y="1966020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2" name="Vuokaaviosymboli: Liitin 51">
            <a:extLst>
              <a:ext uri="{FF2B5EF4-FFF2-40B4-BE49-F238E27FC236}">
                <a16:creationId xmlns:a16="http://schemas.microsoft.com/office/drawing/2014/main" id="{1BD1CC10-81E2-4243-2DBD-914E76FB2827}"/>
              </a:ext>
            </a:extLst>
          </p:cNvPr>
          <p:cNvSpPr/>
          <p:nvPr/>
        </p:nvSpPr>
        <p:spPr>
          <a:xfrm flipH="1">
            <a:off x="1980399" y="1962264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4" name="Vuokaaviosymboli: Liitin 53">
            <a:extLst>
              <a:ext uri="{FF2B5EF4-FFF2-40B4-BE49-F238E27FC236}">
                <a16:creationId xmlns:a16="http://schemas.microsoft.com/office/drawing/2014/main" id="{1B94D877-C222-B42F-EE29-D7731AD75E88}"/>
              </a:ext>
            </a:extLst>
          </p:cNvPr>
          <p:cNvSpPr/>
          <p:nvPr/>
        </p:nvSpPr>
        <p:spPr>
          <a:xfrm flipH="1">
            <a:off x="5270142" y="199534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5" name="Vuokaaviosymboli: Liitin 54">
            <a:extLst>
              <a:ext uri="{FF2B5EF4-FFF2-40B4-BE49-F238E27FC236}">
                <a16:creationId xmlns:a16="http://schemas.microsoft.com/office/drawing/2014/main" id="{0BF59DE6-6516-CC76-0F30-E51FB7BC1605}"/>
              </a:ext>
            </a:extLst>
          </p:cNvPr>
          <p:cNvSpPr/>
          <p:nvPr/>
        </p:nvSpPr>
        <p:spPr>
          <a:xfrm flipH="1">
            <a:off x="8572450" y="1956094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6" name="Vuokaaviosymboli: Liitin 55">
            <a:extLst>
              <a:ext uri="{FF2B5EF4-FFF2-40B4-BE49-F238E27FC236}">
                <a16:creationId xmlns:a16="http://schemas.microsoft.com/office/drawing/2014/main" id="{6ADD81DE-671D-464A-972F-CAF36E62390A}"/>
              </a:ext>
            </a:extLst>
          </p:cNvPr>
          <p:cNvSpPr/>
          <p:nvPr/>
        </p:nvSpPr>
        <p:spPr>
          <a:xfrm flipH="1">
            <a:off x="10095953" y="191709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A3AC0BC1-451B-7BD8-1F8A-961B2C647CBB}"/>
              </a:ext>
            </a:extLst>
          </p:cNvPr>
          <p:cNvSpPr txBox="1"/>
          <p:nvPr/>
        </p:nvSpPr>
        <p:spPr>
          <a:xfrm>
            <a:off x="2263675" y="4053344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 13.4.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7CF52B76-3265-4251-7A17-AE7CCE792135}"/>
              </a:ext>
            </a:extLst>
          </p:cNvPr>
          <p:cNvSpPr txBox="1"/>
          <p:nvPr/>
        </p:nvSpPr>
        <p:spPr>
          <a:xfrm>
            <a:off x="2153581" y="5781417"/>
            <a:ext cx="14919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TET-päivä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omilla työpaikoilla / ohjattu toteutus.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AD382BAF-D587-D8AA-D045-5B5AD00EE2B5}"/>
              </a:ext>
            </a:extLst>
          </p:cNvPr>
          <p:cNvSpPr/>
          <p:nvPr/>
        </p:nvSpPr>
        <p:spPr>
          <a:xfrm>
            <a:off x="2416580" y="4581526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Calibri"/>
                <a:cs typeface="Calibri"/>
              </a:rPr>
              <a:t>8</a:t>
            </a:r>
          </a:p>
        </p:txBody>
      </p:sp>
      <p:sp>
        <p:nvSpPr>
          <p:cNvPr id="20" name="Suorakulmio: Pyöristetyt kulmat 19">
            <a:extLst>
              <a:ext uri="{FF2B5EF4-FFF2-40B4-BE49-F238E27FC236}">
                <a16:creationId xmlns:a16="http://schemas.microsoft.com/office/drawing/2014/main" id="{5C295712-A640-2D67-788A-C7548F9FF15F}"/>
              </a:ext>
            </a:extLst>
          </p:cNvPr>
          <p:cNvSpPr/>
          <p:nvPr/>
        </p:nvSpPr>
        <p:spPr>
          <a:xfrm>
            <a:off x="4112189" y="4587835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highlight>
                  <a:srgbClr val="FFFFFF"/>
                </a:highlight>
                <a:uLnTx/>
                <a:uFillTx/>
                <a:latin typeface="Rockwell"/>
                <a:ea typeface="+mn-ea"/>
                <a:cs typeface="+mn-cs"/>
              </a:rPr>
              <a:t>9</a:t>
            </a:r>
          </a:p>
        </p:txBody>
      </p:sp>
      <p:sp>
        <p:nvSpPr>
          <p:cNvPr id="21" name="Suorakulmio: Pyöristetyt kulmat 20">
            <a:extLst>
              <a:ext uri="{FF2B5EF4-FFF2-40B4-BE49-F238E27FC236}">
                <a16:creationId xmlns:a16="http://schemas.microsoft.com/office/drawing/2014/main" id="{9AEF4522-447F-0306-4B2D-68D1C4EB1E40}"/>
              </a:ext>
            </a:extLst>
          </p:cNvPr>
          <p:cNvSpPr/>
          <p:nvPr/>
        </p:nvSpPr>
        <p:spPr>
          <a:xfrm>
            <a:off x="8874209" y="4584241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12</a:t>
            </a: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5140DF54-D994-D736-62FF-604B9356E530}"/>
              </a:ext>
            </a:extLst>
          </p:cNvPr>
          <p:cNvSpPr/>
          <p:nvPr/>
        </p:nvSpPr>
        <p:spPr>
          <a:xfrm>
            <a:off x="7297443" y="4585510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11</a:t>
            </a:r>
          </a:p>
        </p:txBody>
      </p:sp>
      <p:sp>
        <p:nvSpPr>
          <p:cNvPr id="27" name="Tekstiruutu 14">
            <a:extLst>
              <a:ext uri="{FF2B5EF4-FFF2-40B4-BE49-F238E27FC236}">
                <a16:creationId xmlns:a16="http://schemas.microsoft.com/office/drawing/2014/main" id="{EACDBA1F-1AC6-3569-0D46-8A8768970242}"/>
              </a:ext>
            </a:extLst>
          </p:cNvPr>
          <p:cNvSpPr txBox="1"/>
          <p:nvPr/>
        </p:nvSpPr>
        <p:spPr>
          <a:xfrm>
            <a:off x="7145210" y="4059162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Calibri"/>
                <a:cs typeface="Calibri"/>
              </a:rPr>
              <a:t>TYKO 16.4.</a:t>
            </a:r>
          </a:p>
        </p:txBody>
      </p:sp>
      <p:sp>
        <p:nvSpPr>
          <p:cNvPr id="28" name="Tekstiruutu 17">
            <a:extLst>
              <a:ext uri="{FF2B5EF4-FFF2-40B4-BE49-F238E27FC236}">
                <a16:creationId xmlns:a16="http://schemas.microsoft.com/office/drawing/2014/main" id="{6649D857-00C3-D49C-844F-D128816ECDB7}"/>
              </a:ext>
            </a:extLst>
          </p:cNvPr>
          <p:cNvSpPr txBox="1"/>
          <p:nvPr/>
        </p:nvSpPr>
        <p:spPr>
          <a:xfrm>
            <a:off x="3991498" y="4063884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TYKO 14.4.</a:t>
            </a:r>
          </a:p>
        </p:txBody>
      </p:sp>
      <p:sp>
        <p:nvSpPr>
          <p:cNvPr id="29" name="Tekstiruutu 18">
            <a:extLst>
              <a:ext uri="{FF2B5EF4-FFF2-40B4-BE49-F238E27FC236}">
                <a16:creationId xmlns:a16="http://schemas.microsoft.com/office/drawing/2014/main" id="{8AE6ED9F-AF2C-89D6-3A97-D2A96D793E9B}"/>
              </a:ext>
            </a:extLst>
          </p:cNvPr>
          <p:cNvSpPr txBox="1"/>
          <p:nvPr/>
        </p:nvSpPr>
        <p:spPr>
          <a:xfrm>
            <a:off x="5602569" y="4063759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TYKO 15.4.</a:t>
            </a:r>
          </a:p>
        </p:txBody>
      </p:sp>
      <p:sp>
        <p:nvSpPr>
          <p:cNvPr id="36" name="Tekstiruutu 19">
            <a:extLst>
              <a:ext uri="{FF2B5EF4-FFF2-40B4-BE49-F238E27FC236}">
                <a16:creationId xmlns:a16="http://schemas.microsoft.com/office/drawing/2014/main" id="{8886496B-4DE7-8E18-8D66-78E9C3534630}"/>
              </a:ext>
            </a:extLst>
          </p:cNvPr>
          <p:cNvSpPr txBox="1"/>
          <p:nvPr/>
        </p:nvSpPr>
        <p:spPr>
          <a:xfrm>
            <a:off x="8843670" y="4072419"/>
            <a:ext cx="14194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Aptos" panose="020B0004020202020204"/>
                <a:ea typeface="+mn-ea"/>
                <a:cs typeface="Calibri"/>
              </a:rPr>
              <a:t>TYKO 17.4.</a:t>
            </a:r>
          </a:p>
        </p:txBody>
      </p:sp>
      <p:sp>
        <p:nvSpPr>
          <p:cNvPr id="40" name="Tekstiruutu 23">
            <a:extLst>
              <a:ext uri="{FF2B5EF4-FFF2-40B4-BE49-F238E27FC236}">
                <a16:creationId xmlns:a16="http://schemas.microsoft.com/office/drawing/2014/main" id="{02AEE85B-5953-AF1F-66E2-F3EC46012D57}"/>
              </a:ext>
            </a:extLst>
          </p:cNvPr>
          <p:cNvSpPr txBox="1"/>
          <p:nvPr/>
        </p:nvSpPr>
        <p:spPr>
          <a:xfrm>
            <a:off x="3772008" y="5777246"/>
            <a:ext cx="153405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TET-päivä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omilla työpaikoilla / ohjattu toteutus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1" name="Tekstiruutu 24">
            <a:extLst>
              <a:ext uri="{FF2B5EF4-FFF2-40B4-BE49-F238E27FC236}">
                <a16:creationId xmlns:a16="http://schemas.microsoft.com/office/drawing/2014/main" id="{3EE16818-24B3-4788-F0E2-97C013503C5E}"/>
              </a:ext>
            </a:extLst>
          </p:cNvPr>
          <p:cNvSpPr txBox="1"/>
          <p:nvPr/>
        </p:nvSpPr>
        <p:spPr>
          <a:xfrm>
            <a:off x="7092557" y="5774885"/>
            <a:ext cx="1491915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Innovaatiopäivä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Opiskelijat omalla lukiolla, omassa ro-ryhmässä.</a:t>
            </a:r>
            <a:endParaRPr kumimoji="0" lang="fi-FI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2" name="Tekstiruutu 25">
            <a:extLst>
              <a:ext uri="{FF2B5EF4-FFF2-40B4-BE49-F238E27FC236}">
                <a16:creationId xmlns:a16="http://schemas.microsoft.com/office/drawing/2014/main" id="{BD2256CE-BED7-7D4C-CF33-E93C7AADB363}"/>
              </a:ext>
            </a:extLst>
          </p:cNvPr>
          <p:cNvSpPr txBox="1"/>
          <p:nvPr/>
        </p:nvSpPr>
        <p:spPr>
          <a:xfrm>
            <a:off x="5514605" y="5779280"/>
            <a:ext cx="149191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Työelämätaidot. Orientaatio innovaatiopäiviin?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3" name="Tekstiruutu 26">
            <a:extLst>
              <a:ext uri="{FF2B5EF4-FFF2-40B4-BE49-F238E27FC236}">
                <a16:creationId xmlns:a16="http://schemas.microsoft.com/office/drawing/2014/main" id="{B9F0D3E2-50F7-2A8D-9FAC-C25C80AAA6DD}"/>
              </a:ext>
            </a:extLst>
          </p:cNvPr>
          <p:cNvSpPr txBox="1"/>
          <p:nvPr/>
        </p:nvSpPr>
        <p:spPr>
          <a:xfrm>
            <a:off x="8604449" y="5773506"/>
            <a:ext cx="1542287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Innovaatiopäivä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Calibri"/>
              <a:cs typeface="Calibri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Opiskelijat omalla lukiolla, omassa ro-ryhmässä. Loppukoonti.</a:t>
            </a:r>
            <a:endParaRPr kumimoji="0" lang="fi-FI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6" name="Vuokaaviosymboli: Liitin 45">
            <a:extLst>
              <a:ext uri="{FF2B5EF4-FFF2-40B4-BE49-F238E27FC236}">
                <a16:creationId xmlns:a16="http://schemas.microsoft.com/office/drawing/2014/main" id="{BC0F532D-6193-19F5-E60C-F300B14EDDBE}"/>
              </a:ext>
            </a:extLst>
          </p:cNvPr>
          <p:cNvSpPr/>
          <p:nvPr/>
        </p:nvSpPr>
        <p:spPr>
          <a:xfrm flipH="1">
            <a:off x="3561809" y="4951250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7" name="Vuokaaviosymboli: Liitin 46">
            <a:extLst>
              <a:ext uri="{FF2B5EF4-FFF2-40B4-BE49-F238E27FC236}">
                <a16:creationId xmlns:a16="http://schemas.microsoft.com/office/drawing/2014/main" id="{7A31520E-0C2B-63DA-4DA5-A08FCB8E80D0}"/>
              </a:ext>
            </a:extLst>
          </p:cNvPr>
          <p:cNvSpPr/>
          <p:nvPr/>
        </p:nvSpPr>
        <p:spPr>
          <a:xfrm flipH="1">
            <a:off x="6778827" y="4944898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8" name="Vuokaaviosymboli: Liitin 47">
            <a:extLst>
              <a:ext uri="{FF2B5EF4-FFF2-40B4-BE49-F238E27FC236}">
                <a16:creationId xmlns:a16="http://schemas.microsoft.com/office/drawing/2014/main" id="{5EF03789-C763-D3DE-18BE-0286F9EC8457}"/>
              </a:ext>
            </a:extLst>
          </p:cNvPr>
          <p:cNvSpPr/>
          <p:nvPr/>
        </p:nvSpPr>
        <p:spPr>
          <a:xfrm flipH="1">
            <a:off x="5169431" y="4944898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49" name="Vuokaaviosymboli: Liitin 48">
            <a:extLst>
              <a:ext uri="{FF2B5EF4-FFF2-40B4-BE49-F238E27FC236}">
                <a16:creationId xmlns:a16="http://schemas.microsoft.com/office/drawing/2014/main" id="{D724EB6B-E71F-D054-592C-70017AA4DD08}"/>
              </a:ext>
            </a:extLst>
          </p:cNvPr>
          <p:cNvSpPr/>
          <p:nvPr/>
        </p:nvSpPr>
        <p:spPr>
          <a:xfrm flipH="1">
            <a:off x="8395927" y="4952369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57" name="Tekstiruutu 24">
            <a:extLst>
              <a:ext uri="{FF2B5EF4-FFF2-40B4-BE49-F238E27FC236}">
                <a16:creationId xmlns:a16="http://schemas.microsoft.com/office/drawing/2014/main" id="{53FC4CEB-4510-58BE-7D7E-DF2C16CDFA17}"/>
              </a:ext>
            </a:extLst>
          </p:cNvPr>
          <p:cNvSpPr txBox="1"/>
          <p:nvPr/>
        </p:nvSpPr>
        <p:spPr>
          <a:xfrm>
            <a:off x="8965543" y="2764985"/>
            <a:ext cx="141942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Työnhakupaja.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Ohjausta työpaikan hakuun tarvittaessa.  Kallaveden lukiolla klo 14.30.</a:t>
            </a:r>
            <a:endParaRPr kumimoji="0" lang="fi-FI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ACF8B965-D9BF-DEA0-44AC-78C35488F529}"/>
              </a:ext>
            </a:extLst>
          </p:cNvPr>
          <p:cNvSpPr/>
          <p:nvPr/>
        </p:nvSpPr>
        <p:spPr>
          <a:xfrm>
            <a:off x="2390740" y="1576858"/>
            <a:ext cx="1164362" cy="1125836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2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D6E87CB0-D816-1553-34B9-1EAAB4A9791A}"/>
              </a:ext>
            </a:extLst>
          </p:cNvPr>
          <p:cNvSpPr/>
          <p:nvPr/>
        </p:nvSpPr>
        <p:spPr>
          <a:xfrm>
            <a:off x="8965543" y="1553682"/>
            <a:ext cx="1016002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6</a:t>
            </a:r>
          </a:p>
        </p:txBody>
      </p:sp>
      <p:sp>
        <p:nvSpPr>
          <p:cNvPr id="26" name="Suorakulmio: Pyöristetyt kulmat 25">
            <a:extLst>
              <a:ext uri="{FF2B5EF4-FFF2-40B4-BE49-F238E27FC236}">
                <a16:creationId xmlns:a16="http://schemas.microsoft.com/office/drawing/2014/main" id="{5EC84B79-75BC-2B7D-502A-4BCDCF27D0B8}"/>
              </a:ext>
            </a:extLst>
          </p:cNvPr>
          <p:cNvSpPr/>
          <p:nvPr/>
        </p:nvSpPr>
        <p:spPr>
          <a:xfrm>
            <a:off x="10522855" y="1553682"/>
            <a:ext cx="1016001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4800">
                <a:solidFill>
                  <a:srgbClr val="156082">
                    <a:lumMod val="40000"/>
                    <a:lumOff val="60000"/>
                  </a:srgbClr>
                </a:solidFill>
                <a:latin typeface="Rockwell"/>
              </a:rPr>
              <a:t>7</a:t>
            </a:r>
            <a:endParaRPr kumimoji="0" lang="fi-FI" sz="4800" b="0" i="0" u="none" strike="noStrike" kern="1200" cap="none" spc="0" normalizeH="0" baseline="0" noProof="0">
              <a:ln>
                <a:noFill/>
              </a:ln>
              <a:solidFill>
                <a:srgbClr val="156082">
                  <a:lumMod val="40000"/>
                  <a:lumOff val="60000"/>
                </a:srgbClr>
              </a:solidFill>
              <a:effectLst/>
              <a:uLnTx/>
              <a:uFillTx/>
              <a:latin typeface="Rockwell"/>
              <a:ea typeface="+mn-ea"/>
              <a:cs typeface="+mn-cs"/>
            </a:endParaRPr>
          </a:p>
        </p:txBody>
      </p:sp>
      <p:sp>
        <p:nvSpPr>
          <p:cNvPr id="33" name="Suorakulmio: Pyöristetyt kulmat 32">
            <a:extLst>
              <a:ext uri="{FF2B5EF4-FFF2-40B4-BE49-F238E27FC236}">
                <a16:creationId xmlns:a16="http://schemas.microsoft.com/office/drawing/2014/main" id="{6149531C-2AF7-BE80-220E-7D853589972A}"/>
              </a:ext>
            </a:extLst>
          </p:cNvPr>
          <p:cNvSpPr/>
          <p:nvPr/>
        </p:nvSpPr>
        <p:spPr>
          <a:xfrm>
            <a:off x="5667151" y="4559159"/>
            <a:ext cx="1016000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10</a:t>
            </a:r>
          </a:p>
        </p:txBody>
      </p:sp>
      <p:sp>
        <p:nvSpPr>
          <p:cNvPr id="5" name="Vuokaaviosymboli: Liitin 4">
            <a:extLst>
              <a:ext uri="{FF2B5EF4-FFF2-40B4-BE49-F238E27FC236}">
                <a16:creationId xmlns:a16="http://schemas.microsoft.com/office/drawing/2014/main" id="{0DA971C3-8FDD-7708-C4C3-04700192BFFB}"/>
              </a:ext>
            </a:extLst>
          </p:cNvPr>
          <p:cNvSpPr/>
          <p:nvPr/>
        </p:nvSpPr>
        <p:spPr>
          <a:xfrm flipH="1">
            <a:off x="6947080" y="1906476"/>
            <a:ext cx="346364" cy="355023"/>
          </a:xfrm>
          <a:prstGeom prst="flowChartConnector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srgbClr val="C5E0B3"/>
              </a:solidFill>
              <a:effectLst/>
              <a:uLnTx/>
              <a:uFillTx/>
              <a:latin typeface="Aptos" panose="020B0004020202020204"/>
              <a:ea typeface="+mn-ea"/>
              <a:cs typeface="+mn-cs"/>
            </a:endParaRP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A420A00E-73DF-93BD-894D-66412E3BCBF3}"/>
              </a:ext>
            </a:extLst>
          </p:cNvPr>
          <p:cNvSpPr txBox="1"/>
          <p:nvPr/>
        </p:nvSpPr>
        <p:spPr>
          <a:xfrm>
            <a:off x="5410926" y="2931859"/>
            <a:ext cx="17342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Työpaikkojen tarkistaminen. 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48FED441-21AA-C748-1A8A-C4B8C968C9BD}"/>
              </a:ext>
            </a:extLst>
          </p:cNvPr>
          <p:cNvSpPr txBox="1"/>
          <p:nvPr/>
        </p:nvSpPr>
        <p:spPr>
          <a:xfrm>
            <a:off x="5642869" y="11164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ptos" panose="020B0004020202020204"/>
                <a:ea typeface="+mn-ea"/>
                <a:cs typeface="+mn-cs"/>
              </a:rPr>
              <a:t>RO 25.2.</a:t>
            </a:r>
          </a:p>
        </p:txBody>
      </p:sp>
      <p:sp>
        <p:nvSpPr>
          <p:cNvPr id="50" name="Suorakulmio: Pyöristetyt kulmat 49">
            <a:extLst>
              <a:ext uri="{FF2B5EF4-FFF2-40B4-BE49-F238E27FC236}">
                <a16:creationId xmlns:a16="http://schemas.microsoft.com/office/drawing/2014/main" id="{1B098B26-F1C9-D91A-739E-D15906BC7F21}"/>
              </a:ext>
            </a:extLst>
          </p:cNvPr>
          <p:cNvSpPr/>
          <p:nvPr/>
        </p:nvSpPr>
        <p:spPr>
          <a:xfrm>
            <a:off x="7516180" y="1574902"/>
            <a:ext cx="1016001" cy="1081852"/>
          </a:xfrm>
          <a:prstGeom prst="roundRect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800" b="0" i="0" u="none" strike="noStrike" kern="1200" cap="none" spc="0" normalizeH="0" baseline="0" noProof="0">
                <a:ln>
                  <a:noFill/>
                </a:ln>
                <a:solidFill>
                  <a:srgbClr val="156082">
                    <a:lumMod val="40000"/>
                    <a:lumOff val="60000"/>
                  </a:srgbClr>
                </a:solidFill>
                <a:effectLst/>
                <a:uLnTx/>
                <a:uFillTx/>
                <a:latin typeface="Rockwell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5442709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6A8A42A-51F0-52D6-E39D-4906D66E4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fi-FI" sz="3400"/>
              <a:t>Miten kannattaa valmistautua TYKO-viikkoon?</a:t>
            </a:r>
            <a:br>
              <a:rPr lang="fi-FI" sz="3400"/>
            </a:br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B66F40E-ACDA-3153-07AD-84C1A94C07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000" b="1"/>
              <a:t>Osallistu jokaiseen ryhmänohjaukseen: </a:t>
            </a:r>
            <a:r>
              <a:rPr lang="fi-FI" sz="2000"/>
              <a:t>ryhmänohjauksissa tiedotetaan myös ajankohtaiset TYKO-asiat</a:t>
            </a:r>
          </a:p>
          <a:p>
            <a:r>
              <a:rPr lang="fi-FI" sz="2000"/>
              <a:t>Varsinaisesti TYKO-viikkoon valmistautuminen aloitetaan ryhmänohjauksessa 20.1. 2026</a:t>
            </a:r>
          </a:p>
          <a:p>
            <a:r>
              <a:rPr lang="fi-FI" sz="2000" b="1"/>
              <a:t>Mieti jo nyt, mihin työpaikkaan ja työtehtäviin haluaisit tutustua </a:t>
            </a:r>
            <a:r>
              <a:rPr lang="fi-FI" sz="2000"/>
              <a:t>keväällä kahden päivän ajan​</a:t>
            </a:r>
          </a:p>
          <a:p>
            <a:pPr lvl="1"/>
            <a:r>
              <a:rPr lang="fi-FI" sz="2000"/>
              <a:t>Asiantuntijatehtävät​</a:t>
            </a:r>
          </a:p>
          <a:p>
            <a:pPr lvl="1"/>
            <a:r>
              <a:rPr lang="fi-FI" sz="2000"/>
              <a:t>Ei esim. oma nykyinen työpaikka vaikkapa pikaruokaravintolassa </a:t>
            </a:r>
          </a:p>
          <a:p>
            <a:pPr lvl="1"/>
            <a:r>
              <a:rPr lang="fi-FI" sz="2000"/>
              <a:t>Ei tarvitse olla oma unelma-ammatti​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7094AA2E-F467-8119-CF43-D42DF1D89A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88676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9D8080-87B0-F259-547D-D0961C895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7BB0A42-FEF8-11E1-7CEE-32340AB5AF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730722B-7626-0E4F-D960-045EB6B63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fi-FI" sz="3400"/>
              <a:t>Miten kannattaa valmistautua TYKO-viikkoon?</a:t>
            </a:r>
            <a:br>
              <a:rPr lang="fi-FI" sz="3400"/>
            </a:br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2959F5D-F066-4D20-198D-1A046409E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r>
              <a:rPr lang="fi-FI" sz="2000"/>
              <a:t>Mieti, </a:t>
            </a:r>
            <a:r>
              <a:rPr lang="fi-FI" sz="2000" b="1"/>
              <a:t>löytyisikö lähipiiristäsi sopiva työpaikka </a:t>
            </a:r>
            <a:r>
              <a:rPr lang="fi-FI" sz="2000"/>
              <a:t>TET-päiviksi maanantai 13.4. ja tiistai 14.4.</a:t>
            </a:r>
          </a:p>
          <a:p>
            <a:r>
              <a:rPr lang="fi-FI" sz="2000"/>
              <a:t>Saat myöhemmin hakukirjepohjan, ja ohjeistusta, joita voit hyödyntää TET-paikan haussa​</a:t>
            </a:r>
          </a:p>
          <a:p>
            <a:r>
              <a:rPr lang="fi-FI" sz="2000"/>
              <a:t>Työnantajaa voit lähestyä käymällä työpaikalla, lähettämällä sähköpostia tai soittamalla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703D79C-8BED-EF17-2C27-4632060F08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6859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98F7F-1BE1-A9DA-57FB-D49CE0E9A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D389762-48A0-1EB3-5634-019C56B311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B5AF77B-26D0-6FCE-C795-8928A15EB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US" err="1"/>
              <a:t>Palautteita</a:t>
            </a:r>
            <a:r>
              <a:rPr lang="en-US"/>
              <a:t> </a:t>
            </a:r>
            <a:r>
              <a:rPr lang="en-US" err="1"/>
              <a:t>viime</a:t>
            </a:r>
            <a:r>
              <a:rPr lang="en-US"/>
              <a:t> </a:t>
            </a:r>
            <a:r>
              <a:rPr lang="en-US" err="1"/>
              <a:t>kevään</a:t>
            </a:r>
            <a:r>
              <a:rPr lang="en-US"/>
              <a:t> TET-</a:t>
            </a:r>
            <a:r>
              <a:rPr lang="en-US" err="1"/>
              <a:t>viikolta</a:t>
            </a:r>
            <a:endParaRPr lang="fi-FI" err="1"/>
          </a:p>
          <a:p>
            <a:endParaRPr lang="fi-FI" sz="34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37DC2B-D49D-0AAE-481B-BD3C34BCC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3100"/>
            <a:ext cx="5476875" cy="4549775"/>
          </a:xfrm>
        </p:spPr>
        <p:txBody>
          <a:bodyPr vert="horz" lIns="91440" tIns="45720" rIns="91440" bIns="45720" rtlCol="0" anchor="t">
            <a:noAutofit/>
          </a:bodyPr>
          <a:lstStyle/>
          <a:p>
            <a:endParaRPr lang="fi-FI" sz="2000" b="1"/>
          </a:p>
          <a:p>
            <a:endParaRPr lang="fi-FI" sz="200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1EE3743-5B32-7A8E-9396-0CFBBD8A76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492" r="19472" b="2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E62373-0F76-337D-4E97-79115919C488}"/>
              </a:ext>
            </a:extLst>
          </p:cNvPr>
          <p:cNvSpPr txBox="1"/>
          <p:nvPr/>
        </p:nvSpPr>
        <p:spPr>
          <a:xfrm>
            <a:off x="398206" y="2303207"/>
            <a:ext cx="3615814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sz="1600" b="1">
                <a:solidFill>
                  <a:srgbClr val="0070C0"/>
                </a:solidFill>
              </a:rPr>
              <a:t>Innostuin yrittäjyydestä entisestään (ennestään olemassa jo yksi, mutta orientaatiopäivän ansiosta innostuin suunnittelemaan kahta muuta ajatuksissa jo pitkään ollutta yritystä) ja lisäksi varmistuin </a:t>
            </a:r>
            <a:r>
              <a:rPr lang="fi-FI" sz="1600" b="1" err="1">
                <a:solidFill>
                  <a:srgbClr val="0070C0"/>
                </a:solidFill>
              </a:rPr>
              <a:t>KYS:illä</a:t>
            </a:r>
            <a:r>
              <a:rPr lang="fi-FI" sz="1600" b="1">
                <a:solidFill>
                  <a:srgbClr val="0070C0"/>
                </a:solidFill>
              </a:rPr>
              <a:t> ollessani siitä, että terveydenhuoltoala kiinnostaa ja voisin työskennellä myöhemmin alalla.</a:t>
            </a:r>
            <a:r>
              <a:rPr lang="en-US" sz="1600" b="1">
                <a:solidFill>
                  <a:srgbClr val="0070C0"/>
                </a:solidFill>
              </a:rPr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1DBA23-4961-0B85-75A2-18EE6B37E10C}"/>
              </a:ext>
            </a:extLst>
          </p:cNvPr>
          <p:cNvSpPr txBox="1"/>
          <p:nvPr/>
        </p:nvSpPr>
        <p:spPr>
          <a:xfrm>
            <a:off x="4195917" y="3200400"/>
            <a:ext cx="203036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 i="1">
                <a:latin typeface="Calibri"/>
                <a:ea typeface="Calibri"/>
                <a:cs typeface="Calibri"/>
              </a:rPr>
              <a:t>Sain lisää varmistusta siitä, mitä haluan tehdä isona.</a:t>
            </a:r>
            <a:endParaRPr lang="en-US" b="1" i="1">
              <a:latin typeface="Calibri"/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4499F8-9233-8C6B-0AE5-F0E89155E935}"/>
              </a:ext>
            </a:extLst>
          </p:cNvPr>
          <p:cNvSpPr txBox="1"/>
          <p:nvPr/>
        </p:nvSpPr>
        <p:spPr>
          <a:xfrm>
            <a:off x="398207" y="4884174"/>
            <a:ext cx="5828071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i-FI" b="1">
                <a:solidFill>
                  <a:srgbClr val="7030A0"/>
                </a:solidFill>
                <a:latin typeface="Sitka Text"/>
              </a:rPr>
              <a:t>TYKO-viikko oli hyödyllinen, koska sain harjoittaa ryhmätyötaitoja paljon paremmin kuin normaalilla kouluviikolla. Ryhmätyötaidot ovat niin tärkeitä, että niitä pitäisi normaalissakin koulunkäynnissä korostaa enemmän.</a:t>
            </a:r>
            <a:endParaRPr lang="en-US" b="1">
              <a:solidFill>
                <a:srgbClr val="7030A0"/>
              </a:solidFill>
              <a:latin typeface="Sitka Text"/>
            </a:endParaRPr>
          </a:p>
        </p:txBody>
      </p:sp>
    </p:spTree>
    <p:extLst>
      <p:ext uri="{BB962C8B-B14F-4D97-AF65-F5344CB8AC3E}">
        <p14:creationId xmlns:p14="http://schemas.microsoft.com/office/powerpoint/2010/main" val="1364923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7BDCCA39956E0F4383DE613E205C8476" ma:contentTypeVersion="19" ma:contentTypeDescription="Luo uusi asiakirja." ma:contentTypeScope="" ma:versionID="494e0ebe9c368110ea77db5624ae486b">
  <xsd:schema xmlns:xsd="http://www.w3.org/2001/XMLSchema" xmlns:xs="http://www.w3.org/2001/XMLSchema" xmlns:p="http://schemas.microsoft.com/office/2006/metadata/properties" xmlns:ns2="4a0fd3cd-7add-4d4c-9183-e8abd3b11912" xmlns:ns3="1e428805-83ce-4f51-87a8-ec65c43d82a7" targetNamespace="http://schemas.microsoft.com/office/2006/metadata/properties" ma:root="true" ma:fieldsID="62feacc85a69afedd712ef409f5cea4b" ns2:_="" ns3:_="">
    <xsd:import namespace="4a0fd3cd-7add-4d4c-9183-e8abd3b11912"/>
    <xsd:import namespace="1e428805-83ce-4f51-87a8-ec65c43d82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0fd3cd-7add-4d4c-9183-e8abd3b1191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Kuvien tunnisteet" ma:readOnly="false" ma:fieldId="{5cf76f15-5ced-4ddc-b409-7134ff3c332f}" ma:taxonomyMulti="true" ma:sspId="2ca23e9f-5bb7-45a7-a786-b66e23a87c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428805-83ce-4f51-87a8-ec65c43d82a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7ceb9e9-d589-4004-95b9-e1fda6debce6}" ma:internalName="TaxCatchAll" ma:showField="CatchAllData" ma:web="1e428805-83ce-4f51-87a8-ec65c43d82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428805-83ce-4f51-87a8-ec65c43d82a7" xsi:nil="true"/>
    <lcf76f155ced4ddcb4097134ff3c332f xmlns="4a0fd3cd-7add-4d4c-9183-e8abd3b1191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61EBB9A-A286-49D1-8582-3049C1A8D9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0fd3cd-7add-4d4c-9183-e8abd3b11912"/>
    <ds:schemaRef ds:uri="1e428805-83ce-4f51-87a8-ec65c43d82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D998BB-D744-48C6-BF03-AD894A2397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A2EAB4E-2532-4C7A-812D-4D587CE15166}">
  <ds:schemaRefs>
    <ds:schemaRef ds:uri="1e428805-83ce-4f51-87a8-ec65c43d82a7"/>
    <ds:schemaRef ds:uri="4a0fd3cd-7add-4d4c-9183-e8abd3b11912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656</Words>
  <Application>Microsoft Office PowerPoint</Application>
  <PresentationFormat>Laajakuva</PresentationFormat>
  <Paragraphs>101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Calibri Light</vt:lpstr>
      <vt:lpstr>Rockwell</vt:lpstr>
      <vt:lpstr>Sitka Text</vt:lpstr>
      <vt:lpstr>Office-teema</vt:lpstr>
      <vt:lpstr>1_Office-teema</vt:lpstr>
      <vt:lpstr>2_Office-teema</vt:lpstr>
      <vt:lpstr>PowerPoint-esitys</vt:lpstr>
      <vt:lpstr>TYKO-VIIKKO = Työelämä- ja korkeakouluviikko  info 30.10.2025</vt:lpstr>
      <vt:lpstr>Miksi järjestämme TYKO-viikon?</vt:lpstr>
      <vt:lpstr>TYKO-viikon ajankohta </vt:lpstr>
      <vt:lpstr>Ensimmäisen  vuoden opiskelija osallistuu työelämäviikkoon ja tutustuu työelämään </vt:lpstr>
      <vt:lpstr>PowerPoint-esitys</vt:lpstr>
      <vt:lpstr>Miten kannattaa valmistautua TYKO-viikkoon? </vt:lpstr>
      <vt:lpstr>Miten kannattaa valmistautua TYKO-viikkoon? </vt:lpstr>
      <vt:lpstr>Palautteita viime kevään TET-viikolta </vt:lpstr>
      <vt:lpstr>Palautteita viime kevään TET-viikolta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TYKO-VIIKKO  info 3.12.2024</dc:title>
  <dc:creator>Karjalainen Tiina Tuulikki</dc:creator>
  <cp:lastModifiedBy>Karjalainen Tiina Tuulikki</cp:lastModifiedBy>
  <cp:revision>7</cp:revision>
  <dcterms:created xsi:type="dcterms:W3CDTF">2024-11-24T12:32:52Z</dcterms:created>
  <dcterms:modified xsi:type="dcterms:W3CDTF">2025-10-29T10:17:13Z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0x0101007BDCCA39956E0F4383DE613E205C8476</vt:lpwstr>
  </property>
  <property fmtid="{D5CDD505-2E9C-101B-9397-08002B2CF9AE}" pid="3" name="MediaServiceImageTags">
    <vt:lpwstr/>
  </property>
</Properties>
</file>