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54"/>
  </p:notesMasterIdLst>
  <p:sldIdLst>
    <p:sldId id="333" r:id="rId3"/>
    <p:sldId id="348" r:id="rId4"/>
    <p:sldId id="339" r:id="rId5"/>
    <p:sldId id="391" r:id="rId6"/>
    <p:sldId id="357" r:id="rId7"/>
    <p:sldId id="374" r:id="rId8"/>
    <p:sldId id="290" r:id="rId9"/>
    <p:sldId id="277" r:id="rId10"/>
    <p:sldId id="379" r:id="rId11"/>
    <p:sldId id="380" r:id="rId12"/>
    <p:sldId id="382" r:id="rId13"/>
    <p:sldId id="395" r:id="rId14"/>
    <p:sldId id="396" r:id="rId15"/>
    <p:sldId id="397" r:id="rId16"/>
    <p:sldId id="398" r:id="rId17"/>
    <p:sldId id="355" r:id="rId18"/>
    <p:sldId id="399" r:id="rId19"/>
    <p:sldId id="301" r:id="rId20"/>
    <p:sldId id="402" r:id="rId21"/>
    <p:sldId id="403" r:id="rId22"/>
    <p:sldId id="404" r:id="rId23"/>
    <p:sldId id="317" r:id="rId24"/>
    <p:sldId id="354" r:id="rId25"/>
    <p:sldId id="318" r:id="rId26"/>
    <p:sldId id="308" r:id="rId27"/>
    <p:sldId id="343" r:id="rId28"/>
    <p:sldId id="285" r:id="rId29"/>
    <p:sldId id="344" r:id="rId30"/>
    <p:sldId id="319" r:id="rId31"/>
    <p:sldId id="311" r:id="rId32"/>
    <p:sldId id="334" r:id="rId33"/>
    <p:sldId id="312" r:id="rId34"/>
    <p:sldId id="313" r:id="rId35"/>
    <p:sldId id="338" r:id="rId36"/>
    <p:sldId id="337" r:id="rId37"/>
    <p:sldId id="350" r:id="rId38"/>
    <p:sldId id="394" r:id="rId39"/>
    <p:sldId id="293" r:id="rId40"/>
    <p:sldId id="389" r:id="rId41"/>
    <p:sldId id="377" r:id="rId42"/>
    <p:sldId id="390" r:id="rId43"/>
    <p:sldId id="363" r:id="rId44"/>
    <p:sldId id="361" r:id="rId45"/>
    <p:sldId id="364" r:id="rId46"/>
    <p:sldId id="365" r:id="rId47"/>
    <p:sldId id="362" r:id="rId48"/>
    <p:sldId id="366" r:id="rId49"/>
    <p:sldId id="367" r:id="rId50"/>
    <p:sldId id="368" r:id="rId51"/>
    <p:sldId id="369" r:id="rId52"/>
    <p:sldId id="370" r:id="rId53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SzPct val="150000"/>
      <a:buChar char="•"/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9">
          <p15:clr>
            <a:srgbClr val="A4A3A4"/>
          </p15:clr>
        </p15:guide>
        <p15:guide id="2" pos="278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78D90"/>
    <a:srgbClr val="CCCC00"/>
    <a:srgbClr val="CCFF99"/>
    <a:srgbClr val="99FF99"/>
    <a:srgbClr val="99CC00"/>
    <a:srgbClr val="3399FF"/>
    <a:srgbClr val="33CC33"/>
    <a:srgbClr val="CC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5" autoAdjust="0"/>
    <p:restoredTop sz="88259" autoAdjust="0"/>
  </p:normalViewPr>
  <p:slideViewPr>
    <p:cSldViewPr>
      <p:cViewPr varScale="1">
        <p:scale>
          <a:sx n="59" d="100"/>
          <a:sy n="59" d="100"/>
        </p:scale>
        <p:origin x="1512" y="-40"/>
      </p:cViewPr>
      <p:guideLst>
        <p:guide orient="horz" pos="1979"/>
        <p:guide pos="278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-279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1" custScaleX="32300" custScaleY="32493" custRadScaleRad="152696" custRadScaleInc="43">
        <dgm:presLayoutVars>
          <dgm:bulletEnabled val="1"/>
        </dgm:presLayoutVars>
      </dgm:prSet>
      <dgm:spPr/>
    </dgm:pt>
  </dgm:ptLst>
  <dgm:cxnLst>
    <dgm:cxn modelId="{0D33B31B-F1F4-4E73-9A3A-6C6ADC2D924F}" type="presOf" srcId="{51232223-E57C-4B18-8F06-17CAE1DAD6B5}" destId="{CC1B2D01-42C3-48C8-9D51-774582E04EB6}" srcOrd="0" destOrd="0" presId="urn:microsoft.com/office/officeart/2005/8/layout/cycle3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66418BF8-0188-4763-9274-464A50CB882A}" type="presOf" srcId="{E84E747B-EFCD-4F15-8109-CC59B9A438D3}" destId="{8CA9BE66-56A5-42C5-9AE4-B4AF71F42A8B}" srcOrd="0" destOrd="0" presId="urn:microsoft.com/office/officeart/2005/8/layout/cycle3"/>
    <dgm:cxn modelId="{F10D6661-CDA2-48CC-A4E4-2F577389DBA4}" type="presParOf" srcId="{8CA9BE66-56A5-42C5-9AE4-B4AF71F42A8B}" destId="{32345175-60AF-4BD9-862F-58627BF4C63A}" srcOrd="0" destOrd="0" presId="urn:microsoft.com/office/officeart/2005/8/layout/cycle3"/>
    <dgm:cxn modelId="{B4D89B97-A7A3-472E-9C6B-AFB6FA110B19}" type="presParOf" srcId="{32345175-60AF-4BD9-862F-58627BF4C63A}" destId="{CC1B2D01-42C3-48C8-9D51-774582E04EB6}" srcOrd="0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5583" custRadScaleInc="270030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468ED00-7AF5-426F-A494-381AB5B58437}" type="presOf" srcId="{A5A1C326-8DDE-4616-BFD5-6A74AC309388}" destId="{B8F191ED-329B-4B75-BB98-DBA9231E2D67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B043D15B-A833-474B-A757-5F8CD16CAEA0}" type="presOf" srcId="{69567BEC-B8CE-4E8E-B35D-9E130E67FE8E}" destId="{C59D3659-5614-4091-ACF2-EA50ADC5290B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3758B451-7C1A-4254-90F7-CB7FEE65C7F7}" type="presOf" srcId="{09822B27-C0D6-4071-A0A0-B5C98846DE2F}" destId="{70239A5A-1754-47AF-87FC-25B943BD1110}" srcOrd="0" destOrd="0" presId="urn:microsoft.com/office/officeart/2005/8/layout/cycle3"/>
    <dgm:cxn modelId="{5C1D8082-96AC-4FBE-A014-DFAF9289483A}" type="presOf" srcId="{4C0EE02A-E1AA-402B-B311-646C912A7D0E}" destId="{22FDA2C6-D5AB-4939-B357-134226132EE5}" srcOrd="0" destOrd="0" presId="urn:microsoft.com/office/officeart/2005/8/layout/cycle3"/>
    <dgm:cxn modelId="{3ED44690-218F-484A-AB22-4BADF59FAE5B}" type="presOf" srcId="{E84E747B-EFCD-4F15-8109-CC59B9A438D3}" destId="{8CA9BE66-56A5-42C5-9AE4-B4AF71F42A8B}" srcOrd="0" destOrd="0" presId="urn:microsoft.com/office/officeart/2005/8/layout/cycle3"/>
    <dgm:cxn modelId="{9E3221C7-8E00-4839-A2E8-6FC6495A54BF}" type="presOf" srcId="{D58CE2A2-AA47-4A57-A952-5DBE21306021}" destId="{B0AA3EB4-DED7-48C6-8290-31E09AEB3445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ADD3BE4-48F9-4D0F-9E62-A1E52F251A4A}" type="presOf" srcId="{51232223-E57C-4B18-8F06-17CAE1DAD6B5}" destId="{CC1B2D01-42C3-48C8-9D51-774582E04EB6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C2EDD085-1C3C-45C7-9C93-7442DF85B593}" type="presParOf" srcId="{8CA9BE66-56A5-42C5-9AE4-B4AF71F42A8B}" destId="{32345175-60AF-4BD9-862F-58627BF4C63A}" srcOrd="0" destOrd="0" presId="urn:microsoft.com/office/officeart/2005/8/layout/cycle3"/>
    <dgm:cxn modelId="{74300DF5-05F7-490E-92D2-77CE4A661B0F}" type="presParOf" srcId="{32345175-60AF-4BD9-862F-58627BF4C63A}" destId="{CC1B2D01-42C3-48C8-9D51-774582E04EB6}" srcOrd="0" destOrd="0" presId="urn:microsoft.com/office/officeart/2005/8/layout/cycle3"/>
    <dgm:cxn modelId="{E3E66E65-B8A3-4D9F-9C6C-4AF1B9D2492B}" type="presParOf" srcId="{32345175-60AF-4BD9-862F-58627BF4C63A}" destId="{C59D3659-5614-4091-ACF2-EA50ADC5290B}" srcOrd="1" destOrd="0" presId="urn:microsoft.com/office/officeart/2005/8/layout/cycle3"/>
    <dgm:cxn modelId="{A44EE055-4E7E-451A-9293-1F78338E941A}" type="presParOf" srcId="{32345175-60AF-4BD9-862F-58627BF4C63A}" destId="{B8F191ED-329B-4B75-BB98-DBA9231E2D67}" srcOrd="2" destOrd="0" presId="urn:microsoft.com/office/officeart/2005/8/layout/cycle3"/>
    <dgm:cxn modelId="{EA823886-BF93-4704-8A25-CAAF65A0B47B}" type="presParOf" srcId="{32345175-60AF-4BD9-862F-58627BF4C63A}" destId="{70239A5A-1754-47AF-87FC-25B943BD1110}" srcOrd="3" destOrd="0" presId="urn:microsoft.com/office/officeart/2005/8/layout/cycle3"/>
    <dgm:cxn modelId="{AA2AD66A-6C32-4AA9-BD68-FB00DF67A972}" type="presParOf" srcId="{32345175-60AF-4BD9-862F-58627BF4C63A}" destId="{B0AA3EB4-DED7-48C6-8290-31E09AEB3445}" srcOrd="4" destOrd="0" presId="urn:microsoft.com/office/officeart/2005/8/layout/cycle3"/>
    <dgm:cxn modelId="{6976D81D-5F36-4773-8529-5D36A2DBB6D5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8490" custRadScaleInc="-66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50719" custRadScaleInc="272372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1904" custRadScaleInc="-206806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D7A1F960-0337-4B31-BAD6-7E2EDC536D09}" type="presOf" srcId="{4C0EE02A-E1AA-402B-B311-646C912A7D0E}" destId="{22FDA2C6-D5AB-4939-B357-134226132EE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DE05D16C-5425-464A-88A6-45CEF3A6ABBD}" type="presOf" srcId="{D58CE2A2-AA47-4A57-A952-5DBE21306021}" destId="{B0AA3EB4-DED7-48C6-8290-31E09AEB3445}" srcOrd="0" destOrd="0" presId="urn:microsoft.com/office/officeart/2005/8/layout/cycle3"/>
    <dgm:cxn modelId="{D2B9B3AE-6048-4D3D-99F6-E04D5F3EA96B}" type="presOf" srcId="{09822B27-C0D6-4071-A0A0-B5C98846DE2F}" destId="{70239A5A-1754-47AF-87FC-25B943BD1110}" srcOrd="0" destOrd="0" presId="urn:microsoft.com/office/officeart/2005/8/layout/cycle3"/>
    <dgm:cxn modelId="{7C6915D5-91C2-4AD7-9DC4-F23A50B4499B}" type="presOf" srcId="{51232223-E57C-4B18-8F06-17CAE1DAD6B5}" destId="{CC1B2D01-42C3-48C8-9D51-774582E04EB6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78E47DE4-D4E3-4F51-92B3-A822FCF37A64}" type="presOf" srcId="{A5A1C326-8DDE-4616-BFD5-6A74AC309388}" destId="{B8F191ED-329B-4B75-BB98-DBA9231E2D67}" srcOrd="0" destOrd="0" presId="urn:microsoft.com/office/officeart/2005/8/layout/cycle3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9E0410EF-0146-44F3-A09F-708B735C6008}" type="presOf" srcId="{E84E747B-EFCD-4F15-8109-CC59B9A438D3}" destId="{8CA9BE66-56A5-42C5-9AE4-B4AF71F42A8B}" srcOrd="0" destOrd="0" presId="urn:microsoft.com/office/officeart/2005/8/layout/cycle3"/>
    <dgm:cxn modelId="{669483EF-5755-4162-9088-3ED3AF955B9E}" type="presOf" srcId="{69567BEC-B8CE-4E8E-B35D-9E130E67FE8E}" destId="{C59D3659-5614-4091-ACF2-EA50ADC5290B}" srcOrd="0" destOrd="0" presId="urn:microsoft.com/office/officeart/2005/8/layout/cycle3"/>
    <dgm:cxn modelId="{FC7CE692-6AB6-4580-9423-45AEC7A0A4B2}" type="presParOf" srcId="{8CA9BE66-56A5-42C5-9AE4-B4AF71F42A8B}" destId="{32345175-60AF-4BD9-862F-58627BF4C63A}" srcOrd="0" destOrd="0" presId="urn:microsoft.com/office/officeart/2005/8/layout/cycle3"/>
    <dgm:cxn modelId="{F2B53D9F-6BF1-4D22-B761-2C55ECF5E7F5}" type="presParOf" srcId="{32345175-60AF-4BD9-862F-58627BF4C63A}" destId="{CC1B2D01-42C3-48C8-9D51-774582E04EB6}" srcOrd="0" destOrd="0" presId="urn:microsoft.com/office/officeart/2005/8/layout/cycle3"/>
    <dgm:cxn modelId="{3AAA5553-B3E6-459B-94A5-BF1EB2A60E45}" type="presParOf" srcId="{32345175-60AF-4BD9-862F-58627BF4C63A}" destId="{C59D3659-5614-4091-ACF2-EA50ADC5290B}" srcOrd="1" destOrd="0" presId="urn:microsoft.com/office/officeart/2005/8/layout/cycle3"/>
    <dgm:cxn modelId="{6C9F897E-9C27-4018-B8ED-58967012B61C}" type="presParOf" srcId="{32345175-60AF-4BD9-862F-58627BF4C63A}" destId="{B8F191ED-329B-4B75-BB98-DBA9231E2D67}" srcOrd="2" destOrd="0" presId="urn:microsoft.com/office/officeart/2005/8/layout/cycle3"/>
    <dgm:cxn modelId="{06388D42-A5F4-4CE0-B6BA-9104A6F42320}" type="presParOf" srcId="{32345175-60AF-4BD9-862F-58627BF4C63A}" destId="{70239A5A-1754-47AF-87FC-25B943BD1110}" srcOrd="3" destOrd="0" presId="urn:microsoft.com/office/officeart/2005/8/layout/cycle3"/>
    <dgm:cxn modelId="{26ECC1F5-83FC-493A-9085-2ED4E1D0E00F}" type="presParOf" srcId="{32345175-60AF-4BD9-862F-58627BF4C63A}" destId="{B0AA3EB4-DED7-48C6-8290-31E09AEB3445}" srcOrd="4" destOrd="0" presId="urn:microsoft.com/office/officeart/2005/8/layout/cycle3"/>
    <dgm:cxn modelId="{C9782474-B0DC-4A38-BB51-915B394954E8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4E747B-EFCD-4F15-8109-CC59B9A438D3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51232223-E57C-4B18-8F06-17CAE1DAD6B5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Äidinkieli</a:t>
          </a:r>
        </a:p>
      </dgm:t>
    </dgm:pt>
    <dgm:pt modelId="{2DFA8433-C91D-4489-8880-35AC14D5A2F4}" type="parTrans" cxnId="{7E7609EF-5BB6-48DF-97B4-F16D7BCF3434}">
      <dgm:prSet/>
      <dgm:spPr/>
      <dgm:t>
        <a:bodyPr/>
        <a:lstStyle/>
        <a:p>
          <a:endParaRPr lang="fi-FI"/>
        </a:p>
      </dgm:t>
    </dgm:pt>
    <dgm:pt modelId="{69567BEC-B8CE-4E8E-B35D-9E130E67FE8E}" type="sibTrans" cxnId="{7E7609EF-5BB6-48DF-97B4-F16D7BCF3434}">
      <dgm:prSet/>
      <dgm:spPr>
        <a:solidFill>
          <a:srgbClr val="FFC000"/>
        </a:solidFill>
      </dgm:spPr>
      <dgm:t>
        <a:bodyPr/>
        <a:lstStyle/>
        <a:p>
          <a:endParaRPr lang="fi-FI" dirty="0"/>
        </a:p>
      </dgm:t>
    </dgm:pt>
    <dgm:pt modelId="{A5A1C326-8DDE-4616-BFD5-6A74AC309388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Toinen kotimainen kieli</a:t>
          </a:r>
        </a:p>
      </dgm:t>
    </dgm:pt>
    <dgm:pt modelId="{A50CF723-C65D-4039-989E-FEBEC74C5DBB}" type="parTrans" cxnId="{08970726-0F22-4DD6-A31E-03C67AB7B128}">
      <dgm:prSet/>
      <dgm:spPr/>
      <dgm:t>
        <a:bodyPr/>
        <a:lstStyle/>
        <a:p>
          <a:endParaRPr lang="fi-FI"/>
        </a:p>
      </dgm:t>
    </dgm:pt>
    <dgm:pt modelId="{681CFE70-4B00-4AF4-8F40-C16AC5DFC162}" type="sibTrans" cxnId="{08970726-0F22-4DD6-A31E-03C67AB7B128}">
      <dgm:prSet/>
      <dgm:spPr/>
      <dgm:t>
        <a:bodyPr/>
        <a:lstStyle/>
        <a:p>
          <a:endParaRPr lang="fi-FI"/>
        </a:p>
      </dgm:t>
    </dgm:pt>
    <dgm:pt modelId="{09822B27-C0D6-4071-A0A0-B5C98846DE2F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Vieras kieli</a:t>
          </a:r>
        </a:p>
      </dgm:t>
    </dgm:pt>
    <dgm:pt modelId="{2A062892-90A4-4350-A8CF-BD05599F6E51}" type="parTrans" cxnId="{1BB2A6E6-3EB5-4A7D-BEE2-679595C63C1B}">
      <dgm:prSet/>
      <dgm:spPr/>
      <dgm:t>
        <a:bodyPr/>
        <a:lstStyle/>
        <a:p>
          <a:endParaRPr lang="fi-FI"/>
        </a:p>
      </dgm:t>
    </dgm:pt>
    <dgm:pt modelId="{CA6CCA9A-9194-421C-BF15-5D8FD2CEF2F5}" type="sibTrans" cxnId="{1BB2A6E6-3EB5-4A7D-BEE2-679595C63C1B}">
      <dgm:prSet/>
      <dgm:spPr/>
      <dgm:t>
        <a:bodyPr/>
        <a:lstStyle/>
        <a:p>
          <a:endParaRPr lang="fi-FI"/>
        </a:p>
      </dgm:t>
    </dgm:pt>
    <dgm:pt modelId="{D58CE2A2-AA47-4A57-A952-5DBE21306021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Reaali</a:t>
          </a:r>
        </a:p>
      </dgm:t>
    </dgm:pt>
    <dgm:pt modelId="{720BEF6B-48E2-4690-B508-20CC1C6A7114}" type="parTrans" cxnId="{405DD142-9FD2-4481-9CEC-9917DB0D4F56}">
      <dgm:prSet/>
      <dgm:spPr/>
      <dgm:t>
        <a:bodyPr/>
        <a:lstStyle/>
        <a:p>
          <a:endParaRPr lang="fi-FI"/>
        </a:p>
      </dgm:t>
    </dgm:pt>
    <dgm:pt modelId="{58A4B8A7-9C2A-429B-9C19-A7E21C37BEDD}" type="sibTrans" cxnId="{405DD142-9FD2-4481-9CEC-9917DB0D4F56}">
      <dgm:prSet/>
      <dgm:spPr/>
      <dgm:t>
        <a:bodyPr/>
        <a:lstStyle/>
        <a:p>
          <a:endParaRPr lang="fi-FI"/>
        </a:p>
      </dgm:t>
    </dgm:pt>
    <dgm:pt modelId="{4C0EE02A-E1AA-402B-B311-646C912A7D0E}">
      <dgm:prSet phldrT="[Teksti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fi-FI" sz="2800" b="1" baseline="0" dirty="0">
              <a:solidFill>
                <a:schemeClr val="tx1"/>
              </a:solidFill>
              <a:latin typeface="+mj-lt"/>
            </a:rPr>
            <a:t>Matematiikka</a:t>
          </a:r>
        </a:p>
      </dgm:t>
    </dgm:pt>
    <dgm:pt modelId="{D37980D9-7CF3-41FE-8A0D-2A9365A5557B}" type="parTrans" cxnId="{46A395DA-7C7A-44A2-9DA3-3BA8287E8095}">
      <dgm:prSet/>
      <dgm:spPr/>
      <dgm:t>
        <a:bodyPr/>
        <a:lstStyle/>
        <a:p>
          <a:endParaRPr lang="fi-FI"/>
        </a:p>
      </dgm:t>
    </dgm:pt>
    <dgm:pt modelId="{2DF73FA8-9543-4E61-BF94-5888F4D26557}" type="sibTrans" cxnId="{46A395DA-7C7A-44A2-9DA3-3BA8287E8095}">
      <dgm:prSet/>
      <dgm:spPr/>
      <dgm:t>
        <a:bodyPr/>
        <a:lstStyle/>
        <a:p>
          <a:endParaRPr lang="fi-FI"/>
        </a:p>
      </dgm:t>
    </dgm:pt>
    <dgm:pt modelId="{8CA9BE66-56A5-42C5-9AE4-B4AF71F42A8B}" type="pres">
      <dgm:prSet presAssocID="{E84E747B-EFCD-4F15-8109-CC59B9A438D3}" presName="Name0" presStyleCnt="0">
        <dgm:presLayoutVars>
          <dgm:dir/>
          <dgm:resizeHandles val="exact"/>
        </dgm:presLayoutVars>
      </dgm:prSet>
      <dgm:spPr/>
    </dgm:pt>
    <dgm:pt modelId="{32345175-60AF-4BD9-862F-58627BF4C63A}" type="pres">
      <dgm:prSet presAssocID="{E84E747B-EFCD-4F15-8109-CC59B9A438D3}" presName="cycle" presStyleCnt="0"/>
      <dgm:spPr/>
    </dgm:pt>
    <dgm:pt modelId="{CC1B2D01-42C3-48C8-9D51-774582E04EB6}" type="pres">
      <dgm:prSet presAssocID="{51232223-E57C-4B18-8F06-17CAE1DAD6B5}" presName="nodeFirstNode" presStyleLbl="node1" presStyleIdx="0" presStyleCnt="5" custRadScaleRad="96935" custRadScaleInc="-1388">
        <dgm:presLayoutVars>
          <dgm:bulletEnabled val="1"/>
        </dgm:presLayoutVars>
      </dgm:prSet>
      <dgm:spPr/>
    </dgm:pt>
    <dgm:pt modelId="{C59D3659-5614-4091-ACF2-EA50ADC5290B}" type="pres">
      <dgm:prSet presAssocID="{69567BEC-B8CE-4E8E-B35D-9E130E67FE8E}" presName="sibTransFirstNode" presStyleLbl="bgShp" presStyleIdx="0" presStyleCnt="1" custLinFactNeighborX="530" custLinFactNeighborY="2636" custRadScaleRad="200097" custRadScaleInc="-2147483648"/>
      <dgm:spPr/>
    </dgm:pt>
    <dgm:pt modelId="{B8F191ED-329B-4B75-BB98-DBA9231E2D67}" type="pres">
      <dgm:prSet presAssocID="{A5A1C326-8DDE-4616-BFD5-6A74AC309388}" presName="nodeFollowingNodes" presStyleLbl="node1" presStyleIdx="1" presStyleCnt="5" custRadScaleRad="141190" custRadScaleInc="270501">
        <dgm:presLayoutVars>
          <dgm:bulletEnabled val="1"/>
        </dgm:presLayoutVars>
      </dgm:prSet>
      <dgm:spPr/>
    </dgm:pt>
    <dgm:pt modelId="{70239A5A-1754-47AF-87FC-25B943BD1110}" type="pres">
      <dgm:prSet presAssocID="{09822B27-C0D6-4071-A0A0-B5C98846DE2F}" presName="nodeFollowingNodes" presStyleLbl="node1" presStyleIdx="2" presStyleCnt="5" custRadScaleRad="114866" custRadScaleInc="204270">
        <dgm:presLayoutVars>
          <dgm:bulletEnabled val="1"/>
        </dgm:presLayoutVars>
      </dgm:prSet>
      <dgm:spPr/>
    </dgm:pt>
    <dgm:pt modelId="{B0AA3EB4-DED7-48C6-8290-31E09AEB3445}" type="pres">
      <dgm:prSet presAssocID="{D58CE2A2-AA47-4A57-A952-5DBE21306021}" presName="nodeFollowingNodes" presStyleLbl="node1" presStyleIdx="3" presStyleCnt="5" custRadScaleRad="112485" custRadScaleInc="-202677">
        <dgm:presLayoutVars>
          <dgm:bulletEnabled val="1"/>
        </dgm:presLayoutVars>
      </dgm:prSet>
      <dgm:spPr/>
    </dgm:pt>
    <dgm:pt modelId="{22FDA2C6-D5AB-4939-B357-134226132EE5}" type="pres">
      <dgm:prSet presAssocID="{4C0EE02A-E1AA-402B-B311-646C912A7D0E}" presName="nodeFollowingNodes" presStyleLbl="node1" presStyleIdx="4" presStyleCnt="5" custScaleX="104563" custRadScaleRad="138396" custRadScaleInc="-269109">
        <dgm:presLayoutVars>
          <dgm:bulletEnabled val="1"/>
        </dgm:presLayoutVars>
      </dgm:prSet>
      <dgm:spPr/>
    </dgm:pt>
  </dgm:ptLst>
  <dgm:cxnLst>
    <dgm:cxn modelId="{B6E2BA1F-C28E-4FF2-AC5D-0F06F4AC6CB4}" type="presOf" srcId="{E84E747B-EFCD-4F15-8109-CC59B9A438D3}" destId="{8CA9BE66-56A5-42C5-9AE4-B4AF71F42A8B}" srcOrd="0" destOrd="0" presId="urn:microsoft.com/office/officeart/2005/8/layout/cycle3"/>
    <dgm:cxn modelId="{08970726-0F22-4DD6-A31E-03C67AB7B128}" srcId="{E84E747B-EFCD-4F15-8109-CC59B9A438D3}" destId="{A5A1C326-8DDE-4616-BFD5-6A74AC309388}" srcOrd="1" destOrd="0" parTransId="{A50CF723-C65D-4039-989E-FEBEC74C5DBB}" sibTransId="{681CFE70-4B00-4AF4-8F40-C16AC5DFC162}"/>
    <dgm:cxn modelId="{F9A14D5C-99CB-4597-8276-434E1791DBB0}" type="presOf" srcId="{D58CE2A2-AA47-4A57-A952-5DBE21306021}" destId="{B0AA3EB4-DED7-48C6-8290-31E09AEB3445}" srcOrd="0" destOrd="0" presId="urn:microsoft.com/office/officeart/2005/8/layout/cycle3"/>
    <dgm:cxn modelId="{405DD142-9FD2-4481-9CEC-9917DB0D4F56}" srcId="{E84E747B-EFCD-4F15-8109-CC59B9A438D3}" destId="{D58CE2A2-AA47-4A57-A952-5DBE21306021}" srcOrd="3" destOrd="0" parTransId="{720BEF6B-48E2-4690-B508-20CC1C6A7114}" sibTransId="{58A4B8A7-9C2A-429B-9C19-A7E21C37BEDD}"/>
    <dgm:cxn modelId="{5A283B66-C811-4093-B9FD-38D7952FED7B}" type="presOf" srcId="{4C0EE02A-E1AA-402B-B311-646C912A7D0E}" destId="{22FDA2C6-D5AB-4939-B357-134226132EE5}" srcOrd="0" destOrd="0" presId="urn:microsoft.com/office/officeart/2005/8/layout/cycle3"/>
    <dgm:cxn modelId="{01EFEF57-81EF-4C2C-B1C8-164EBF741CB1}" type="presOf" srcId="{51232223-E57C-4B18-8F06-17CAE1DAD6B5}" destId="{CC1B2D01-42C3-48C8-9D51-774582E04EB6}" srcOrd="0" destOrd="0" presId="urn:microsoft.com/office/officeart/2005/8/layout/cycle3"/>
    <dgm:cxn modelId="{BF10417F-3F0E-45A8-BE81-682430DFA077}" type="presOf" srcId="{69567BEC-B8CE-4E8E-B35D-9E130E67FE8E}" destId="{C59D3659-5614-4091-ACF2-EA50ADC5290B}" srcOrd="0" destOrd="0" presId="urn:microsoft.com/office/officeart/2005/8/layout/cycle3"/>
    <dgm:cxn modelId="{1FB288BC-6D87-41C0-A16C-9393AD06258F}" type="presOf" srcId="{09822B27-C0D6-4071-A0A0-B5C98846DE2F}" destId="{70239A5A-1754-47AF-87FC-25B943BD1110}" srcOrd="0" destOrd="0" presId="urn:microsoft.com/office/officeart/2005/8/layout/cycle3"/>
    <dgm:cxn modelId="{46A395DA-7C7A-44A2-9DA3-3BA8287E8095}" srcId="{E84E747B-EFCD-4F15-8109-CC59B9A438D3}" destId="{4C0EE02A-E1AA-402B-B311-646C912A7D0E}" srcOrd="4" destOrd="0" parTransId="{D37980D9-7CF3-41FE-8A0D-2A9365A5557B}" sibTransId="{2DF73FA8-9543-4E61-BF94-5888F4D26557}"/>
    <dgm:cxn modelId="{1BB2A6E6-3EB5-4A7D-BEE2-679595C63C1B}" srcId="{E84E747B-EFCD-4F15-8109-CC59B9A438D3}" destId="{09822B27-C0D6-4071-A0A0-B5C98846DE2F}" srcOrd="2" destOrd="0" parTransId="{2A062892-90A4-4350-A8CF-BD05599F6E51}" sibTransId="{CA6CCA9A-9194-421C-BF15-5D8FD2CEF2F5}"/>
    <dgm:cxn modelId="{7E7609EF-5BB6-48DF-97B4-F16D7BCF3434}" srcId="{E84E747B-EFCD-4F15-8109-CC59B9A438D3}" destId="{51232223-E57C-4B18-8F06-17CAE1DAD6B5}" srcOrd="0" destOrd="0" parTransId="{2DFA8433-C91D-4489-8880-35AC14D5A2F4}" sibTransId="{69567BEC-B8CE-4E8E-B35D-9E130E67FE8E}"/>
    <dgm:cxn modelId="{7C380BFC-620A-49ED-8E7A-1A4EE4288E68}" type="presOf" srcId="{A5A1C326-8DDE-4616-BFD5-6A74AC309388}" destId="{B8F191ED-329B-4B75-BB98-DBA9231E2D67}" srcOrd="0" destOrd="0" presId="urn:microsoft.com/office/officeart/2005/8/layout/cycle3"/>
    <dgm:cxn modelId="{B1AFFF9B-B7D7-4A34-8FD7-9CF4BD9661C6}" type="presParOf" srcId="{8CA9BE66-56A5-42C5-9AE4-B4AF71F42A8B}" destId="{32345175-60AF-4BD9-862F-58627BF4C63A}" srcOrd="0" destOrd="0" presId="urn:microsoft.com/office/officeart/2005/8/layout/cycle3"/>
    <dgm:cxn modelId="{0071B4D9-C8AD-41D6-B75A-9DFF254CB962}" type="presParOf" srcId="{32345175-60AF-4BD9-862F-58627BF4C63A}" destId="{CC1B2D01-42C3-48C8-9D51-774582E04EB6}" srcOrd="0" destOrd="0" presId="urn:microsoft.com/office/officeart/2005/8/layout/cycle3"/>
    <dgm:cxn modelId="{2B0FB1C4-76EF-4D52-B93F-D14AF6753CCF}" type="presParOf" srcId="{32345175-60AF-4BD9-862F-58627BF4C63A}" destId="{C59D3659-5614-4091-ACF2-EA50ADC5290B}" srcOrd="1" destOrd="0" presId="urn:microsoft.com/office/officeart/2005/8/layout/cycle3"/>
    <dgm:cxn modelId="{AC3DCFC1-A4CD-405E-A021-D1BA7C854D4C}" type="presParOf" srcId="{32345175-60AF-4BD9-862F-58627BF4C63A}" destId="{B8F191ED-329B-4B75-BB98-DBA9231E2D67}" srcOrd="2" destOrd="0" presId="urn:microsoft.com/office/officeart/2005/8/layout/cycle3"/>
    <dgm:cxn modelId="{0C8A8E63-8563-4802-81AA-97755C5E32E6}" type="presParOf" srcId="{32345175-60AF-4BD9-862F-58627BF4C63A}" destId="{70239A5A-1754-47AF-87FC-25B943BD1110}" srcOrd="3" destOrd="0" presId="urn:microsoft.com/office/officeart/2005/8/layout/cycle3"/>
    <dgm:cxn modelId="{F426CDCF-DA1B-4B5E-A8B4-9CF259992A7A}" type="presParOf" srcId="{32345175-60AF-4BD9-862F-58627BF4C63A}" destId="{B0AA3EB4-DED7-48C6-8290-31E09AEB3445}" srcOrd="4" destOrd="0" presId="urn:microsoft.com/office/officeart/2005/8/layout/cycle3"/>
    <dgm:cxn modelId="{37142C8B-52DF-4040-A1BA-9D7A14AFE94C}" type="presParOf" srcId="{32345175-60AF-4BD9-862F-58627BF4C63A}" destId="{22FDA2C6-D5AB-4939-B357-134226132EE5}" srcOrd="5" destOrd="0" presId="urn:microsoft.com/office/officeart/2005/8/layout/cycle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68626-5802-4B5A-B8E0-AD7912AC3651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0540C2F8-C1A1-4374-B555-FF94A3952708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8245520C-69FB-4F9B-9C5B-FA543226481C}" type="par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D34B318-06C6-4E34-8864-D5B7F36E120A}" type="sibTrans" cxnId="{0A3F9DF6-6735-49BE-9E88-D02BE727A69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CA0F8300-11F8-4DC0-AFCF-A85D7DE05889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	</a:t>
          </a:r>
        </a:p>
      </dgm:t>
    </dgm:pt>
    <dgm:pt modelId="{8E371B59-459E-49BF-8AC2-C99EE0103A23}" type="par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5704F251-D142-4B49-BE56-24786AB9DE03}" type="sibTrans" cxnId="{163D8943-0138-4043-9DB9-DAB2BE5E7618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589C872-3E90-4590-93FD-3BC2DFB0DB74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3C07DA43-8DCC-40B8-95AA-4A1CACFB59AB}" type="par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91C4BBC-F303-4DF9-A162-4A7AF276A539}" type="sibTrans" cxnId="{9A0F2242-5AA7-48CD-A7B3-463C3D56A93E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02EB9F1F-3255-4EE9-9849-987EDCCCBB5D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syksy</a:t>
          </a:r>
        </a:p>
      </dgm:t>
    </dgm:pt>
    <dgm:pt modelId="{5CDF9A13-35C2-4F95-8A7C-C4F6536FCEF1}" type="par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A7157D01-A530-4A6F-9F21-520808968C25}" type="sibTrans" cxnId="{5FDE953B-B735-46B6-B62A-871095FFA460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DC75F36B-AECE-4EDF-B321-58DCD311038C}">
      <dgm:prSet phldrT="[Teksti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</dgm:spPr>
      <dgm:t>
        <a:bodyPr/>
        <a:lstStyle/>
        <a:p>
          <a:r>
            <a:rPr lang="fi-FI" b="1" dirty="0">
              <a:solidFill>
                <a:schemeClr val="tx1"/>
              </a:solidFill>
            </a:rPr>
            <a:t>kevät</a:t>
          </a:r>
        </a:p>
      </dgm:t>
    </dgm:pt>
    <dgm:pt modelId="{01486192-3E9C-4AAF-9C0E-4E35DD1D2786}" type="par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F42F5EA1-54CE-41F0-ACF0-B16D626F3CD9}" type="sibTrans" cxnId="{BD99E58A-F5FB-45AF-AF97-471198E51679}">
      <dgm:prSet/>
      <dgm:spPr/>
      <dgm:t>
        <a:bodyPr/>
        <a:lstStyle/>
        <a:p>
          <a:endParaRPr lang="fi-FI" b="1">
            <a:solidFill>
              <a:schemeClr val="tx1"/>
            </a:solidFill>
          </a:endParaRPr>
        </a:p>
      </dgm:t>
    </dgm:pt>
    <dgm:pt modelId="{61FDEE23-9EB8-4353-9663-99A8F989C9D1}" type="pres">
      <dgm:prSet presAssocID="{5D068626-5802-4B5A-B8E0-AD7912AC3651}" presName="Name0" presStyleCnt="0">
        <dgm:presLayoutVars>
          <dgm:dir/>
          <dgm:resizeHandles val="exact"/>
        </dgm:presLayoutVars>
      </dgm:prSet>
      <dgm:spPr/>
    </dgm:pt>
    <dgm:pt modelId="{C4A41EFF-2930-4E02-93AC-655F5BB5279E}" type="pres">
      <dgm:prSet presAssocID="{0540C2F8-C1A1-4374-B555-FF94A3952708}" presName="Name5" presStyleLbl="vennNode1" presStyleIdx="0" presStyleCnt="5" custLinFactX="-59218" custLinFactNeighborX="-100000" custLinFactNeighborY="-57">
        <dgm:presLayoutVars>
          <dgm:bulletEnabled val="1"/>
        </dgm:presLayoutVars>
      </dgm:prSet>
      <dgm:spPr/>
    </dgm:pt>
    <dgm:pt modelId="{B3951E7D-75C4-4540-B976-031845E23A95}" type="pres">
      <dgm:prSet presAssocID="{FD34B318-06C6-4E34-8864-D5B7F36E120A}" presName="space" presStyleCnt="0"/>
      <dgm:spPr/>
    </dgm:pt>
    <dgm:pt modelId="{515F2085-174E-4696-9FB8-F007721744F6}" type="pres">
      <dgm:prSet presAssocID="{CA0F8300-11F8-4DC0-AFCF-A85D7DE05889}" presName="Name5" presStyleLbl="vennNode1" presStyleIdx="1" presStyleCnt="5" custLinFactX="-171" custLinFactNeighborX="-100000" custLinFactNeighborY="-57">
        <dgm:presLayoutVars>
          <dgm:bulletEnabled val="1"/>
        </dgm:presLayoutVars>
      </dgm:prSet>
      <dgm:spPr/>
    </dgm:pt>
    <dgm:pt modelId="{D716B697-D1DB-4CDB-970A-C25D9B8B371A}" type="pres">
      <dgm:prSet presAssocID="{5704F251-D142-4B49-BE56-24786AB9DE03}" presName="space" presStyleCnt="0"/>
      <dgm:spPr/>
    </dgm:pt>
    <dgm:pt modelId="{91E1DAE3-2511-42FF-884D-ADBB867A8F5F}" type="pres">
      <dgm:prSet presAssocID="{A589C872-3E90-4590-93FD-3BC2DFB0DB74}" presName="Name5" presStyleLbl="vennNode1" presStyleIdx="2" presStyleCnt="5">
        <dgm:presLayoutVars>
          <dgm:bulletEnabled val="1"/>
        </dgm:presLayoutVars>
      </dgm:prSet>
      <dgm:spPr/>
    </dgm:pt>
    <dgm:pt modelId="{07D44F47-C034-463E-BB89-91105A09DB32}" type="pres">
      <dgm:prSet presAssocID="{091C4BBC-F303-4DF9-A162-4A7AF276A539}" presName="space" presStyleCnt="0"/>
      <dgm:spPr/>
    </dgm:pt>
    <dgm:pt modelId="{2489F23B-8DA4-4259-8FD7-368A096CADC3}" type="pres">
      <dgm:prSet presAssocID="{02EB9F1F-3255-4EE9-9849-987EDCCCBB5D}" presName="Name5" presStyleLbl="vennNode1" presStyleIdx="3" presStyleCnt="5" custLinFactX="33428" custLinFactNeighborX="100000" custLinFactNeighborY="-57">
        <dgm:presLayoutVars>
          <dgm:bulletEnabled val="1"/>
        </dgm:presLayoutVars>
      </dgm:prSet>
      <dgm:spPr/>
    </dgm:pt>
    <dgm:pt modelId="{ABA424BF-2473-48A1-B171-14D3FE151C4E}" type="pres">
      <dgm:prSet presAssocID="{A7157D01-A530-4A6F-9F21-520808968C25}" presName="space" presStyleCnt="0"/>
      <dgm:spPr/>
    </dgm:pt>
    <dgm:pt modelId="{3468B273-B785-401D-9B2A-BB38906028F3}" type="pres">
      <dgm:prSet presAssocID="{DC75F36B-AECE-4EDF-B321-58DCD311038C}" presName="Name5" presStyleLbl="vennNode1" presStyleIdx="4" presStyleCnt="5" custLinFactX="53543" custLinFactNeighborX="100000" custLinFactNeighborY="-57">
        <dgm:presLayoutVars>
          <dgm:bulletEnabled val="1"/>
        </dgm:presLayoutVars>
      </dgm:prSet>
      <dgm:spPr/>
    </dgm:pt>
  </dgm:ptLst>
  <dgm:cxnLst>
    <dgm:cxn modelId="{6358EC25-4343-458E-8C5C-EEC50F50D9A3}" type="presOf" srcId="{5D068626-5802-4B5A-B8E0-AD7912AC3651}" destId="{61FDEE23-9EB8-4353-9663-99A8F989C9D1}" srcOrd="0" destOrd="0" presId="urn:microsoft.com/office/officeart/2005/8/layout/venn3"/>
    <dgm:cxn modelId="{5FDE953B-B735-46B6-B62A-871095FFA460}" srcId="{5D068626-5802-4B5A-B8E0-AD7912AC3651}" destId="{02EB9F1F-3255-4EE9-9849-987EDCCCBB5D}" srcOrd="3" destOrd="0" parTransId="{5CDF9A13-35C2-4F95-8A7C-C4F6536FCEF1}" sibTransId="{A7157D01-A530-4A6F-9F21-520808968C25}"/>
    <dgm:cxn modelId="{9A0F2242-5AA7-48CD-A7B3-463C3D56A93E}" srcId="{5D068626-5802-4B5A-B8E0-AD7912AC3651}" destId="{A589C872-3E90-4590-93FD-3BC2DFB0DB74}" srcOrd="2" destOrd="0" parTransId="{3C07DA43-8DCC-40B8-95AA-4A1CACFB59AB}" sibTransId="{091C4BBC-F303-4DF9-A162-4A7AF276A539}"/>
    <dgm:cxn modelId="{163D8943-0138-4043-9DB9-DAB2BE5E7618}" srcId="{5D068626-5802-4B5A-B8E0-AD7912AC3651}" destId="{CA0F8300-11F8-4DC0-AFCF-A85D7DE05889}" srcOrd="1" destOrd="0" parTransId="{8E371B59-459E-49BF-8AC2-C99EE0103A23}" sibTransId="{5704F251-D142-4B49-BE56-24786AB9DE03}"/>
    <dgm:cxn modelId="{2D47EF70-94D0-4CEB-A847-4E0848A0066E}" type="presOf" srcId="{0540C2F8-C1A1-4374-B555-FF94A3952708}" destId="{C4A41EFF-2930-4E02-93AC-655F5BB5279E}" srcOrd="0" destOrd="0" presId="urn:microsoft.com/office/officeart/2005/8/layout/venn3"/>
    <dgm:cxn modelId="{772FFB51-CE1C-4592-A86C-20FDC9D0702B}" type="presOf" srcId="{02EB9F1F-3255-4EE9-9849-987EDCCCBB5D}" destId="{2489F23B-8DA4-4259-8FD7-368A096CADC3}" srcOrd="0" destOrd="0" presId="urn:microsoft.com/office/officeart/2005/8/layout/venn3"/>
    <dgm:cxn modelId="{BD99E58A-F5FB-45AF-AF97-471198E51679}" srcId="{5D068626-5802-4B5A-B8E0-AD7912AC3651}" destId="{DC75F36B-AECE-4EDF-B321-58DCD311038C}" srcOrd="4" destOrd="0" parTransId="{01486192-3E9C-4AAF-9C0E-4E35DD1D2786}" sibTransId="{F42F5EA1-54CE-41F0-ACF0-B16D626F3CD9}"/>
    <dgm:cxn modelId="{CD7945B9-7819-410E-983C-40D87C1DA3CE}" type="presOf" srcId="{A589C872-3E90-4590-93FD-3BC2DFB0DB74}" destId="{91E1DAE3-2511-42FF-884D-ADBB867A8F5F}" srcOrd="0" destOrd="0" presId="urn:microsoft.com/office/officeart/2005/8/layout/venn3"/>
    <dgm:cxn modelId="{B96D90C4-A01F-4431-8432-A7AA1D6BB453}" type="presOf" srcId="{DC75F36B-AECE-4EDF-B321-58DCD311038C}" destId="{3468B273-B785-401D-9B2A-BB38906028F3}" srcOrd="0" destOrd="0" presId="urn:microsoft.com/office/officeart/2005/8/layout/venn3"/>
    <dgm:cxn modelId="{0A3F9DF6-6735-49BE-9E88-D02BE727A699}" srcId="{5D068626-5802-4B5A-B8E0-AD7912AC3651}" destId="{0540C2F8-C1A1-4374-B555-FF94A3952708}" srcOrd="0" destOrd="0" parTransId="{8245520C-69FB-4F9B-9C5B-FA543226481C}" sibTransId="{FD34B318-06C6-4E34-8864-D5B7F36E120A}"/>
    <dgm:cxn modelId="{F1BCEAFB-710F-4BDC-86D7-CA6DB4A6CD42}" type="presOf" srcId="{CA0F8300-11F8-4DC0-AFCF-A85D7DE05889}" destId="{515F2085-174E-4696-9FB8-F007721744F6}" srcOrd="0" destOrd="0" presId="urn:microsoft.com/office/officeart/2005/8/layout/venn3"/>
    <dgm:cxn modelId="{9B8FCE49-C649-408F-B03B-C24C2FDD92EE}" type="presParOf" srcId="{61FDEE23-9EB8-4353-9663-99A8F989C9D1}" destId="{C4A41EFF-2930-4E02-93AC-655F5BB5279E}" srcOrd="0" destOrd="0" presId="urn:microsoft.com/office/officeart/2005/8/layout/venn3"/>
    <dgm:cxn modelId="{BB18ECE4-1F22-4364-9105-58BD68583A22}" type="presParOf" srcId="{61FDEE23-9EB8-4353-9663-99A8F989C9D1}" destId="{B3951E7D-75C4-4540-B976-031845E23A95}" srcOrd="1" destOrd="0" presId="urn:microsoft.com/office/officeart/2005/8/layout/venn3"/>
    <dgm:cxn modelId="{659C104F-651D-4CB4-8142-017BAE3E758E}" type="presParOf" srcId="{61FDEE23-9EB8-4353-9663-99A8F989C9D1}" destId="{515F2085-174E-4696-9FB8-F007721744F6}" srcOrd="2" destOrd="0" presId="urn:microsoft.com/office/officeart/2005/8/layout/venn3"/>
    <dgm:cxn modelId="{B0D30BBD-8E3C-4716-865F-243D41C04157}" type="presParOf" srcId="{61FDEE23-9EB8-4353-9663-99A8F989C9D1}" destId="{D716B697-D1DB-4CDB-970A-C25D9B8B371A}" srcOrd="3" destOrd="0" presId="urn:microsoft.com/office/officeart/2005/8/layout/venn3"/>
    <dgm:cxn modelId="{9483F31B-2305-40BB-A365-5884CD1ED66C}" type="presParOf" srcId="{61FDEE23-9EB8-4353-9663-99A8F989C9D1}" destId="{91E1DAE3-2511-42FF-884D-ADBB867A8F5F}" srcOrd="4" destOrd="0" presId="urn:microsoft.com/office/officeart/2005/8/layout/venn3"/>
    <dgm:cxn modelId="{551F3238-E45D-450B-96E5-0B8F084F273A}" type="presParOf" srcId="{61FDEE23-9EB8-4353-9663-99A8F989C9D1}" destId="{07D44F47-C034-463E-BB89-91105A09DB32}" srcOrd="5" destOrd="0" presId="urn:microsoft.com/office/officeart/2005/8/layout/venn3"/>
    <dgm:cxn modelId="{85A13463-F3F0-476C-A03C-BB4894417581}" type="presParOf" srcId="{61FDEE23-9EB8-4353-9663-99A8F989C9D1}" destId="{2489F23B-8DA4-4259-8FD7-368A096CADC3}" srcOrd="6" destOrd="0" presId="urn:microsoft.com/office/officeart/2005/8/layout/venn3"/>
    <dgm:cxn modelId="{0BC69608-1785-4142-9D49-8F88629DD2A7}" type="presParOf" srcId="{61FDEE23-9EB8-4353-9663-99A8F989C9D1}" destId="{ABA424BF-2473-48A1-B171-14D3FE151C4E}" srcOrd="7" destOrd="0" presId="urn:microsoft.com/office/officeart/2005/8/layout/venn3"/>
    <dgm:cxn modelId="{A2ED46A7-FF2C-4D3D-9A67-3822A346E6F8}" type="presParOf" srcId="{61FDEE23-9EB8-4353-9663-99A8F989C9D1}" destId="{3468B273-B785-401D-9B2A-BB38906028F3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B2D01-42C3-48C8-9D51-774582E04EB6}">
      <dsp:nvSpPr>
        <dsp:cNvPr id="0" name=""/>
        <dsp:cNvSpPr/>
      </dsp:nvSpPr>
      <dsp:spPr>
        <a:xfrm>
          <a:off x="2623986" y="44361"/>
          <a:ext cx="2488668" cy="1251769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5092" y="105467"/>
        <a:ext cx="2366456" cy="11295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224154" y="144012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622984" y="36182"/>
          <a:ext cx="2513107" cy="1256553"/>
        </a:xfrm>
        <a:prstGeom prst="round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84324" y="97522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0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40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84573" y="2376260"/>
          <a:ext cx="2513107" cy="1256553"/>
        </a:xfrm>
        <a:prstGeom prst="roundRect">
          <a:avLst/>
        </a:prstGeom>
        <a:solidFill>
          <a:schemeClr val="bg1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45913" y="2437600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D3659-5614-4091-ACF2-EA50ADC5290B}">
      <dsp:nvSpPr>
        <dsp:cNvPr id="0" name=""/>
        <dsp:cNvSpPr/>
      </dsp:nvSpPr>
      <dsp:spPr>
        <a:xfrm>
          <a:off x="1193462" y="179840"/>
          <a:ext cx="5367665" cy="5367665"/>
        </a:xfrm>
        <a:prstGeom prst="circularArrow">
          <a:avLst>
            <a:gd name="adj1" fmla="val 5544"/>
            <a:gd name="adj2" fmla="val 330680"/>
            <a:gd name="adj3" fmla="val 13776269"/>
            <a:gd name="adj4" fmla="val 17385755"/>
            <a:gd name="adj5" fmla="val 5757"/>
          </a:avLst>
        </a:prstGeom>
        <a:solidFill>
          <a:srgbClr val="FFC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B2D01-42C3-48C8-9D51-774582E04EB6}">
      <dsp:nvSpPr>
        <dsp:cNvPr id="0" name=""/>
        <dsp:cNvSpPr/>
      </dsp:nvSpPr>
      <dsp:spPr>
        <a:xfrm>
          <a:off x="2592292" y="72010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Äidinkieli</a:t>
          </a:r>
        </a:p>
      </dsp:txBody>
      <dsp:txXfrm>
        <a:off x="2653632" y="133350"/>
        <a:ext cx="2390427" cy="1133873"/>
      </dsp:txXfrm>
    </dsp:sp>
    <dsp:sp modelId="{B8F191ED-329B-4B75-BB98-DBA9231E2D67}">
      <dsp:nvSpPr>
        <dsp:cNvPr id="0" name=""/>
        <dsp:cNvSpPr/>
      </dsp:nvSpPr>
      <dsp:spPr>
        <a:xfrm>
          <a:off x="19" y="4144046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Toinen kotimainen kieli</a:t>
          </a:r>
        </a:p>
      </dsp:txBody>
      <dsp:txXfrm>
        <a:off x="61359" y="4205386"/>
        <a:ext cx="2390427" cy="1133873"/>
      </dsp:txXfrm>
    </dsp:sp>
    <dsp:sp modelId="{70239A5A-1754-47AF-87FC-25B943BD1110}">
      <dsp:nvSpPr>
        <dsp:cNvPr id="0" name=""/>
        <dsp:cNvSpPr/>
      </dsp:nvSpPr>
      <dsp:spPr>
        <a:xfrm>
          <a:off x="11" y="2448274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Vieras kieli</a:t>
          </a:r>
        </a:p>
      </dsp:txBody>
      <dsp:txXfrm>
        <a:off x="61351" y="2509614"/>
        <a:ext cx="2390427" cy="1133873"/>
      </dsp:txXfrm>
    </dsp:sp>
    <dsp:sp modelId="{B0AA3EB4-DED7-48C6-8290-31E09AEB3445}">
      <dsp:nvSpPr>
        <dsp:cNvPr id="0" name=""/>
        <dsp:cNvSpPr/>
      </dsp:nvSpPr>
      <dsp:spPr>
        <a:xfrm>
          <a:off x="5191737" y="2487857"/>
          <a:ext cx="2513107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Reaali</a:t>
          </a:r>
        </a:p>
      </dsp:txBody>
      <dsp:txXfrm>
        <a:off x="5253077" y="2549197"/>
        <a:ext cx="2390427" cy="1133873"/>
      </dsp:txXfrm>
    </dsp:sp>
    <dsp:sp modelId="{22FDA2C6-D5AB-4939-B357-134226132EE5}">
      <dsp:nvSpPr>
        <dsp:cNvPr id="0" name=""/>
        <dsp:cNvSpPr/>
      </dsp:nvSpPr>
      <dsp:spPr>
        <a:xfrm>
          <a:off x="5077075" y="4144046"/>
          <a:ext cx="2627780" cy="1256553"/>
        </a:xfrm>
        <a:prstGeom prst="round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800" b="1" kern="1200" baseline="0" dirty="0">
              <a:solidFill>
                <a:schemeClr val="tx1"/>
              </a:solidFill>
              <a:latin typeface="+mj-lt"/>
            </a:rPr>
            <a:t>Matematiikka</a:t>
          </a:r>
        </a:p>
      </dsp:txBody>
      <dsp:txXfrm>
        <a:off x="5138415" y="4205386"/>
        <a:ext cx="2505100" cy="11338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A41EFF-2930-4E02-93AC-655F5BB5279E}">
      <dsp:nvSpPr>
        <dsp:cNvPr id="0" name=""/>
        <dsp:cNvSpPr/>
      </dsp:nvSpPr>
      <dsp:spPr>
        <a:xfrm>
          <a:off x="827191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1016811" y="189620"/>
        <a:ext cx="915564" cy="915564"/>
      </dsp:txXfrm>
    </dsp:sp>
    <dsp:sp modelId="{515F2085-174E-4696-9FB8-F007721744F6}">
      <dsp:nvSpPr>
        <dsp:cNvPr id="0" name=""/>
        <dsp:cNvSpPr/>
      </dsp:nvSpPr>
      <dsp:spPr>
        <a:xfrm>
          <a:off x="2627578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	</a:t>
          </a:r>
        </a:p>
      </dsp:txBody>
      <dsp:txXfrm>
        <a:off x="2817198" y="189620"/>
        <a:ext cx="915564" cy="915564"/>
      </dsp:txXfrm>
    </dsp:sp>
    <dsp:sp modelId="{91E1DAE3-2511-42FF-884D-ADBB867A8F5F}">
      <dsp:nvSpPr>
        <dsp:cNvPr id="0" name=""/>
        <dsp:cNvSpPr/>
      </dsp:nvSpPr>
      <dsp:spPr>
        <a:xfrm>
          <a:off x="3924597" y="669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4114217" y="190289"/>
        <a:ext cx="915564" cy="915564"/>
      </dsp:txXfrm>
    </dsp:sp>
    <dsp:sp modelId="{2489F23B-8DA4-4259-8FD7-368A096CADC3}">
      <dsp:nvSpPr>
        <dsp:cNvPr id="0" name=""/>
        <dsp:cNvSpPr/>
      </dsp:nvSpPr>
      <dsp:spPr>
        <a:xfrm>
          <a:off x="5652229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syksy</a:t>
          </a:r>
        </a:p>
      </dsp:txBody>
      <dsp:txXfrm>
        <a:off x="5841849" y="189620"/>
        <a:ext cx="915564" cy="915564"/>
      </dsp:txXfrm>
    </dsp:sp>
    <dsp:sp modelId="{3468B273-B785-401D-9B2A-BB38906028F3}">
      <dsp:nvSpPr>
        <dsp:cNvPr id="0" name=""/>
        <dsp:cNvSpPr/>
      </dsp:nvSpPr>
      <dsp:spPr>
        <a:xfrm>
          <a:off x="6948523" y="0"/>
          <a:ext cx="1294804" cy="1294804"/>
        </a:xfrm>
        <a:prstGeom prst="ellipse">
          <a:avLst/>
        </a:prstGeom>
        <a:gradFill rotWithShape="0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16200000" scaled="0"/>
        </a:gradFill>
        <a:ln>
          <a:solidFill>
            <a:schemeClr val="tx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71257" tIns="21590" rIns="71257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700" b="1" kern="1200" dirty="0">
              <a:solidFill>
                <a:schemeClr val="tx1"/>
              </a:solidFill>
            </a:rPr>
            <a:t>kevät</a:t>
          </a:r>
        </a:p>
      </dsp:txBody>
      <dsp:txXfrm>
        <a:off x="7138143" y="189620"/>
        <a:ext cx="915564" cy="9155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endParaRPr lang="fi-FI" dirty="0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SzTx/>
              <a:buFontTx/>
              <a:buNone/>
              <a:defRPr sz="1200" b="0"/>
            </a:lvl1pPr>
          </a:lstStyle>
          <a:p>
            <a:pPr>
              <a:defRPr/>
            </a:pPr>
            <a:fld id="{F3F57841-CA54-4A08-8A54-B57532CFC9FB}" type="slidenum">
              <a:rPr lang="fi-FI"/>
              <a:pPr>
                <a:defRPr/>
              </a:pPr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256873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F57841-CA54-4A08-8A54-B57532CFC9FB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54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i-FI"/>
              <a:t>Muokkaa alaotsikon perustyyliä napsautt.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Otsikko ja 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Kaavion paikkamerkki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fi-FI" noProof="0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1A33657-C779-1FCD-8B16-EBA0570954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8FE60B0-65FD-FFBD-ED55-F8395EAEB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DDC4B3E-D359-D60D-71ED-F86263E0B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392632-152A-F3FA-8040-995131C6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256F43-5E3D-33F1-8D43-E0B4735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97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1B80BC1-7896-0121-14B0-45AAA8CE3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C93027C-79BE-E1E8-AD63-B1FAA5C47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BAD2E6C-E173-0F23-9D5D-EE5EDEEBD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D6590D9-2B6D-34DB-A300-E4A1490CE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493289C-308D-41E6-857D-E96FD1F6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80232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2FBDA4-7143-A1C7-9A8A-29955CAB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23A38F9-2AD1-808E-B69C-A22C6CA42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08BEAD7-222E-2E16-70D0-C602EB151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78EF39E-B6D9-18F9-BBFA-216D0E533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2F2426-6266-7AED-A800-B7A928182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40604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C3534D-0A0B-E619-AD71-A06F30012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A0A18B0-B66B-71FF-CB2A-624423CC7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79AE261-5C79-F109-F45D-2BE8160E6B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4735B6-0DC7-4C9B-278B-0F2D0592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1548BC7-BD2A-05FD-B602-065351B1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650BD3A-2C09-ED46-BF6B-00ACF7E0F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501076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40E780-71E4-FEE4-3F03-86AB1A593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5461BC8-F43A-9FB8-2E72-E860ABA86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55B8026-386F-F42B-7582-D197E1F59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75A7016-8C32-5325-C9B4-493F1BEB7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092F37B3-F338-A2DE-717F-ED7B24C3E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0D91A26B-A46A-B2EA-C30D-A0CDFCDE7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68A51EEC-12AD-0738-37A8-BFEC2CB59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73FC1483-4772-3962-FB5E-F0AB3271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478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FC51B75-D420-4BC7-CFC3-F147BD088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2BAA2096-7C5E-18BB-136A-5CDDD19B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D0233AFD-3E86-1B15-E3FF-052BD1515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95AABC6C-5151-6CAB-553D-D5507C8A2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44507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6AB626C-B67B-5BE9-8F92-50417C3C7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E5C4046-C36C-0013-DEE6-0C5E59C42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05D6C33-F54A-579F-907F-CBD67DB2C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1098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84BC364-5BE4-A609-5E37-0D76638B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FA4BC10-EADE-DEC4-42E1-AC6D1C8AD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7844D60-4CA3-5A2C-529E-4F6D4EE79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C86145D-C105-9B14-F648-631299F92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0A737C8-F788-3FA8-E78C-4B4FD68E5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7F1929-5981-B87B-3D23-9842936FF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901855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1932DA6-116A-0778-F615-04961740C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50EE706D-FF04-DF1D-A85E-98C7EE6FA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263103BB-67D4-175F-E35F-BB8264595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49E2D9F-48A7-2E87-89ED-4CC956259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AB9D2F8-C60E-56C1-8556-AA191A6F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5C39B0E3-97EE-8F7A-4434-E9541C51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069080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D04A4BA-0F67-CD17-8BCB-60C28BEA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784F293-4A7A-B27D-0FCA-C629C10E3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88314E0-84C7-0043-DBFE-1E6C442EF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E3C0204-A69C-F01C-2748-21D19C749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DECAB72-E0D1-3AFC-A00C-F13D89E1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0228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BDAFD6CE-459D-3E41-B5F5-76EDCF5094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C65C5C6-F68B-959C-61F4-1993266DEB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33A0A4D-2437-7187-9A2B-88D9BDE5B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B48CDEC-173B-357C-E1EE-BA1EA777D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EA398F-EF73-7394-045E-1CFFCA246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070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778098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 Rounded MT Bold" pitchFamily="34" charset="0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243961" y="6700718"/>
            <a:ext cx="1296591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SzTx/>
              <a:buFontTx/>
              <a:buNone/>
              <a:defRPr/>
            </a:pPr>
            <a:r>
              <a:rPr lang="en-US" sz="600" b="0" dirty="0">
                <a:cs typeface="Arial" charset="0"/>
              </a:rPr>
              <a:t>© Present-</a:t>
            </a:r>
            <a:r>
              <a:rPr lang="en-US" sz="600" b="0" dirty="0" err="1">
                <a:cs typeface="Arial" charset="0"/>
              </a:rPr>
              <a:t>äSSä</a:t>
            </a:r>
            <a:r>
              <a:rPr lang="en-US" sz="600" b="0" dirty="0">
                <a:cs typeface="Arial" charset="0"/>
              </a:rPr>
              <a:t> 2013</a:t>
            </a:r>
          </a:p>
        </p:txBody>
      </p:sp>
      <p:sp>
        <p:nvSpPr>
          <p:cNvPr id="2" name="Pyöristetty suorakulmio 1"/>
          <p:cNvSpPr/>
          <p:nvPr userDrawn="1"/>
        </p:nvSpPr>
        <p:spPr bwMode="auto">
          <a:xfrm>
            <a:off x="971600" y="116632"/>
            <a:ext cx="7128792" cy="64807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kstiruutu 2"/>
          <p:cNvSpPr txBox="1"/>
          <p:nvPr userDrawn="1"/>
        </p:nvSpPr>
        <p:spPr>
          <a:xfrm>
            <a:off x="1907704" y="209835"/>
            <a:ext cx="489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solidFill>
                  <a:srgbClr val="FF0000"/>
                </a:solidFill>
              </a:rPr>
              <a:t>Älä</a:t>
            </a:r>
            <a:r>
              <a:rPr lang="fi-FI" baseline="0" dirty="0">
                <a:solidFill>
                  <a:srgbClr val="FF0000"/>
                </a:solidFill>
              </a:rPr>
              <a:t> muuta </a:t>
            </a:r>
            <a:r>
              <a:rPr lang="fi-FI" baseline="0" dirty="0" err="1">
                <a:solidFill>
                  <a:srgbClr val="FF0000"/>
                </a:solidFill>
              </a:rPr>
              <a:t>perustyylidiaa</a:t>
            </a:r>
            <a:endParaRPr lang="fi-FI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314" y="-243408"/>
            <a:ext cx="946785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0500FECA-449A-7085-747D-567959C9B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495D4C3-CB23-B85D-3C0A-FB27AAD7E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EF83B2E-93E1-B026-DA9E-877438D58D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55322-4247-4D66-973C-A425697A860D}" type="datetimeFigureOut">
              <a:rPr lang="fi-FI" smtClean="0"/>
              <a:t>20.2.2024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B62CCEF-E533-777E-5BC6-3D9088509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06B37E2-9BD4-CAA5-C8FA-AD59C6F02B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40718-FABB-44E6-9F91-7E5CA615AF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40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llavedenlukio.fi/" TargetMode="External"/><Relationship Id="rId2" Type="http://schemas.openxmlformats.org/officeDocument/2006/relationships/hyperlink" Target="http://www.ylioppilastutkinto.f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bitti.fi/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lioppilastutkinto.fi/ylioppilastutkinto/tulokset-ja-koesuoritukset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KALLAVEDEN 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LUKION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HUOLTAJIENILTA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20.2.2024</a:t>
            </a:r>
          </a:p>
          <a:p>
            <a:pPr marL="0" indent="0">
              <a:buNone/>
            </a:pPr>
            <a:r>
              <a:rPr lang="fi-FI" sz="3600" b="1" dirty="0">
                <a:latin typeface="Book Antiqua" panose="02040602050305030304" pitchFamily="18" charset="0"/>
              </a:rPr>
              <a:t>Tervetuloa!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1244080"/>
            <a:ext cx="3960440" cy="528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844235"/>
      </p:ext>
    </p:extLst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Lukion oppimäärä suoritetaan </a:t>
            </a:r>
            <a:r>
              <a:rPr lang="fi-FI" sz="2400" u="sng" dirty="0">
                <a:ea typeface="Times New Roman"/>
                <a:cs typeface="Courier 10cpi"/>
              </a:rPr>
              <a:t>määräpäivään 30.4.2025</a:t>
            </a:r>
            <a:r>
              <a:rPr lang="fi-FI" sz="2400" dirty="0">
                <a:ea typeface="Times New Roman"/>
                <a:cs typeface="Courier 10cpi"/>
              </a:rPr>
              <a:t> mennessä. Tuolloin lukio ilmoittaa KOSKI-palveluun niiden kokelaiden nimet, joiden päättötodistus on valmis. </a:t>
            </a: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ea typeface="Times New Roman"/>
                <a:cs typeface="Courier 10cpi"/>
              </a:rPr>
              <a:t>Kokelaalla on kuitenkin mahdollisuus suorittaa lukion oppimäärää koko kyseinen kevätlukukausi 2025.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dirty="0">
                <a:solidFill>
                  <a:srgbClr val="FF0000"/>
                </a:solidFill>
                <a:ea typeface="Times New Roman"/>
                <a:cs typeface="Courier 10cpi"/>
              </a:rPr>
              <a:t>Mikäli opiskelija ei ole suorittanut 3. opiskeluvuoden kolmannen jakson päättyessä lukion oppimäärää (150 opintopistettä), hänen tulee neuvotella opinto-ohjaajan kanssa tarvittavista suorituksista ja allekirjoittaa kirjallinen suoritussuunnitelma rehtorin kanssa. Asiasta lähetetään myös tieto opiskelijan vanhemmille tai huoltajille.</a:t>
            </a: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64592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dirty="0">
              <a:latin typeface="Courier 10cpi"/>
              <a:ea typeface="Times New Roman"/>
              <a:cs typeface="Courier 10cpi"/>
            </a:endParaRP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554975306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Tutkinnon rakenne:</a:t>
            </a:r>
            <a:r>
              <a:rPr lang="fi-FI" dirty="0">
                <a:solidFill>
                  <a:srgbClr val="FF0000"/>
                </a:solidFill>
              </a:rPr>
              <a:t> </a:t>
            </a:r>
            <a:r>
              <a:rPr lang="fi-FI" dirty="0"/>
              <a:t>5 koetta ja mahdollisesti ylimääräisiä kokeita</a:t>
            </a:r>
          </a:p>
          <a:p>
            <a:r>
              <a:rPr lang="fi-FI" dirty="0"/>
              <a:t>pakollinen / ylimääräinen koe -käsitteet poistuneet</a:t>
            </a:r>
          </a:p>
          <a:p>
            <a:r>
              <a:rPr lang="fi-FI" dirty="0"/>
              <a:t>kokeen tasoa voi vaihtaa myös tutkinnon sisällä</a:t>
            </a:r>
          </a:p>
          <a:p>
            <a:r>
              <a:rPr lang="fi-FI" dirty="0"/>
              <a:t>Oppivelvollisilla 5 maksutonta koetta (+ hylätyn kokeen korottaminen)</a:t>
            </a:r>
          </a:p>
          <a:p>
            <a:r>
              <a:rPr lang="fi-FI" dirty="0"/>
              <a:t>Hyväksytyn kokeen korottaminen on aina maksullinen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3970722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2400" dirty="0">
                <a:solidFill>
                  <a:schemeClr val="bg1"/>
                </a:solidFill>
              </a:rPr>
              <a:t>Tutkinnon rakenne</a:t>
            </a:r>
            <a:br>
              <a:rPr lang="fi-FI" sz="2400" dirty="0">
                <a:solidFill>
                  <a:schemeClr val="bg1"/>
                </a:solidFill>
              </a:rPr>
            </a:br>
            <a:r>
              <a:rPr lang="fi-FI" sz="2400" dirty="0"/>
              <a:t>alkaen k2022</a:t>
            </a:r>
            <a:endParaRPr lang="fi-FI" sz="2400" dirty="0">
              <a:solidFill>
                <a:schemeClr val="bg1"/>
              </a:solidFill>
            </a:endParaRP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(tai S2 jos kotikieli muu kuin suomi ja S2-oppimäärän  mukaan opiskellut) 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251520" y="1052736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(5) koetta</a:t>
            </a:r>
          </a:p>
        </p:txBody>
      </p:sp>
    </p:spTree>
    <p:extLst>
      <p:ext uri="{BB962C8B-B14F-4D97-AF65-F5344CB8AC3E}">
        <p14:creationId xmlns:p14="http://schemas.microsoft.com/office/powerpoint/2010/main" val="1490219935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kstikehys 3"/>
          <p:cNvSpPr txBox="1"/>
          <p:nvPr/>
        </p:nvSpPr>
        <p:spPr>
          <a:xfrm>
            <a:off x="3491880" y="24208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Äidinkielen koe on kaikille pakollinen</a:t>
            </a:r>
          </a:p>
        </p:txBody>
      </p:sp>
      <p:grpSp>
        <p:nvGrpSpPr>
          <p:cNvPr id="8" name="Ryhmä 7"/>
          <p:cNvGrpSpPr/>
          <p:nvPr/>
        </p:nvGrpSpPr>
        <p:grpSpPr>
          <a:xfrm>
            <a:off x="3491880" y="4221088"/>
            <a:ext cx="2520280" cy="1289248"/>
            <a:chOff x="3491880" y="4221088"/>
            <a:chExt cx="2520280" cy="1289248"/>
          </a:xfrm>
        </p:grpSpPr>
        <p:sp>
          <p:nvSpPr>
            <p:cNvPr id="6" name="Kuvatekstinuoli vasemmalle ja oikealle 5"/>
            <p:cNvSpPr/>
            <p:nvPr/>
          </p:nvSpPr>
          <p:spPr bwMode="auto">
            <a:xfrm>
              <a:off x="3491880" y="4221088"/>
              <a:ext cx="2520280" cy="1289248"/>
            </a:xfrm>
            <a:prstGeom prst="leftRightArrowCallout">
              <a:avLst>
                <a:gd name="adj1" fmla="val 41792"/>
                <a:gd name="adj2" fmla="val 28256"/>
                <a:gd name="adj3" fmla="val 11811"/>
                <a:gd name="adj4" fmla="val 75488"/>
              </a:avLst>
            </a:prstGeom>
            <a:solidFill>
              <a:srgbClr val="CC3300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269875" marR="0" lvl="0" indent="-269875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5" name="Tekstikehys 4"/>
            <p:cNvSpPr txBox="1"/>
            <p:nvPr/>
          </p:nvSpPr>
          <p:spPr>
            <a:xfrm>
              <a:off x="3995936" y="4293096"/>
              <a:ext cx="15121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Kolme koetta näistä neljästä + yksi koe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251520" y="1124744"/>
            <a:ext cx="2664296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  <a:effectLst>
            <a:glow rad="228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CC33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kuuluu  viisi koetta</a:t>
            </a:r>
          </a:p>
        </p:txBody>
      </p:sp>
    </p:spTree>
    <p:extLst>
      <p:ext uri="{BB962C8B-B14F-4D97-AF65-F5344CB8AC3E}">
        <p14:creationId xmlns:p14="http://schemas.microsoft.com/office/powerpoint/2010/main" val="3312040956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9" name="Kaareva yhdysviiva 18"/>
          <p:cNvCxnSpPr/>
          <p:nvPr/>
        </p:nvCxnSpPr>
        <p:spPr bwMode="auto">
          <a:xfrm rot="10800000" flipV="1">
            <a:off x="3203848" y="4869160"/>
            <a:ext cx="1080120" cy="648072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none" w="med" len="med"/>
            <a:tailEnd type="stealth"/>
          </a:ln>
          <a:effectLst/>
        </p:spPr>
      </p:cxnSp>
      <p:cxnSp>
        <p:nvCxnSpPr>
          <p:cNvPr id="15" name="Kaareva yhdysviiva 14"/>
          <p:cNvCxnSpPr/>
          <p:nvPr/>
        </p:nvCxnSpPr>
        <p:spPr bwMode="auto">
          <a:xfrm>
            <a:off x="3275856" y="4149080"/>
            <a:ext cx="2808312" cy="1656184"/>
          </a:xfrm>
          <a:prstGeom prst="curvedConnector3">
            <a:avLst>
              <a:gd name="adj1" fmla="val 60751"/>
            </a:avLst>
          </a:prstGeom>
          <a:solidFill>
            <a:schemeClr val="accent1"/>
          </a:solidFill>
          <a:ln w="127000" cap="flat" cmpd="sng" algn="ctr">
            <a:solidFill>
              <a:srgbClr val="CC3300"/>
            </a:solidFill>
            <a:prstDash val="solid"/>
            <a:round/>
            <a:headEnd type="stealth"/>
            <a:tailEnd type="stealth"/>
          </a:ln>
          <a:effectLst/>
        </p:spPr>
      </p:cxn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3995936" y="3789040"/>
            <a:ext cx="1728192" cy="1477328"/>
          </a:xfrm>
          <a:prstGeom prst="rect">
            <a:avLst/>
          </a:prstGeom>
          <a:solidFill>
            <a:srgbClr val="CC3300"/>
          </a:solidFill>
          <a:ln w="19050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Tutkintoon on kuuluttava 1 pitkän oppimäärän koe</a:t>
            </a:r>
          </a:p>
        </p:txBody>
      </p:sp>
    </p:spTree>
    <p:extLst>
      <p:ext uri="{BB962C8B-B14F-4D97-AF65-F5344CB8AC3E}">
        <p14:creationId xmlns:p14="http://schemas.microsoft.com/office/powerpoint/2010/main" val="2590592637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0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Ryhmä 31"/>
          <p:cNvGrpSpPr/>
          <p:nvPr/>
        </p:nvGrpSpPr>
        <p:grpSpPr>
          <a:xfrm>
            <a:off x="7164289" y="2204865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3" name="Pyöristetty suorakulmio 32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4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36" name="Pyöristetty suorakulmio 35"/>
          <p:cNvSpPr/>
          <p:nvPr/>
        </p:nvSpPr>
        <p:spPr>
          <a:xfrm>
            <a:off x="0" y="2060848"/>
            <a:ext cx="1979711" cy="936103"/>
          </a:xfrm>
          <a:prstGeom prst="round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sp>
      <p:grpSp>
        <p:nvGrpSpPr>
          <p:cNvPr id="14" name="Ryhmä 13"/>
          <p:cNvGrpSpPr/>
          <p:nvPr/>
        </p:nvGrpSpPr>
        <p:grpSpPr>
          <a:xfrm>
            <a:off x="72009" y="2276872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5" name="Pyöristetty suorakulmio 14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6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endParaRPr kumimoji="0" lang="fi-FI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Ryhmä 16"/>
          <p:cNvGrpSpPr/>
          <p:nvPr/>
        </p:nvGrpSpPr>
        <p:grpSpPr>
          <a:xfrm>
            <a:off x="216025" y="2564904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18" name="Pyöristetty suorakulmio 17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19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91264" cy="936104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Tutkinnon rakenne k2022</a:t>
            </a:r>
          </a:p>
        </p:txBody>
      </p:sp>
      <p:graphicFrame>
        <p:nvGraphicFramePr>
          <p:cNvPr id="3" name="Kaaviokuva 2"/>
          <p:cNvGraphicFramePr/>
          <p:nvPr/>
        </p:nvGraphicFramePr>
        <p:xfrm>
          <a:off x="899592" y="1124744"/>
          <a:ext cx="7704856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3" name="Ryhmä 22"/>
          <p:cNvGrpSpPr/>
          <p:nvPr/>
        </p:nvGrpSpPr>
        <p:grpSpPr>
          <a:xfrm>
            <a:off x="7020272" y="234888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4" name="Pyöristetty suorakulmio 23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5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sp>
        <p:nvSpPr>
          <p:cNvPr id="7" name="Tekstikehys 6"/>
          <p:cNvSpPr txBox="1"/>
          <p:nvPr/>
        </p:nvSpPr>
        <p:spPr>
          <a:xfrm>
            <a:off x="3707904" y="3284984"/>
            <a:ext cx="2160240" cy="1938992"/>
          </a:xfrm>
          <a:prstGeom prst="rect">
            <a:avLst/>
          </a:prstGeom>
          <a:solidFill>
            <a:srgbClr val="CC33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Tutkinnon viiden kokeen lisäksi voit kirjoittaa useita muitakin kokeita</a:t>
            </a:r>
          </a:p>
        </p:txBody>
      </p:sp>
      <p:grpSp>
        <p:nvGrpSpPr>
          <p:cNvPr id="20" name="Ryhmä 19"/>
          <p:cNvGrpSpPr/>
          <p:nvPr/>
        </p:nvGrpSpPr>
        <p:grpSpPr>
          <a:xfrm>
            <a:off x="323528" y="3068960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1" name="Pyöristetty suorakulmio 20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2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Vieras kieli</a:t>
              </a:r>
            </a:p>
          </p:txBody>
        </p:sp>
      </p:grpSp>
      <p:grpSp>
        <p:nvGrpSpPr>
          <p:cNvPr id="29" name="Ryhmä 28"/>
          <p:cNvGrpSpPr/>
          <p:nvPr/>
        </p:nvGrpSpPr>
        <p:grpSpPr>
          <a:xfrm>
            <a:off x="6948264" y="2492897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30" name="Pyöristetty suorakulmio 29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31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  <p:grpSp>
        <p:nvGrpSpPr>
          <p:cNvPr id="26" name="Ryhmä 25"/>
          <p:cNvGrpSpPr/>
          <p:nvPr/>
        </p:nvGrpSpPr>
        <p:grpSpPr>
          <a:xfrm>
            <a:off x="6804248" y="3068961"/>
            <a:ext cx="1979711" cy="936103"/>
            <a:chOff x="11" y="2448274"/>
            <a:chExt cx="2513107" cy="1256553"/>
          </a:xfrm>
          <a:solidFill>
            <a:srgbClr val="00B050"/>
          </a:solidFill>
        </p:grpSpPr>
        <p:sp>
          <p:nvSpPr>
            <p:cNvPr id="27" name="Pyöristetty suorakulmio 26"/>
            <p:cNvSpPr/>
            <p:nvPr/>
          </p:nvSpPr>
          <p:spPr>
            <a:xfrm>
              <a:off x="11" y="2448274"/>
              <a:ext cx="2513107" cy="1256553"/>
            </a:xfrm>
            <a:prstGeom prst="roundRect">
              <a:avLst/>
            </a:prstGeom>
            <a:grpFill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</p:sp>
        <p:sp>
          <p:nvSpPr>
            <p:cNvPr id="28" name="Pyöristetty suorakulmio 4"/>
            <p:cNvSpPr/>
            <p:nvPr/>
          </p:nvSpPr>
          <p:spPr>
            <a:xfrm>
              <a:off x="61351" y="2509614"/>
              <a:ext cx="2390427" cy="113387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marL="0" marR="0" lvl="0" indent="0" algn="ctr" defTabSz="1244600" rtl="0" eaLnBrk="1" fontAlgn="base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Pct val="150000"/>
                <a:buFontTx/>
                <a:buNone/>
                <a:tabLst/>
                <a:defRPr/>
              </a:pPr>
              <a:r>
                <a:rPr kumimoji="0" lang="fi-FI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Reaali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13058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Miksi ylimääräisiä?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Todistusvalinnassa jatko-opintoihin tarvitaan usein vähintään 5 yo-arvosanaa (tai on parempi mahdollisuus valita arvosanat, jotka haluaa huomioitavaksi)</a:t>
            </a:r>
          </a:p>
          <a:p>
            <a:r>
              <a:rPr lang="fi-FI" dirty="0"/>
              <a:t>HUOM. Hylätystä ylimääräisestä kokeesta ei tule merkintää todistukseen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39395023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2800" b="1" dirty="0">
                <a:solidFill>
                  <a:schemeClr val="bg1"/>
                </a:solidFill>
              </a:rPr>
              <a:t>Kokeita tarvitaan viisi</a:t>
            </a:r>
            <a:br>
              <a:rPr lang="fi-FI" sz="2000" b="1" dirty="0">
                <a:solidFill>
                  <a:schemeClr val="bg1"/>
                </a:solidFill>
              </a:rPr>
            </a:br>
            <a:endParaRPr lang="fi-FI" sz="2000" b="1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b="1" dirty="0"/>
              <a:t>Kokelas voi valmistua ylioppilaaksi, kun hän on suorittanut vähintään tutkintoon edellytetyt viisi koetta. </a:t>
            </a:r>
            <a:r>
              <a:rPr lang="fi-FI" sz="2400" dirty="0"/>
              <a:t>Kaikki kokeet ovat osa ylioppilastutkintoa ja ne listataan samanarvoisesti ylioppilastutkintotodistukseen. </a:t>
            </a:r>
            <a:r>
              <a:rPr lang="fi-FI" sz="2400" dirty="0">
                <a:solidFill>
                  <a:srgbClr val="FF0000"/>
                </a:solidFill>
              </a:rPr>
              <a:t>Kokelaalla pitää olla kokeiden lisäksi suoritettuna myös lukion oppimäärä tai muu lainsäädännössä mainittu tutkinto, jotta hän voi saada ylioppilastutkintonsa valmiiksi. </a:t>
            </a:r>
          </a:p>
          <a:p>
            <a:r>
              <a:rPr lang="fi-FI" sz="2400" dirty="0"/>
              <a:t>Jos kokelaan tilanne muuttuu, </a:t>
            </a:r>
            <a:r>
              <a:rPr lang="fi-FI" sz="2400" b="1" dirty="0"/>
              <a:t>hän voi joustavasti muuttaa suunnitelmiaan. </a:t>
            </a:r>
            <a:r>
              <a:rPr lang="fi-FI" sz="2400" dirty="0"/>
              <a:t>Sairastuminen koepäivänä tai hylätty arvosana ei vaaranna tutkinnon valmistumista, </a:t>
            </a:r>
            <a:r>
              <a:rPr lang="fi-FI" sz="2400" dirty="0">
                <a:solidFill>
                  <a:srgbClr val="FF0000"/>
                </a:solidFill>
              </a:rPr>
              <a:t>kunhan tutkinnon edellyttämiä kokeita on sopiva yhdistelmä suoritettuna siinä vaiheessa, kun kokelas on valmistumassa.</a:t>
            </a:r>
            <a:r>
              <a:rPr lang="fi-FI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28444571"/>
      </p:ext>
    </p:extLst>
  </p:cSld>
  <p:clrMapOvr>
    <a:masterClrMapping/>
  </p:clrMapOvr>
  <p:transition spd="med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4878" y="269776"/>
            <a:ext cx="72215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Tutkinnon hajauttaminen</a:t>
            </a:r>
          </a:p>
        </p:txBody>
      </p:sp>
      <p:sp>
        <p:nvSpPr>
          <p:cNvPr id="10250" name="Text Box 17"/>
          <p:cNvSpPr txBox="1">
            <a:spLocks noChangeArrowheads="1"/>
          </p:cNvSpPr>
          <p:nvPr/>
        </p:nvSpPr>
        <p:spPr bwMode="auto">
          <a:xfrm>
            <a:off x="430212" y="4652963"/>
            <a:ext cx="8534275" cy="190052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>
                <a:solidFill>
                  <a:srgbClr val="990000"/>
                </a:solidFill>
              </a:rPr>
              <a:t>useimmat suorittavat tutkinnon kolmannen  lukiovuoden aikana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tutkinnon suorittaminen alkaa, kun kokelas ilmoittautuu ensimmäisen kerran ylioppilaskokeeseen </a:t>
            </a:r>
          </a:p>
          <a:p>
            <a:pPr marL="269875" indent="-269875">
              <a:lnSpc>
                <a:spcPts val="2500"/>
              </a:lnSpc>
              <a:spcBef>
                <a:spcPts val="800"/>
              </a:spcBef>
            </a:pPr>
            <a:r>
              <a:rPr lang="fi-FI" sz="2000" dirty="0"/>
              <a:t>mikäli lukio-opiskelu venyy neljään vuoteen, kirjoitukset kannattaa aloittaa vasta kolmannen vuoden keväällä</a:t>
            </a:r>
          </a:p>
        </p:txBody>
      </p:sp>
      <p:sp>
        <p:nvSpPr>
          <p:cNvPr id="10245" name="Line 26"/>
          <p:cNvSpPr>
            <a:spLocks noChangeShapeType="1"/>
          </p:cNvSpPr>
          <p:nvPr/>
        </p:nvSpPr>
        <p:spPr bwMode="auto">
          <a:xfrm>
            <a:off x="2195736" y="1719214"/>
            <a:ext cx="0" cy="1728192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6" name="Line 27"/>
          <p:cNvSpPr>
            <a:spLocks noChangeShapeType="1"/>
          </p:cNvSpPr>
          <p:nvPr/>
        </p:nvSpPr>
        <p:spPr bwMode="auto">
          <a:xfrm>
            <a:off x="5508104" y="1718742"/>
            <a:ext cx="0" cy="165735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wrap="square" anchor="ctr">
            <a:spAutoFit/>
          </a:bodyPr>
          <a:lstStyle/>
          <a:p>
            <a:endParaRPr lang="fi-FI" dirty="0"/>
          </a:p>
        </p:txBody>
      </p:sp>
      <p:sp>
        <p:nvSpPr>
          <p:cNvPr id="10247" name="Text Box 28"/>
          <p:cNvSpPr txBox="1">
            <a:spLocks noChangeArrowheads="1"/>
          </p:cNvSpPr>
          <p:nvPr/>
        </p:nvSpPr>
        <p:spPr bwMode="auto">
          <a:xfrm>
            <a:off x="395536" y="1719213"/>
            <a:ext cx="7633221" cy="27699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</a:pPr>
            <a:r>
              <a:rPr lang="fi-FI" sz="1200" u="sng" dirty="0"/>
              <a:t>2. lukuvuosi:</a:t>
            </a:r>
            <a:r>
              <a:rPr lang="fi-FI" sz="1200" dirty="0"/>
              <a:t>               	</a:t>
            </a:r>
            <a:r>
              <a:rPr lang="fi-FI" sz="1200" u="sng" dirty="0"/>
              <a:t>3. lukuvuosi:</a:t>
            </a:r>
            <a:r>
              <a:rPr lang="fi-FI" sz="1200" dirty="0"/>
              <a:t>	           	            </a:t>
            </a:r>
            <a:r>
              <a:rPr lang="fi-FI" sz="1200" u="sng" dirty="0"/>
              <a:t>4. lukuvuosi:</a:t>
            </a:r>
          </a:p>
        </p:txBody>
      </p:sp>
      <p:sp>
        <p:nvSpPr>
          <p:cNvPr id="10248" name="Text Box 31"/>
          <p:cNvSpPr txBox="1">
            <a:spLocks noChangeArrowheads="1"/>
          </p:cNvSpPr>
          <p:nvPr/>
        </p:nvSpPr>
        <p:spPr bwMode="auto">
          <a:xfrm>
            <a:off x="395288" y="3663429"/>
            <a:ext cx="8748712" cy="101566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/>
              <a:t>Tutkintoon kuuluvat kokeet suoritettava kolmen peräkkäisen tutkintokerran aikana. Tällöin hylätyn kokeen voi uusia 3 kertaa 3 seuraavan tutkintokerran aikana</a:t>
            </a:r>
          </a:p>
        </p:txBody>
      </p:sp>
      <p:graphicFrame>
        <p:nvGraphicFramePr>
          <p:cNvPr id="22" name="Kaaviokuva 21"/>
          <p:cNvGraphicFramePr/>
          <p:nvPr/>
        </p:nvGraphicFramePr>
        <p:xfrm>
          <a:off x="0" y="2007245"/>
          <a:ext cx="9144000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Tekstikehys 22"/>
          <p:cNvSpPr txBox="1"/>
          <p:nvPr/>
        </p:nvSpPr>
        <p:spPr>
          <a:xfrm>
            <a:off x="251520" y="1115452"/>
            <a:ext cx="8640960" cy="36933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C00000"/>
            </a:solidFill>
          </a:ln>
          <a:effectLst>
            <a:glow rad="101600">
              <a:srgbClr val="C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sz="1800" dirty="0">
                <a:solidFill>
                  <a:srgbClr val="C00000"/>
                </a:solidFill>
              </a:rPr>
              <a:t>Tutkinto on suoritettava enintään kolmen perättäisen tutkintokerran aikana</a:t>
            </a:r>
          </a:p>
        </p:txBody>
      </p:sp>
      <p:sp>
        <p:nvSpPr>
          <p:cNvPr id="24" name="Ellipsi 23"/>
          <p:cNvSpPr/>
          <p:nvPr/>
        </p:nvSpPr>
        <p:spPr bwMode="auto">
          <a:xfrm>
            <a:off x="2267744" y="1863229"/>
            <a:ext cx="3168352" cy="1728192"/>
          </a:xfrm>
          <a:prstGeom prst="ellipse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0" grpId="0"/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Tutkinnon suorittaminen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Ylioppilastutkinnon kokeet tulee suorittaa enintään kolmena peräkkäisenä tutkintokertana.</a:t>
            </a:r>
          </a:p>
          <a:p>
            <a:r>
              <a:rPr lang="fi-FI" sz="2400" dirty="0"/>
              <a:t>Tutkintoon voi lisätä uusia aineita enintään kolmen tutkintokerran ajan. Valmistumisen jälkeen tutkintoa voi täydentää uusilla aineilla.</a:t>
            </a:r>
          </a:p>
          <a:p>
            <a:r>
              <a:rPr lang="fi-FI" sz="2400" dirty="0"/>
              <a:t>Tutkinto voi tulla suoritetuksi tutkintoon vaadittavassa kokeessa annetun hylätyn arvosanan estämättä (kompensaatio).</a:t>
            </a:r>
          </a:p>
          <a:p>
            <a:r>
              <a:rPr lang="fi-FI" sz="2400" dirty="0"/>
              <a:t>Jos kokelas ei ole suorittanut tutkintoa säädetyssä ajassa, tutkinto katsotaan hylätyksi. Tutkinnon suorittamisen voi tällöin aloittaa uudelleen (ja sisällyttää siihen jo aiemmin hyväksytysti suoritetut kokeet).</a:t>
            </a:r>
          </a:p>
        </p:txBody>
      </p:sp>
    </p:spTree>
    <p:extLst>
      <p:ext uri="{BB962C8B-B14F-4D97-AF65-F5344CB8AC3E}">
        <p14:creationId xmlns:p14="http://schemas.microsoft.com/office/powerpoint/2010/main" val="3831917865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122" name="Picture 2" descr="K:\KUVIA\VESKUGaudeamus_U2F05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505056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83483"/>
      </p:ext>
    </p:extLst>
  </p:cSld>
  <p:clrMapOvr>
    <a:masterClrMapping/>
  </p:clrMapOvr>
  <p:transition spd="med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6816" y="189012"/>
            <a:ext cx="8229600" cy="647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Arvostelu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15414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/>
              <a:t>lukion asianomaisen aineen opettaja arvostelee koesuoritukset valmistavasti ja </a:t>
            </a:r>
            <a:r>
              <a:rPr lang="fi-FI" sz="28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lautakunnan sensorit</a:t>
            </a:r>
            <a:r>
              <a:rPr lang="fi-FI" sz="2800" b="1" dirty="0"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lopullisesti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i-FI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arvosanojen pisterajat vaihtelevat vuosittain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i-FI" sz="28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73025" y="3509963"/>
            <a:ext cx="1258888" cy="2141537"/>
            <a:chOff x="46" y="2211"/>
            <a:chExt cx="793" cy="1349"/>
          </a:xfrm>
        </p:grpSpPr>
        <p:sp>
          <p:nvSpPr>
            <p:cNvPr id="41988" name="AutoShape 4"/>
            <p:cNvSpPr>
              <a:spLocks noChangeArrowheads="1"/>
            </p:cNvSpPr>
            <p:nvPr/>
          </p:nvSpPr>
          <p:spPr bwMode="auto">
            <a:xfrm>
              <a:off x="46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5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8" name="Text Box 6"/>
            <p:cNvSpPr txBox="1">
              <a:spLocks noChangeArrowheads="1"/>
            </p:cNvSpPr>
            <p:nvPr/>
          </p:nvSpPr>
          <p:spPr bwMode="auto">
            <a:xfrm>
              <a:off x="69" y="2211"/>
              <a:ext cx="72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Improbatur</a:t>
              </a:r>
            </a:p>
          </p:txBody>
        </p:sp>
        <p:sp>
          <p:nvSpPr>
            <p:cNvPr id="11299" name="Text Box 7"/>
            <p:cNvSpPr txBox="1">
              <a:spLocks noChangeArrowheads="1"/>
            </p:cNvSpPr>
            <p:nvPr/>
          </p:nvSpPr>
          <p:spPr bwMode="auto">
            <a:xfrm>
              <a:off x="34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i</a:t>
              </a:r>
            </a:p>
          </p:txBody>
        </p:sp>
        <p:sp>
          <p:nvSpPr>
            <p:cNvPr id="11300" name="Text Box 8"/>
            <p:cNvSpPr txBox="1">
              <a:spLocks noChangeArrowheads="1"/>
            </p:cNvSpPr>
            <p:nvPr/>
          </p:nvSpPr>
          <p:spPr bwMode="auto">
            <a:xfrm>
              <a:off x="250" y="3329"/>
              <a:ext cx="5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0 pist.</a:t>
              </a:r>
            </a:p>
          </p:txBody>
        </p:sp>
      </p:grp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1404938" y="3368675"/>
            <a:ext cx="2735262" cy="2282825"/>
            <a:chOff x="885" y="2122"/>
            <a:chExt cx="1723" cy="1438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989" name="AutoShape 5"/>
            <p:cNvSpPr>
              <a:spLocks noChangeArrowheads="1"/>
            </p:cNvSpPr>
            <p:nvPr/>
          </p:nvSpPr>
          <p:spPr bwMode="auto">
            <a:xfrm>
              <a:off x="885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0" name="Text Box 9"/>
            <p:cNvSpPr txBox="1">
              <a:spLocks noChangeArrowheads="1"/>
            </p:cNvSpPr>
            <p:nvPr/>
          </p:nvSpPr>
          <p:spPr bwMode="auto">
            <a:xfrm>
              <a:off x="885" y="2211"/>
              <a:ext cx="81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Approbatur</a:t>
              </a:r>
            </a:p>
          </p:txBody>
        </p:sp>
        <p:sp>
          <p:nvSpPr>
            <p:cNvPr id="11291" name="Text Box 10"/>
            <p:cNvSpPr txBox="1">
              <a:spLocks noChangeArrowheads="1"/>
            </p:cNvSpPr>
            <p:nvPr/>
          </p:nvSpPr>
          <p:spPr bwMode="auto">
            <a:xfrm>
              <a:off x="1112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1292" name="Text Box 11"/>
            <p:cNvSpPr txBox="1">
              <a:spLocks noChangeArrowheads="1"/>
            </p:cNvSpPr>
            <p:nvPr/>
          </p:nvSpPr>
          <p:spPr bwMode="auto">
            <a:xfrm>
              <a:off x="1021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 pist.</a:t>
              </a:r>
            </a:p>
          </p:txBody>
        </p:sp>
        <p:sp>
          <p:nvSpPr>
            <p:cNvPr id="41996" name="AutoShape 12"/>
            <p:cNvSpPr>
              <a:spLocks noChangeArrowheads="1"/>
            </p:cNvSpPr>
            <p:nvPr/>
          </p:nvSpPr>
          <p:spPr bwMode="auto">
            <a:xfrm>
              <a:off x="170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94" name="Text Box 13"/>
            <p:cNvSpPr txBox="1">
              <a:spLocks noChangeArrowheads="1"/>
            </p:cNvSpPr>
            <p:nvPr/>
          </p:nvSpPr>
          <p:spPr bwMode="auto">
            <a:xfrm>
              <a:off x="1701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Lubenter approbatur</a:t>
              </a:r>
            </a:p>
          </p:txBody>
        </p:sp>
        <p:sp>
          <p:nvSpPr>
            <p:cNvPr id="11295" name="Text Box 14"/>
            <p:cNvSpPr txBox="1">
              <a:spLocks noChangeArrowheads="1"/>
            </p:cNvSpPr>
            <p:nvPr/>
          </p:nvSpPr>
          <p:spPr bwMode="auto">
            <a:xfrm>
              <a:off x="192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1296" name="Text Box 15"/>
            <p:cNvSpPr txBox="1">
              <a:spLocks noChangeArrowheads="1"/>
            </p:cNvSpPr>
            <p:nvPr/>
          </p:nvSpPr>
          <p:spPr bwMode="auto">
            <a:xfrm>
              <a:off x="183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 pist.</a:t>
              </a:r>
            </a:p>
          </p:txBody>
        </p:sp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3997325" y="3357563"/>
            <a:ext cx="2735263" cy="2293937"/>
            <a:chOff x="2518" y="2115"/>
            <a:chExt cx="1723" cy="1445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0" name="AutoShape 16"/>
            <p:cNvSpPr>
              <a:spLocks noChangeArrowheads="1"/>
            </p:cNvSpPr>
            <p:nvPr/>
          </p:nvSpPr>
          <p:spPr bwMode="auto">
            <a:xfrm>
              <a:off x="2518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CC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2518" y="2122"/>
              <a:ext cx="771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Cum laude approbatur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745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284" name="Text Box 19"/>
            <p:cNvSpPr txBox="1">
              <a:spLocks noChangeArrowheads="1"/>
            </p:cNvSpPr>
            <p:nvPr/>
          </p:nvSpPr>
          <p:spPr bwMode="auto">
            <a:xfrm>
              <a:off x="2654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 pist.</a:t>
              </a:r>
            </a:p>
          </p:txBody>
        </p:sp>
        <p:sp>
          <p:nvSpPr>
            <p:cNvPr id="42004" name="AutoShape 20"/>
            <p:cNvSpPr>
              <a:spLocks noChangeArrowheads="1"/>
            </p:cNvSpPr>
            <p:nvPr/>
          </p:nvSpPr>
          <p:spPr bwMode="auto">
            <a:xfrm>
              <a:off x="3334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99FF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86" name="Text Box 21"/>
            <p:cNvSpPr txBox="1">
              <a:spLocks noChangeArrowheads="1"/>
            </p:cNvSpPr>
            <p:nvPr/>
          </p:nvSpPr>
          <p:spPr bwMode="auto">
            <a:xfrm>
              <a:off x="3288" y="2115"/>
              <a:ext cx="8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Magna cum laude approbatur</a:t>
              </a:r>
            </a:p>
          </p:txBody>
        </p:sp>
        <p:sp>
          <p:nvSpPr>
            <p:cNvPr id="11287" name="Text Box 22"/>
            <p:cNvSpPr txBox="1">
              <a:spLocks noChangeArrowheads="1"/>
            </p:cNvSpPr>
            <p:nvPr/>
          </p:nvSpPr>
          <p:spPr bwMode="auto">
            <a:xfrm>
              <a:off x="3561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</a:t>
              </a:r>
            </a:p>
          </p:txBody>
        </p:sp>
        <p:sp>
          <p:nvSpPr>
            <p:cNvPr id="11288" name="Text Box 23"/>
            <p:cNvSpPr txBox="1">
              <a:spLocks noChangeArrowheads="1"/>
            </p:cNvSpPr>
            <p:nvPr/>
          </p:nvSpPr>
          <p:spPr bwMode="auto">
            <a:xfrm>
              <a:off x="3470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 pist.</a:t>
              </a:r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6516688" y="3382963"/>
            <a:ext cx="2808287" cy="2268537"/>
            <a:chOff x="4105" y="2131"/>
            <a:chExt cx="1769" cy="142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2008" name="AutoShape 24"/>
            <p:cNvSpPr>
              <a:spLocks noChangeArrowheads="1"/>
            </p:cNvSpPr>
            <p:nvPr/>
          </p:nvSpPr>
          <p:spPr bwMode="auto">
            <a:xfrm>
              <a:off x="4151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4" name="Text Box 25"/>
            <p:cNvSpPr txBox="1">
              <a:spLocks noChangeArrowheads="1"/>
            </p:cNvSpPr>
            <p:nvPr/>
          </p:nvSpPr>
          <p:spPr bwMode="auto">
            <a:xfrm>
              <a:off x="4105" y="2131"/>
              <a:ext cx="816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8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Eximia cum laude approbatur</a:t>
              </a:r>
            </a:p>
          </p:txBody>
        </p:sp>
        <p:sp>
          <p:nvSpPr>
            <p:cNvPr id="11275" name="Text Box 26"/>
            <p:cNvSpPr txBox="1">
              <a:spLocks noChangeArrowheads="1"/>
            </p:cNvSpPr>
            <p:nvPr/>
          </p:nvSpPr>
          <p:spPr bwMode="auto">
            <a:xfrm>
              <a:off x="4378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</a:t>
              </a:r>
            </a:p>
          </p:txBody>
        </p:sp>
        <p:sp>
          <p:nvSpPr>
            <p:cNvPr id="11276" name="Text Box 27"/>
            <p:cNvSpPr txBox="1">
              <a:spLocks noChangeArrowheads="1"/>
            </p:cNvSpPr>
            <p:nvPr/>
          </p:nvSpPr>
          <p:spPr bwMode="auto">
            <a:xfrm>
              <a:off x="4287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6 pist.</a:t>
              </a:r>
            </a:p>
          </p:txBody>
        </p:sp>
        <p:sp>
          <p:nvSpPr>
            <p:cNvPr id="42012" name="AutoShape 28"/>
            <p:cNvSpPr>
              <a:spLocks noChangeArrowheads="1"/>
            </p:cNvSpPr>
            <p:nvPr/>
          </p:nvSpPr>
          <p:spPr bwMode="auto">
            <a:xfrm>
              <a:off x="4967" y="2478"/>
              <a:ext cx="726" cy="816"/>
            </a:xfrm>
            <a:prstGeom prst="downArrowCallout">
              <a:avLst>
                <a:gd name="adj1" fmla="val 34991"/>
                <a:gd name="adj2" fmla="val 25000"/>
                <a:gd name="adj3" fmla="val 18800"/>
                <a:gd name="adj4" fmla="val 66667"/>
              </a:avLst>
            </a:prstGeom>
            <a:solidFill>
              <a:srgbClr val="00CC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Pct val="150000"/>
                <a:buFontTx/>
                <a:buChar char="•"/>
                <a:tabLst/>
                <a:defRPr/>
              </a:pPr>
              <a:endPara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278" name="Text Box 29"/>
            <p:cNvSpPr txBox="1">
              <a:spLocks noChangeArrowheads="1"/>
            </p:cNvSpPr>
            <p:nvPr/>
          </p:nvSpPr>
          <p:spPr bwMode="auto">
            <a:xfrm>
              <a:off x="5012" y="2211"/>
              <a:ext cx="68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Laudatur</a:t>
              </a:r>
            </a:p>
          </p:txBody>
        </p:sp>
        <p:sp>
          <p:nvSpPr>
            <p:cNvPr id="11279" name="Text Box 30"/>
            <p:cNvSpPr txBox="1">
              <a:spLocks noChangeArrowheads="1"/>
            </p:cNvSpPr>
            <p:nvPr/>
          </p:nvSpPr>
          <p:spPr bwMode="auto">
            <a:xfrm>
              <a:off x="5240" y="2614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l</a:t>
              </a:r>
            </a:p>
          </p:txBody>
        </p:sp>
        <p:sp>
          <p:nvSpPr>
            <p:cNvPr id="11280" name="Text Box 31"/>
            <p:cNvSpPr txBox="1">
              <a:spLocks noChangeArrowheads="1"/>
            </p:cNvSpPr>
            <p:nvPr/>
          </p:nvSpPr>
          <p:spPr bwMode="auto">
            <a:xfrm>
              <a:off x="5103" y="3329"/>
              <a:ext cx="77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7 pist.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6568755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 dirty="0">
                <a:solidFill>
                  <a:srgbClr val="FFFFFF"/>
                </a:solidFill>
                <a:latin typeface="Arial Rounded MT Bold" pitchFamily="34" charset="0"/>
              </a:rPr>
              <a:t>Kompensaatio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400" b="1" dirty="0"/>
              <a:t>Esimerkkejä kompensaatiosta</a:t>
            </a:r>
          </a:p>
          <a:p>
            <a:r>
              <a:rPr lang="fi-FI" sz="2400" dirty="0"/>
              <a:t>Vain yhdenlainen hylätty arvosana = i</a:t>
            </a:r>
          </a:p>
          <a:p>
            <a:r>
              <a:rPr lang="fi-FI" sz="2400" dirty="0"/>
              <a:t>Tarvittavat kompensaatiopisteet 10</a:t>
            </a:r>
          </a:p>
          <a:p>
            <a:r>
              <a:rPr lang="fi-FI" sz="2400" dirty="0"/>
              <a:t>Kokelas on suorittanut neljä muuta tutkintoon vaadittavaa koetta esim.  i ja AABB / i ja AAAC</a:t>
            </a:r>
          </a:p>
          <a:p>
            <a:pPr marL="0" indent="0">
              <a:buNone/>
            </a:pPr>
            <a:r>
              <a:rPr lang="fi-FI" sz="2400" dirty="0"/>
              <a:t>Tutkinnon suorittaminen kompensaation avulla ei ole mahdollista, jos useammasta kuin yhdestä tutkintoon vaadittavista kokeista on saatu hylätty arvosana. </a:t>
            </a:r>
          </a:p>
          <a:p>
            <a:pPr marL="0" indent="0">
              <a:buNone/>
            </a:pPr>
            <a:r>
              <a:rPr lang="fi-FI" sz="2400" dirty="0"/>
              <a:t>Kompensaatioon lasketaan pisteitä 4:stä muusta tutkintoon kuuluvasta kokeesta, ei muista.</a:t>
            </a:r>
          </a:p>
        </p:txBody>
      </p:sp>
    </p:spTree>
    <p:extLst>
      <p:ext uri="{BB962C8B-B14F-4D97-AF65-F5344CB8AC3E}">
        <p14:creationId xmlns:p14="http://schemas.microsoft.com/office/powerpoint/2010/main" val="2808333924"/>
      </p:ext>
    </p:extLst>
  </p:cSld>
  <p:clrMapOvr>
    <a:masterClrMapping/>
  </p:clrMapOvr>
  <p:transition spd="med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Hylätyn kokeen uusiminen</a:t>
            </a:r>
          </a:p>
        </p:txBody>
      </p:sp>
      <p:sp>
        <p:nvSpPr>
          <p:cNvPr id="4" name="Oval 9"/>
          <p:cNvSpPr>
            <a:spLocks noChangeArrowheads="1"/>
          </p:cNvSpPr>
          <p:nvPr/>
        </p:nvSpPr>
        <p:spPr bwMode="auto">
          <a:xfrm>
            <a:off x="2808288" y="1052513"/>
            <a:ext cx="3132137" cy="1511300"/>
          </a:xfrm>
          <a:prstGeom prst="ellipse">
            <a:avLst/>
          </a:pr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5288" y="4221163"/>
            <a:ext cx="4464050" cy="16573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33400" marR="0" lvl="0" indent="-5334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kern="0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kolme</a:t>
            </a:r>
            <a:r>
              <a:rPr kumimoji="0" lang="fi-FI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kertaa koetta välittömästi </a:t>
            </a:r>
            <a:r>
              <a:rPr kumimoji="0" lang="fi-FI" sz="2400" b="1" i="0" u="sng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seuraavien kolmen tutkintokerran aikana tutkinnon </a:t>
            </a:r>
            <a:r>
              <a:rPr lang="fi-FI" u="sng" kern="0" dirty="0">
                <a:latin typeface="+mn-lt"/>
              </a:rPr>
              <a:t>o</a:t>
            </a:r>
            <a:r>
              <a:rPr kumimoji="0" lang="fi-FI" sz="2400" b="1" i="0" u="sng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llessa</a:t>
            </a:r>
            <a:r>
              <a:rPr kumimoji="0" lang="fi-FI" sz="2400" b="1" i="0" u="sng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kesken</a:t>
            </a:r>
            <a:endParaRPr kumimoji="0" lang="fi-FI" sz="2400" b="1" i="0" u="sng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132138" y="1339850"/>
            <a:ext cx="23764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Hylätty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>
                <a:solidFill>
                  <a:schemeClr val="bg1"/>
                </a:solidFill>
              </a:rPr>
              <a:t>(i)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5004048" y="4365625"/>
            <a:ext cx="4139952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SzTx/>
              <a:defRPr/>
            </a:pPr>
            <a:r>
              <a:rPr lang="fi-FI" u="sng" dirty="0"/>
              <a:t>rajattomasti tutkinnon suorittamisen jälkeen </a:t>
            </a:r>
            <a:endParaRPr lang="fi-FI" dirty="0"/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 rot="6907669">
            <a:off x="2476501" y="3027362"/>
            <a:ext cx="1655762" cy="792163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95 h 21600"/>
              <a:gd name="T4" fmla="*/ 95192598 w 21600"/>
              <a:gd name="T5" fmla="*/ 29051953 h 21600"/>
              <a:gd name="T6" fmla="*/ 126923502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 rot="4009585">
            <a:off x="4932362" y="2997201"/>
            <a:ext cx="1655763" cy="792162"/>
          </a:xfrm>
          <a:custGeom>
            <a:avLst/>
            <a:gdLst>
              <a:gd name="T0" fmla="*/ 95192732 w 21600"/>
              <a:gd name="T1" fmla="*/ 0 h 21600"/>
              <a:gd name="T2" fmla="*/ 0 w 21600"/>
              <a:gd name="T3" fmla="*/ 14525940 h 21600"/>
              <a:gd name="T4" fmla="*/ 95192732 w 21600"/>
              <a:gd name="T5" fmla="*/ 29051880 h 21600"/>
              <a:gd name="T6" fmla="*/ 126923655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Hylätty koe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Hylättyä koetta uusiessasi </a:t>
            </a:r>
            <a:r>
              <a:rPr lang="fi-FI" sz="2400" u="sng" dirty="0"/>
              <a:t>voit halutessasi vaihtaa vaativamman tason kokeen lyhyemmän oppimäärän kokeeseen.</a:t>
            </a:r>
            <a:r>
              <a:rPr lang="fi-FI" sz="2400" dirty="0"/>
              <a:t> Tason vaihtaminen edellyttää, että tutkintosi pakollisiin kokeisiin sisältyy edelleen yksi pitkän oppimäärän koe. </a:t>
            </a:r>
          </a:p>
          <a:p>
            <a:r>
              <a:rPr lang="fi-FI" sz="2400" dirty="0"/>
              <a:t>Jos määräaika (3 peräkkäistä tutkintokertaa) kuluu umpeen tai et selviydy </a:t>
            </a:r>
            <a:r>
              <a:rPr lang="fi-FI" sz="2400" dirty="0">
                <a:solidFill>
                  <a:srgbClr val="FF0000"/>
                </a:solidFill>
              </a:rPr>
              <a:t>kolmannella </a:t>
            </a:r>
            <a:r>
              <a:rPr lang="fi-FI" sz="2400" dirty="0"/>
              <a:t>uusimiskerralla, sinun on suoritettava koko tutkinto uudelleen.</a:t>
            </a:r>
          </a:p>
          <a:p>
            <a:r>
              <a:rPr lang="fi-FI" sz="2400" dirty="0"/>
              <a:t>Voit kuitenkin hyödyntää jo suorittamiasi kokeita uudessa tutkinnossa 3 vuoden ajan. ”Kokelas voi sisällyttää hylättyyn tutkintoon sisältyneet hyväksytyt kokeet uuteen tutkintoon kuudelta edelliseltä tutkintokerralta.”</a:t>
            </a:r>
          </a:p>
        </p:txBody>
      </p:sp>
    </p:spTree>
    <p:extLst>
      <p:ext uri="{BB962C8B-B14F-4D97-AF65-F5344CB8AC3E}">
        <p14:creationId xmlns:p14="http://schemas.microsoft.com/office/powerpoint/2010/main" val="3886043826"/>
      </p:ext>
    </p:extLst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62880" y="274638"/>
            <a:ext cx="8229600" cy="706090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Hyväksytyn uusiminen</a:t>
            </a: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2339975" y="1052513"/>
            <a:ext cx="3960813" cy="1800225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endParaRPr lang="fi-FI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916238" y="1484313"/>
            <a:ext cx="2808287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SzTx/>
              <a:buFontTx/>
              <a:buNone/>
            </a:pPr>
            <a:r>
              <a:rPr lang="fi-FI" sz="2800" dirty="0"/>
              <a:t>hyväksytty koe</a:t>
            </a:r>
          </a:p>
          <a:p>
            <a:pPr algn="ctr">
              <a:spcBef>
                <a:spcPct val="15000"/>
              </a:spcBef>
              <a:buSzTx/>
              <a:buFontTx/>
              <a:buNone/>
            </a:pPr>
            <a:r>
              <a:rPr lang="fi-FI" sz="2800" dirty="0"/>
              <a:t>(a, b, c, m, e, l)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908175" y="4941888"/>
            <a:ext cx="5832475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SzTx/>
              <a:buNone/>
              <a:defRPr/>
            </a:pPr>
            <a:r>
              <a:rPr lang="fi-FI" dirty="0"/>
              <a:t>                  rajoituksetta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 rot="3777751">
            <a:off x="3023394" y="3680619"/>
            <a:ext cx="1584325" cy="792163"/>
          </a:xfrm>
          <a:custGeom>
            <a:avLst/>
            <a:gdLst>
              <a:gd name="T0" fmla="*/ 87155777 w 21600"/>
              <a:gd name="T1" fmla="*/ 0 h 21600"/>
              <a:gd name="T2" fmla="*/ 0 w 21600"/>
              <a:gd name="T3" fmla="*/ 14525995 h 21600"/>
              <a:gd name="T4" fmla="*/ 87155777 w 21600"/>
              <a:gd name="T5" fmla="*/ 29051953 h 21600"/>
              <a:gd name="T6" fmla="*/ 116207666 w 21600"/>
              <a:gd name="T7" fmla="*/ 14525995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8" name="AutoShape 8"/>
          <p:cNvSpPr>
            <a:spLocks noChangeArrowheads="1"/>
          </p:cNvSpPr>
          <p:nvPr/>
        </p:nvSpPr>
        <p:spPr bwMode="auto">
          <a:xfrm rot="7444284">
            <a:off x="4500563" y="3716338"/>
            <a:ext cx="1655762" cy="792162"/>
          </a:xfrm>
          <a:custGeom>
            <a:avLst/>
            <a:gdLst>
              <a:gd name="T0" fmla="*/ 95192598 w 21600"/>
              <a:gd name="T1" fmla="*/ 0 h 21600"/>
              <a:gd name="T2" fmla="*/ 0 w 21600"/>
              <a:gd name="T3" fmla="*/ 14525940 h 21600"/>
              <a:gd name="T4" fmla="*/ 95192598 w 21600"/>
              <a:gd name="T5" fmla="*/ 29051880 h 21600"/>
              <a:gd name="T6" fmla="*/ 126923502 w 21600"/>
              <a:gd name="T7" fmla="*/ 1452594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endParaRPr lang="fi-FI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684213" y="5516563"/>
            <a:ext cx="8208267" cy="127419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mikäli uusinta tapahtuu ennen ylioppilastodistuksen antamista, merkitään todistukseen parempi arvosana</a:t>
            </a:r>
          </a:p>
          <a:p>
            <a:pPr marL="269875" indent="-269875">
              <a:spcBef>
                <a:spcPct val="20000"/>
              </a:spcBef>
              <a:buClr>
                <a:srgbClr val="CC3300"/>
              </a:buClr>
              <a:buSzPct val="140000"/>
            </a:pPr>
            <a:r>
              <a:rPr lang="fi-FI" dirty="0"/>
              <a:t>muulloin annetaan erillinen todistus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-36513" y="115888"/>
            <a:ext cx="8229601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     Osallistumisoikeus</a:t>
            </a:r>
          </a:p>
        </p:txBody>
      </p:sp>
      <p:sp>
        <p:nvSpPr>
          <p:cNvPr id="8" name="Puolivapaa piirto 7"/>
          <p:cNvSpPr/>
          <p:nvPr/>
        </p:nvSpPr>
        <p:spPr>
          <a:xfrm>
            <a:off x="2348582" y="1140526"/>
            <a:ext cx="6399329" cy="2407191"/>
          </a:xfrm>
          <a:custGeom>
            <a:avLst/>
            <a:gdLst>
              <a:gd name="connsiteX0" fmla="*/ 0 w 6399329"/>
              <a:gd name="connsiteY0" fmla="*/ 300899 h 2407191"/>
              <a:gd name="connsiteX1" fmla="*/ 5195734 w 6399329"/>
              <a:gd name="connsiteY1" fmla="*/ 300899 h 2407191"/>
              <a:gd name="connsiteX2" fmla="*/ 5195734 w 6399329"/>
              <a:gd name="connsiteY2" fmla="*/ 0 h 2407191"/>
              <a:gd name="connsiteX3" fmla="*/ 6399329 w 6399329"/>
              <a:gd name="connsiteY3" fmla="*/ 1203596 h 2407191"/>
              <a:gd name="connsiteX4" fmla="*/ 5195734 w 6399329"/>
              <a:gd name="connsiteY4" fmla="*/ 2407191 h 2407191"/>
              <a:gd name="connsiteX5" fmla="*/ 5195734 w 6399329"/>
              <a:gd name="connsiteY5" fmla="*/ 2106292 h 2407191"/>
              <a:gd name="connsiteX6" fmla="*/ 0 w 6399329"/>
              <a:gd name="connsiteY6" fmla="*/ 2106292 h 2407191"/>
              <a:gd name="connsiteX7" fmla="*/ 0 w 6399329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9329" h="2407191">
                <a:moveTo>
                  <a:pt x="0" y="300899"/>
                </a:moveTo>
                <a:lnTo>
                  <a:pt x="5195734" y="300899"/>
                </a:lnTo>
                <a:lnTo>
                  <a:pt x="5195734" y="0"/>
                </a:lnTo>
                <a:lnTo>
                  <a:pt x="6399329" y="1203596"/>
                </a:lnTo>
                <a:lnTo>
                  <a:pt x="5195734" y="2407191"/>
                </a:lnTo>
                <a:lnTo>
                  <a:pt x="5195734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400" kern="1200" dirty="0">
                <a:solidFill>
                  <a:srgbClr val="FF0000"/>
                </a:solidFill>
              </a:rPr>
              <a:t>kokeen pakolliset opintojaksot opiskeltu</a:t>
            </a:r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jos vieraassa kielessä ei ole pakollisia opintoja, vähintään </a:t>
            </a:r>
            <a:r>
              <a:rPr lang="fi-FI" sz="1800" dirty="0"/>
              <a:t>6 opintopistettä</a:t>
            </a:r>
            <a:endParaRPr lang="fi-FI" sz="1800" kern="1200" dirty="0"/>
          </a:p>
          <a:p>
            <a:pPr marL="228600" lvl="1" indent="-228600" algn="l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1800" kern="1200" dirty="0"/>
              <a:t>erityistapaukset rehtorin luvalla</a:t>
            </a:r>
          </a:p>
        </p:txBody>
      </p:sp>
      <p:sp>
        <p:nvSpPr>
          <p:cNvPr id="9" name="Puolivapaa piirto 8"/>
          <p:cNvSpPr/>
          <p:nvPr/>
        </p:nvSpPr>
        <p:spPr>
          <a:xfrm>
            <a:off x="395546" y="1124744"/>
            <a:ext cx="1952493" cy="2407191"/>
          </a:xfrm>
          <a:custGeom>
            <a:avLst/>
            <a:gdLst>
              <a:gd name="connsiteX0" fmla="*/ 0 w 1952493"/>
              <a:gd name="connsiteY0" fmla="*/ 325422 h 2407191"/>
              <a:gd name="connsiteX1" fmla="*/ 95314 w 1952493"/>
              <a:gd name="connsiteY1" fmla="*/ 95314 h 2407191"/>
              <a:gd name="connsiteX2" fmla="*/ 325422 w 1952493"/>
              <a:gd name="connsiteY2" fmla="*/ 0 h 2407191"/>
              <a:gd name="connsiteX3" fmla="*/ 1627071 w 1952493"/>
              <a:gd name="connsiteY3" fmla="*/ 0 h 2407191"/>
              <a:gd name="connsiteX4" fmla="*/ 1857179 w 1952493"/>
              <a:gd name="connsiteY4" fmla="*/ 95314 h 2407191"/>
              <a:gd name="connsiteX5" fmla="*/ 1952493 w 1952493"/>
              <a:gd name="connsiteY5" fmla="*/ 325422 h 2407191"/>
              <a:gd name="connsiteX6" fmla="*/ 1952493 w 1952493"/>
              <a:gd name="connsiteY6" fmla="*/ 2081769 h 2407191"/>
              <a:gd name="connsiteX7" fmla="*/ 1857179 w 1952493"/>
              <a:gd name="connsiteY7" fmla="*/ 2311877 h 2407191"/>
              <a:gd name="connsiteX8" fmla="*/ 1627071 w 1952493"/>
              <a:gd name="connsiteY8" fmla="*/ 2407191 h 2407191"/>
              <a:gd name="connsiteX9" fmla="*/ 325422 w 1952493"/>
              <a:gd name="connsiteY9" fmla="*/ 2407191 h 2407191"/>
              <a:gd name="connsiteX10" fmla="*/ 95314 w 1952493"/>
              <a:gd name="connsiteY10" fmla="*/ 2311877 h 2407191"/>
              <a:gd name="connsiteX11" fmla="*/ 0 w 1952493"/>
              <a:gd name="connsiteY11" fmla="*/ 2081769 h 2407191"/>
              <a:gd name="connsiteX12" fmla="*/ 0 w 1952493"/>
              <a:gd name="connsiteY12" fmla="*/ 325422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2493" h="2407191">
                <a:moveTo>
                  <a:pt x="0" y="325422"/>
                </a:moveTo>
                <a:cubicBezTo>
                  <a:pt x="0" y="239115"/>
                  <a:pt x="34286" y="156342"/>
                  <a:pt x="95314" y="95314"/>
                </a:cubicBezTo>
                <a:cubicBezTo>
                  <a:pt x="156343" y="34286"/>
                  <a:pt x="239115" y="0"/>
                  <a:pt x="325422" y="0"/>
                </a:cubicBezTo>
                <a:lnTo>
                  <a:pt x="1627071" y="0"/>
                </a:lnTo>
                <a:cubicBezTo>
                  <a:pt x="1713378" y="0"/>
                  <a:pt x="1796151" y="34286"/>
                  <a:pt x="1857179" y="95314"/>
                </a:cubicBezTo>
                <a:cubicBezTo>
                  <a:pt x="1918207" y="156343"/>
                  <a:pt x="1952493" y="239115"/>
                  <a:pt x="1952493" y="325422"/>
                </a:cubicBezTo>
                <a:lnTo>
                  <a:pt x="1952493" y="2081769"/>
                </a:lnTo>
                <a:cubicBezTo>
                  <a:pt x="1952493" y="2168076"/>
                  <a:pt x="1918208" y="2250849"/>
                  <a:pt x="1857179" y="2311877"/>
                </a:cubicBezTo>
                <a:cubicBezTo>
                  <a:pt x="1796150" y="2372905"/>
                  <a:pt x="1713378" y="2407191"/>
                  <a:pt x="1627071" y="2407191"/>
                </a:cubicBezTo>
                <a:lnTo>
                  <a:pt x="325422" y="2407191"/>
                </a:lnTo>
                <a:cubicBezTo>
                  <a:pt x="239115" y="2407191"/>
                  <a:pt x="156342" y="2372905"/>
                  <a:pt x="95314" y="2311877"/>
                </a:cubicBezTo>
                <a:cubicBezTo>
                  <a:pt x="34286" y="2250848"/>
                  <a:pt x="0" y="2168076"/>
                  <a:pt x="0" y="2081769"/>
                </a:cubicBezTo>
                <a:lnTo>
                  <a:pt x="0" y="325422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513" tIns="133413" rIns="171513" bIns="133413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Lukion opiskelija</a:t>
            </a:r>
          </a:p>
        </p:txBody>
      </p:sp>
      <p:sp>
        <p:nvSpPr>
          <p:cNvPr id="10" name="Puolivapaa piirto 9"/>
          <p:cNvSpPr/>
          <p:nvPr/>
        </p:nvSpPr>
        <p:spPr>
          <a:xfrm>
            <a:off x="2411760" y="3726656"/>
            <a:ext cx="6391350" cy="2637621"/>
          </a:xfrm>
          <a:custGeom>
            <a:avLst/>
            <a:gdLst>
              <a:gd name="connsiteX0" fmla="*/ 0 w 6391350"/>
              <a:gd name="connsiteY0" fmla="*/ 300899 h 2407191"/>
              <a:gd name="connsiteX1" fmla="*/ 5187755 w 6391350"/>
              <a:gd name="connsiteY1" fmla="*/ 300899 h 2407191"/>
              <a:gd name="connsiteX2" fmla="*/ 5187755 w 6391350"/>
              <a:gd name="connsiteY2" fmla="*/ 0 h 2407191"/>
              <a:gd name="connsiteX3" fmla="*/ 6391350 w 6391350"/>
              <a:gd name="connsiteY3" fmla="*/ 1203596 h 2407191"/>
              <a:gd name="connsiteX4" fmla="*/ 5187755 w 6391350"/>
              <a:gd name="connsiteY4" fmla="*/ 2407191 h 2407191"/>
              <a:gd name="connsiteX5" fmla="*/ 5187755 w 6391350"/>
              <a:gd name="connsiteY5" fmla="*/ 2106292 h 2407191"/>
              <a:gd name="connsiteX6" fmla="*/ 0 w 6391350"/>
              <a:gd name="connsiteY6" fmla="*/ 2106292 h 2407191"/>
              <a:gd name="connsiteX7" fmla="*/ 0 w 6391350"/>
              <a:gd name="connsiteY7" fmla="*/ 300899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91350" h="2407191">
                <a:moveTo>
                  <a:pt x="0" y="300899"/>
                </a:moveTo>
                <a:lnTo>
                  <a:pt x="5187755" y="300899"/>
                </a:lnTo>
                <a:lnTo>
                  <a:pt x="5187755" y="0"/>
                </a:lnTo>
                <a:lnTo>
                  <a:pt x="6391350" y="1203596"/>
                </a:lnTo>
                <a:lnTo>
                  <a:pt x="5187755" y="2407191"/>
                </a:lnTo>
                <a:lnTo>
                  <a:pt x="5187755" y="2106292"/>
                </a:lnTo>
                <a:lnTo>
                  <a:pt x="0" y="2106292"/>
                </a:lnTo>
                <a:lnTo>
                  <a:pt x="0" y="3008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solidFill>
              <a:srgbClr val="3399FF">
                <a:alpha val="90000"/>
              </a:srgb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350" tIns="307249" rIns="909047" bIns="307249" numCol="1" spcCol="1270" anchor="t" anchorCtr="0">
            <a:noAutofit/>
          </a:bodyPr>
          <a:lstStyle/>
          <a:p>
            <a:pPr marL="57150" lvl="1" indent="-57150" algn="l" defTabSz="4445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endParaRPr lang="fi-FI" sz="1000" b="1" kern="1200" dirty="0"/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180 opintopistettä ammatillisessa tutkinnossa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b="1" kern="1200" dirty="0"/>
              <a:t>tutkintoa suorittavalta edellytetään vähintään 1,5 vuoden opintoja (90 opintopistettä)</a:t>
            </a:r>
          </a:p>
          <a:p>
            <a:pPr marL="228600" lvl="1" indent="-228600" algn="l" defTabSz="11112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fi-FI" sz="2000" dirty="0">
                <a:solidFill>
                  <a:srgbClr val="FF0000"/>
                </a:solidFill>
              </a:rPr>
              <a:t>Pakolliset opinnot!</a:t>
            </a:r>
            <a:endParaRPr lang="fi-FI" sz="2000" b="1" kern="1200" dirty="0">
              <a:solidFill>
                <a:srgbClr val="FF0000"/>
              </a:solidFill>
            </a:endParaRPr>
          </a:p>
        </p:txBody>
      </p:sp>
      <p:sp>
        <p:nvSpPr>
          <p:cNvPr id="11" name="Puolivapaa piirto 10"/>
          <p:cNvSpPr/>
          <p:nvPr/>
        </p:nvSpPr>
        <p:spPr>
          <a:xfrm>
            <a:off x="395536" y="3773888"/>
            <a:ext cx="1958316" cy="2407191"/>
          </a:xfrm>
          <a:custGeom>
            <a:avLst/>
            <a:gdLst>
              <a:gd name="connsiteX0" fmla="*/ 0 w 1958316"/>
              <a:gd name="connsiteY0" fmla="*/ 326393 h 2407191"/>
              <a:gd name="connsiteX1" fmla="*/ 95599 w 1958316"/>
              <a:gd name="connsiteY1" fmla="*/ 95598 h 2407191"/>
              <a:gd name="connsiteX2" fmla="*/ 326394 w 1958316"/>
              <a:gd name="connsiteY2" fmla="*/ 0 h 2407191"/>
              <a:gd name="connsiteX3" fmla="*/ 1631923 w 1958316"/>
              <a:gd name="connsiteY3" fmla="*/ 0 h 2407191"/>
              <a:gd name="connsiteX4" fmla="*/ 1862718 w 1958316"/>
              <a:gd name="connsiteY4" fmla="*/ 95599 h 2407191"/>
              <a:gd name="connsiteX5" fmla="*/ 1958316 w 1958316"/>
              <a:gd name="connsiteY5" fmla="*/ 326394 h 2407191"/>
              <a:gd name="connsiteX6" fmla="*/ 1958316 w 1958316"/>
              <a:gd name="connsiteY6" fmla="*/ 2080798 h 2407191"/>
              <a:gd name="connsiteX7" fmla="*/ 1862718 w 1958316"/>
              <a:gd name="connsiteY7" fmla="*/ 2311593 h 2407191"/>
              <a:gd name="connsiteX8" fmla="*/ 1631923 w 1958316"/>
              <a:gd name="connsiteY8" fmla="*/ 2407191 h 2407191"/>
              <a:gd name="connsiteX9" fmla="*/ 326393 w 1958316"/>
              <a:gd name="connsiteY9" fmla="*/ 2407191 h 2407191"/>
              <a:gd name="connsiteX10" fmla="*/ 95598 w 1958316"/>
              <a:gd name="connsiteY10" fmla="*/ 2311593 h 2407191"/>
              <a:gd name="connsiteX11" fmla="*/ 0 w 1958316"/>
              <a:gd name="connsiteY11" fmla="*/ 2080798 h 2407191"/>
              <a:gd name="connsiteX12" fmla="*/ 0 w 1958316"/>
              <a:gd name="connsiteY12" fmla="*/ 326393 h 2407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958316" h="2407191">
                <a:moveTo>
                  <a:pt x="0" y="326393"/>
                </a:moveTo>
                <a:cubicBezTo>
                  <a:pt x="0" y="239828"/>
                  <a:pt x="34388" y="156809"/>
                  <a:pt x="95599" y="95598"/>
                </a:cubicBezTo>
                <a:cubicBezTo>
                  <a:pt x="156810" y="34388"/>
                  <a:pt x="239829" y="0"/>
                  <a:pt x="326394" y="0"/>
                </a:cubicBezTo>
                <a:lnTo>
                  <a:pt x="1631923" y="0"/>
                </a:lnTo>
                <a:cubicBezTo>
                  <a:pt x="1718488" y="0"/>
                  <a:pt x="1801507" y="34388"/>
                  <a:pt x="1862718" y="95599"/>
                </a:cubicBezTo>
                <a:cubicBezTo>
                  <a:pt x="1923928" y="156810"/>
                  <a:pt x="1958316" y="239829"/>
                  <a:pt x="1958316" y="326394"/>
                </a:cubicBezTo>
                <a:lnTo>
                  <a:pt x="1958316" y="2080798"/>
                </a:lnTo>
                <a:cubicBezTo>
                  <a:pt x="1958316" y="2167363"/>
                  <a:pt x="1923928" y="2250382"/>
                  <a:pt x="1862718" y="2311593"/>
                </a:cubicBezTo>
                <a:cubicBezTo>
                  <a:pt x="1801507" y="2372804"/>
                  <a:pt x="1718488" y="2407191"/>
                  <a:pt x="1631923" y="2407191"/>
                </a:cubicBezTo>
                <a:lnTo>
                  <a:pt x="326393" y="2407191"/>
                </a:lnTo>
                <a:cubicBezTo>
                  <a:pt x="239828" y="2407191"/>
                  <a:pt x="156809" y="2372803"/>
                  <a:pt x="95598" y="2311593"/>
                </a:cubicBezTo>
                <a:cubicBezTo>
                  <a:pt x="34387" y="2250382"/>
                  <a:pt x="0" y="2167363"/>
                  <a:pt x="0" y="2080798"/>
                </a:cubicBezTo>
                <a:lnTo>
                  <a:pt x="0" y="326393"/>
                </a:lnTo>
                <a:close/>
              </a:path>
            </a:pathLst>
          </a:custGeom>
          <a:solidFill>
            <a:srgbClr val="33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1797" tIns="133697" rIns="171797" bIns="13369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fi-FI" sz="2000" b="1" kern="1200" dirty="0">
                <a:solidFill>
                  <a:schemeClr val="tx1"/>
                </a:solidFill>
              </a:rPr>
              <a:t>Ammatillinen tutkinto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67544" y="6309320"/>
            <a:ext cx="7884368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None/>
            </a:pPr>
            <a:r>
              <a:rPr lang="fi-FI" sz="2000" dirty="0">
                <a:solidFill>
                  <a:srgbClr val="FF0000"/>
                </a:solidFill>
              </a:rPr>
              <a:t>HUOM. Koetehtävät perustuvat lukion pakollisille ja valtakunnallisille valinnaisille opinnoille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b="1" kern="1200" dirty="0">
                <a:solidFill>
                  <a:prstClr val="black"/>
                </a:solidFill>
              </a:rPr>
              <a:t>HUOM. SAMANA KOEPÄIVÄNÄ VOI OSALLISTUA VAIN YHTEEN KOKEESEEN.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POIKKEUS: LYHYET KIELET (koeaikaa 8h kahdelle kokeelle).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r>
              <a:rPr lang="fi-FI" altLang="fi-FI" sz="2600" kern="1200" dirty="0">
                <a:solidFill>
                  <a:prstClr val="black"/>
                </a:solidFill>
              </a:rPr>
              <a:t>Samalla tutkintokerralla ei siis voi kirjoittaa kahta pitkää kieltä, koska kokeet ovat samana päivänä, et myöskään kahta reaalikoetta.</a:t>
            </a: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  <a:p>
            <a:pPr marL="273050" lvl="0" indent="-273050" eaLnBrk="1" hangingPunct="1">
              <a:buClr>
                <a:srgbClr val="0BD0D9"/>
              </a:buClr>
              <a:buSzPct val="95000"/>
              <a:buFont typeface="Wingdings 2" pitchFamily="18" charset="2"/>
              <a:buChar char=""/>
            </a:pPr>
            <a:endParaRPr lang="fi-FI" altLang="fi-FI" sz="2600" kern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87452"/>
      </p:ext>
    </p:extLst>
  </p:cSld>
  <p:clrMapOvr>
    <a:masterClrMapping/>
  </p:clrMapOvr>
  <p:transition spd="med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yöristetty suorakulmio 3"/>
          <p:cNvSpPr/>
          <p:nvPr/>
        </p:nvSpPr>
        <p:spPr bwMode="auto">
          <a:xfrm>
            <a:off x="539552" y="2780928"/>
            <a:ext cx="8280920" cy="1080120"/>
          </a:xfrm>
          <a:prstGeom prst="roundRect">
            <a:avLst/>
          </a:prstGeom>
          <a:solidFill>
            <a:schemeClr val="accent3">
              <a:lumMod val="85000"/>
            </a:schemeClr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anchor="ctr">
            <a:spAutoFit/>
          </a:bodyPr>
          <a:lstStyle/>
          <a:p>
            <a:pPr marL="269875" indent="-269875">
              <a:defRPr/>
            </a:pPr>
            <a:endParaRPr lang="fi-FI" dirty="0"/>
          </a:p>
        </p:txBody>
      </p:sp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89595" y="115888"/>
            <a:ext cx="6562725" cy="777875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Ilmoittautuminen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579296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Syksyn tutkintoon 21.5.2024 mennessä</a:t>
            </a:r>
          </a:p>
          <a:p>
            <a:pPr eaLnBrk="1" hangingPunct="1"/>
            <a:r>
              <a:rPr lang="fi-FI" dirty="0">
                <a:latin typeface="Arial" pitchFamily="34" charset="0"/>
                <a:cs typeface="Arial" pitchFamily="34" charset="0"/>
              </a:rPr>
              <a:t>kevään tutkintoon 23.11.2024 mennessä</a:t>
            </a:r>
          </a:p>
          <a:p>
            <a:pPr eaLnBrk="1" hangingPunct="1"/>
            <a:r>
              <a:rPr lang="fi-FI" u="sng" dirty="0">
                <a:solidFill>
                  <a:srgbClr val="CC3300"/>
                </a:solidFill>
                <a:latin typeface="Arial" pitchFamily="34" charset="0"/>
                <a:cs typeface="Arial" pitchFamily="34" charset="0"/>
              </a:rPr>
              <a:t>ilmoittautuminen on sitova: valintoja et voi jälkikäteen muuttaa</a:t>
            </a:r>
          </a:p>
          <a:p>
            <a:pPr eaLnBrk="1" hangingPunct="1"/>
            <a:endParaRPr lang="fi-FI" sz="2800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ilmoittautuminen </a:t>
            </a:r>
            <a:r>
              <a:rPr lang="fi-FI" sz="2800" dirty="0" err="1">
                <a:latin typeface="Arial" pitchFamily="34" charset="0"/>
                <a:cs typeface="Arial" pitchFamily="34" charset="0"/>
              </a:rPr>
              <a:t>WILMAssa</a:t>
            </a:r>
            <a:r>
              <a:rPr lang="fi-FI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fi-FI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jokaiseen tutkintokertaan erikseen (Lomakkeet -&gt; Ilmoittautuminen ylioppilaskirjoituksiin)</a:t>
            </a:r>
          </a:p>
          <a:p>
            <a:pPr eaLnBrk="1" hangingPunct="1"/>
            <a:r>
              <a:rPr lang="fi-FI" sz="2800" dirty="0">
                <a:latin typeface="Arial" pitchFamily="34" charset="0"/>
                <a:cs typeface="Arial" pitchFamily="34" charset="0"/>
              </a:rPr>
              <a:t>poikkeuksiin, muutoksiin ja mitätöintiin on oltava erityisen painavat syyt</a:t>
            </a:r>
          </a:p>
        </p:txBody>
      </p:sp>
    </p:spTree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Ilmoittautuminen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mitkä ja minkä tasoiset </a:t>
            </a:r>
            <a:r>
              <a:rPr lang="fi-FI" sz="2800" b="1" kern="1200" dirty="0">
                <a:solidFill>
                  <a:prstClr val="black"/>
                </a:solidFill>
              </a:rPr>
              <a:t>kokeet suoritat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u="sng" kern="1200" dirty="0">
                <a:solidFill>
                  <a:prstClr val="black"/>
                </a:solidFill>
              </a:rPr>
              <a:t>hajautussuunnitelma </a:t>
            </a:r>
            <a:r>
              <a:rPr lang="fi-FI" sz="2800" b="1" kern="1200" dirty="0">
                <a:solidFill>
                  <a:prstClr val="black"/>
                </a:solidFill>
              </a:rPr>
              <a:t>(</a:t>
            </a:r>
            <a:r>
              <a:rPr lang="fi-FI" sz="2800" b="1" kern="1200" dirty="0" err="1">
                <a:solidFill>
                  <a:prstClr val="black"/>
                </a:solidFill>
              </a:rPr>
              <a:t>väh</a:t>
            </a:r>
            <a:r>
              <a:rPr lang="fi-FI" sz="2800" b="1" kern="1200" dirty="0">
                <a:solidFill>
                  <a:prstClr val="black"/>
                </a:solidFill>
              </a:rPr>
              <a:t>. 5 koetta)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prstClr val="black"/>
                </a:solidFill>
              </a:rPr>
              <a:t>onko </a:t>
            </a:r>
            <a:r>
              <a:rPr lang="fi-FI" sz="2800" b="1" kern="1200" dirty="0" err="1">
                <a:solidFill>
                  <a:prstClr val="black"/>
                </a:solidFill>
              </a:rPr>
              <a:t>LUKI-todistus</a:t>
            </a:r>
            <a:r>
              <a:rPr lang="fi-FI" sz="2800" b="1" kern="1200" dirty="0">
                <a:solidFill>
                  <a:prstClr val="black"/>
                </a:solidFill>
              </a:rPr>
              <a:t> 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kern="1200" dirty="0">
                <a:solidFill>
                  <a:prstClr val="black"/>
                </a:solidFill>
              </a:rPr>
              <a:t>onko erityisjärjestelyjä YO-kokeeseen (jos on jo haettu ja myönnetty – ne näkyvät Wilmassa)</a:t>
            </a:r>
          </a:p>
          <a:p>
            <a:pPr marL="274320" lvl="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0BD0D9"/>
              </a:buClr>
              <a:buSzPct val="95000"/>
              <a:buFont typeface="Wingdings 2"/>
              <a:buChar char=""/>
              <a:defRPr/>
            </a:pPr>
            <a:r>
              <a:rPr lang="fi-FI" sz="2800" b="1" kern="1200" dirty="0">
                <a:solidFill>
                  <a:srgbClr val="FF0000"/>
                </a:solidFill>
              </a:rPr>
              <a:t>tarkista osoite- ja puhelintietosi Wilma-lomakkeesta; jos on muuttuneet, laita viestiä koulusihteeri Veera Heinoselle veera.heinonen@kuopio.fi</a:t>
            </a:r>
          </a:p>
        </p:txBody>
      </p:sp>
    </p:spTree>
    <p:extLst>
      <p:ext uri="{BB962C8B-B14F-4D97-AF65-F5344CB8AC3E}">
        <p14:creationId xmlns:p14="http://schemas.microsoft.com/office/powerpoint/2010/main" val="216528742"/>
      </p:ext>
    </p:extLst>
  </p:cSld>
  <p:clrMapOvr>
    <a:masterClrMapping/>
  </p:clrMapOvr>
  <p:transition spd="med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Täydentäminen ja keskeytys</a:t>
            </a:r>
          </a:p>
        </p:txBody>
      </p:sp>
      <p:sp>
        <p:nvSpPr>
          <p:cNvPr id="4" name="Taitettu kulma 3"/>
          <p:cNvSpPr/>
          <p:nvPr/>
        </p:nvSpPr>
        <p:spPr bwMode="auto">
          <a:xfrm>
            <a:off x="4860032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Taitettu kulma 4"/>
          <p:cNvSpPr/>
          <p:nvPr/>
        </p:nvSpPr>
        <p:spPr bwMode="auto">
          <a:xfrm>
            <a:off x="251520" y="1556792"/>
            <a:ext cx="3960440" cy="4248472"/>
          </a:xfrm>
          <a:prstGeom prst="foldedCorner">
            <a:avLst>
              <a:gd name="adj" fmla="val 14707"/>
            </a:avLst>
          </a:prstGeom>
          <a:solidFill>
            <a:schemeClr val="bg2">
              <a:lumMod val="40000"/>
              <a:lumOff val="60000"/>
            </a:schemeClr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marR="0" indent="-269875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</a:pPr>
            <a:endParaRPr kumimoji="0" lang="fi-FI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kstikehys 5"/>
          <p:cNvSpPr txBox="1"/>
          <p:nvPr/>
        </p:nvSpPr>
        <p:spPr>
          <a:xfrm>
            <a:off x="467544" y="1772816"/>
            <a:ext cx="374441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ylioppilas voi </a:t>
            </a:r>
            <a:r>
              <a:rPr lang="fi-FI" sz="2000" dirty="0">
                <a:solidFill>
                  <a:srgbClr val="FF0000"/>
                </a:solidFill>
              </a:rPr>
              <a:t>täydentää</a:t>
            </a:r>
            <a:r>
              <a:rPr lang="fi-FI" sz="2000" dirty="0"/>
              <a:t> tutkintoa kokeilla, jotka eivät sisälly hänen tutkintoonsa</a:t>
            </a:r>
          </a:p>
          <a:p>
            <a:r>
              <a:rPr lang="fi-FI" sz="2000" dirty="0"/>
              <a:t> samassa aineessa voi suorittaa myös toisen eri tasoisen kokeen</a:t>
            </a:r>
          </a:p>
          <a:p>
            <a:r>
              <a:rPr lang="fi-FI" sz="2000" dirty="0"/>
              <a:t> täydentämiseen ei ole aikarajaa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tutkinnon ollessa kesken siihen on vielä mahdollista lisätä ylimääräisiä kokeita</a:t>
            </a:r>
          </a:p>
        </p:txBody>
      </p:sp>
      <p:sp>
        <p:nvSpPr>
          <p:cNvPr id="7" name="Tekstikehys 6"/>
          <p:cNvSpPr txBox="1"/>
          <p:nvPr/>
        </p:nvSpPr>
        <p:spPr>
          <a:xfrm>
            <a:off x="5148064" y="1916832"/>
            <a:ext cx="36724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 lautakunta voi erittäin painavasta syystä päättää, että tutkinto aloitetaan alusta</a:t>
            </a:r>
          </a:p>
          <a:p>
            <a:r>
              <a:rPr lang="fi-FI" sz="2000" dirty="0"/>
              <a:t> opiskelu ulkomailla voi antaa lisäaikaa hajautukseen</a:t>
            </a:r>
          </a:p>
          <a:p>
            <a:r>
              <a:rPr lang="fi-FI" sz="2000" dirty="0"/>
              <a:t> </a:t>
            </a:r>
            <a:r>
              <a:rPr lang="fi-FI" sz="2000" dirty="0">
                <a:solidFill>
                  <a:srgbClr val="FF0000"/>
                </a:solidFill>
              </a:rPr>
              <a:t>jos tutkintoa ei ole suoritettu määräajassa, on tutkinto aloitettava alusta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Abi-infot syksyn</a:t>
            </a:r>
            <a:r>
              <a:rPr lang="fi-FI" dirty="0"/>
              <a:t> 2024 YO-kirjoituksiin osallistuville pidetään toukokuun alussa</a:t>
            </a:r>
          </a:p>
          <a:p>
            <a:r>
              <a:rPr lang="fi-FI" dirty="0"/>
              <a:t>Opinto-ohjaajat tekevät opiskelijoiden kanssa kirjoitussuunnitelmia</a:t>
            </a:r>
          </a:p>
          <a:p>
            <a:r>
              <a:rPr lang="fi-FI" b="1" dirty="0">
                <a:solidFill>
                  <a:srgbClr val="FF0000"/>
                </a:solidFill>
              </a:rPr>
              <a:t>ILMOITTAUTUMINEN SYKSYN 2024 YO-KIRJOITUKSIIN 5. jakson päättöviikkoon mennessä</a:t>
            </a:r>
            <a:r>
              <a:rPr lang="fi-FI" dirty="0"/>
              <a:t> (ehdottomasti viimeistään 5.6.)</a:t>
            </a:r>
          </a:p>
          <a:p>
            <a:pPr lvl="0"/>
            <a:r>
              <a:rPr lang="fi-FI" sz="2800" b="1" dirty="0">
                <a:solidFill>
                  <a:srgbClr val="FF0000"/>
                </a:solidFill>
              </a:rPr>
              <a:t>ILMOITTAUTUMINEN KEVÄÄN 2025 YO-kirjoituksiin marraskuussa 2024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01955605"/>
      </p:ext>
    </p:extLst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Äidinkielen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4249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 </a:t>
            </a:r>
            <a:r>
              <a:rPr lang="fi-FI" sz="1800" dirty="0"/>
              <a:t>kokeessa on kaksi osaa ja 2 koepäivää</a:t>
            </a:r>
          </a:p>
          <a:p>
            <a:r>
              <a:rPr lang="fi-FI" sz="1800" dirty="0"/>
              <a:t> molemmat osat on suoritettava samalla tutkintokerralla</a:t>
            </a:r>
          </a:p>
          <a:p>
            <a:r>
              <a:rPr lang="fi-FI" sz="1800" dirty="0"/>
              <a:t> arvosana määräytyy näissä kokeissa saadun  painotetun pistesumman perusteella (yhteistulos)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07504" y="2924944"/>
            <a:ext cx="4680520" cy="36471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LUKUTAIDON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800" dirty="0"/>
              <a:t>arvioidaan kokelaan kriittistä ja kulttuurista lukutaitoa eli taitoa eritellä, tulkita, arvioida ja hyödyntää monimuotoisia tekstejä</a:t>
            </a:r>
          </a:p>
          <a:p>
            <a:pPr marL="342900" indent="-342900"/>
            <a:r>
              <a:rPr lang="fi-FI" sz="1800" dirty="0"/>
              <a:t>Osa I keskittyy asia- ja mediatekstien, osa II kaunokirjallisten ja muiden fiktiivisten tekstien analysointiin ja tulkintaan.</a:t>
            </a:r>
          </a:p>
          <a:p>
            <a:pPr marL="342900" indent="-342900"/>
            <a:r>
              <a:rPr lang="fi-FI" sz="1800" dirty="0"/>
              <a:t>Kummassakin osassa vastataan yhteen tehtävään.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4788024" y="2924944"/>
            <a:ext cx="4248472" cy="4124206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KIRJOITUSTAIDON KOE </a:t>
            </a:r>
            <a:r>
              <a:rPr lang="fi-FI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60p</a:t>
            </a:r>
          </a:p>
          <a:p>
            <a:pPr marL="342900" indent="-342900"/>
            <a:r>
              <a:rPr lang="fi-FI" sz="1400" dirty="0"/>
              <a:t>arvioidaan kokelaan kirjallista ilmaisukykyä sekä taitoa kielentää ajatuksia ja hallita asiakokonaisuuksia </a:t>
            </a:r>
          </a:p>
          <a:p>
            <a:pPr marL="342900" indent="-342900"/>
            <a:r>
              <a:rPr lang="fi-FI" sz="1400" dirty="0"/>
              <a:t>Tehtävänä on tuottaa pohtiva, näkökulmia avaava tai kantaa ottava teksti aineistojen avulla.</a:t>
            </a:r>
          </a:p>
          <a:p>
            <a:pPr marL="342900" indent="-342900"/>
            <a:r>
              <a:rPr lang="fi-FI" sz="1400" dirty="0"/>
              <a:t>Kokeessa on tietty, äidinkielen ja kirjallisuuden oppiaineeseen tai lukion yhteisiin aihekokonaisuuksiin liittyvä laajahko teema ja 5–7 siihen liittyvää aihetta.</a:t>
            </a:r>
          </a:p>
          <a:p>
            <a:pPr marL="342900" indent="-342900"/>
            <a:r>
              <a:rPr lang="fi-FI" sz="1400" dirty="0"/>
              <a:t>Kokeessa annetaan 6–8 teemaan liittyvää aineistoa, ja kokelaan on käytettävä vähintään kahta aineistoa omassa tekstissään.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uoli oikealle 11"/>
          <p:cNvSpPr/>
          <p:nvPr/>
        </p:nvSpPr>
        <p:spPr bwMode="auto">
          <a:xfrm>
            <a:off x="2627784" y="4240113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8" name="Nuoli oikealle 7"/>
          <p:cNvSpPr/>
          <p:nvPr/>
        </p:nvSpPr>
        <p:spPr bwMode="auto">
          <a:xfrm>
            <a:off x="2627784" y="2204444"/>
            <a:ext cx="4248472" cy="917079"/>
          </a:xfrm>
          <a:prstGeom prst="rightArrow">
            <a:avLst>
              <a:gd name="adj1" fmla="val 29306"/>
              <a:gd name="adj2" fmla="val 51881"/>
            </a:avLst>
          </a:prstGeom>
          <a:solidFill>
            <a:schemeClr val="accent6">
              <a:lumMod val="60000"/>
              <a:lumOff val="40000"/>
            </a:scheme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9875" indent="-269875"/>
            <a:endParaRPr lang="fi-FI" dirty="0">
              <a:solidFill>
                <a:srgbClr val="000000"/>
              </a:solidFill>
            </a:endParaRPr>
          </a:p>
        </p:txBody>
      </p:sp>
      <p:sp>
        <p:nvSpPr>
          <p:cNvPr id="14" name="Puolivapaa piirto 13"/>
          <p:cNvSpPr/>
          <p:nvPr/>
        </p:nvSpPr>
        <p:spPr>
          <a:xfrm>
            <a:off x="3131840" y="1812072"/>
            <a:ext cx="2736304" cy="1759883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362137" rIns="10160" bIns="362136" numCol="1" spcCol="1270" anchor="t" anchorCtr="0">
            <a:noAutofit/>
          </a:bodyPr>
          <a:lstStyle/>
          <a:p>
            <a:pPr marL="171450" lvl="1" indent="-171450" defTabSz="7112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psykologia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filosofia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historia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fysiikka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biologia</a:t>
            </a:r>
          </a:p>
        </p:txBody>
      </p:sp>
      <p:sp>
        <p:nvSpPr>
          <p:cNvPr id="15" name="Puolivapaa piirto 14"/>
          <p:cNvSpPr/>
          <p:nvPr/>
        </p:nvSpPr>
        <p:spPr>
          <a:xfrm>
            <a:off x="539552" y="2060843"/>
            <a:ext cx="2217128" cy="1257836"/>
          </a:xfrm>
          <a:custGeom>
            <a:avLst/>
            <a:gdLst>
              <a:gd name="connsiteX0" fmla="*/ 0 w 2217128"/>
              <a:gd name="connsiteY0" fmla="*/ 209644 h 1257836"/>
              <a:gd name="connsiteX1" fmla="*/ 61404 w 2217128"/>
              <a:gd name="connsiteY1" fmla="*/ 61403 h 1257836"/>
              <a:gd name="connsiteX2" fmla="*/ 209645 w 2217128"/>
              <a:gd name="connsiteY2" fmla="*/ 0 h 1257836"/>
              <a:gd name="connsiteX3" fmla="*/ 2007484 w 2217128"/>
              <a:gd name="connsiteY3" fmla="*/ 0 h 1257836"/>
              <a:gd name="connsiteX4" fmla="*/ 2155725 w 2217128"/>
              <a:gd name="connsiteY4" fmla="*/ 61404 h 1257836"/>
              <a:gd name="connsiteX5" fmla="*/ 2217128 w 2217128"/>
              <a:gd name="connsiteY5" fmla="*/ 209645 h 1257836"/>
              <a:gd name="connsiteX6" fmla="*/ 2217128 w 2217128"/>
              <a:gd name="connsiteY6" fmla="*/ 1048192 h 1257836"/>
              <a:gd name="connsiteX7" fmla="*/ 2155725 w 2217128"/>
              <a:gd name="connsiteY7" fmla="*/ 1196433 h 1257836"/>
              <a:gd name="connsiteX8" fmla="*/ 2007484 w 2217128"/>
              <a:gd name="connsiteY8" fmla="*/ 1257836 h 1257836"/>
              <a:gd name="connsiteX9" fmla="*/ 209644 w 2217128"/>
              <a:gd name="connsiteY9" fmla="*/ 1257836 h 1257836"/>
              <a:gd name="connsiteX10" fmla="*/ 61403 w 2217128"/>
              <a:gd name="connsiteY10" fmla="*/ 1196433 h 1257836"/>
              <a:gd name="connsiteX11" fmla="*/ 0 w 2217128"/>
              <a:gd name="connsiteY11" fmla="*/ 1048192 h 1257836"/>
              <a:gd name="connsiteX12" fmla="*/ 0 w 2217128"/>
              <a:gd name="connsiteY12" fmla="*/ 209644 h 125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17128" h="1257836">
                <a:moveTo>
                  <a:pt x="0" y="209644"/>
                </a:moveTo>
                <a:cubicBezTo>
                  <a:pt x="0" y="154043"/>
                  <a:pt x="22088" y="100719"/>
                  <a:pt x="61404" y="61403"/>
                </a:cubicBezTo>
                <a:cubicBezTo>
                  <a:pt x="100720" y="22087"/>
                  <a:pt x="154044" y="0"/>
                  <a:pt x="209645" y="0"/>
                </a:cubicBezTo>
                <a:lnTo>
                  <a:pt x="2007484" y="0"/>
                </a:lnTo>
                <a:cubicBezTo>
                  <a:pt x="2063085" y="0"/>
                  <a:pt x="2116409" y="22088"/>
                  <a:pt x="2155725" y="61404"/>
                </a:cubicBezTo>
                <a:cubicBezTo>
                  <a:pt x="2195041" y="100720"/>
                  <a:pt x="2217128" y="154044"/>
                  <a:pt x="2217128" y="209645"/>
                </a:cubicBezTo>
                <a:lnTo>
                  <a:pt x="2217128" y="1048192"/>
                </a:lnTo>
                <a:cubicBezTo>
                  <a:pt x="2217128" y="1103793"/>
                  <a:pt x="2195041" y="1157117"/>
                  <a:pt x="2155725" y="1196433"/>
                </a:cubicBezTo>
                <a:cubicBezTo>
                  <a:pt x="2116409" y="1235749"/>
                  <a:pt x="2063085" y="1257836"/>
                  <a:pt x="2007484" y="1257836"/>
                </a:cubicBezTo>
                <a:lnTo>
                  <a:pt x="209644" y="1257836"/>
                </a:lnTo>
                <a:cubicBezTo>
                  <a:pt x="154043" y="1257836"/>
                  <a:pt x="100719" y="1235748"/>
                  <a:pt x="61403" y="1196433"/>
                </a:cubicBezTo>
                <a:cubicBezTo>
                  <a:pt x="22087" y="1157117"/>
                  <a:pt x="0" y="1103793"/>
                  <a:pt x="0" y="1048192"/>
                </a:cubicBezTo>
                <a:lnTo>
                  <a:pt x="0" y="209644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83322" tIns="122362" rIns="183322" bIns="122362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16" name="Puolivapaa piirto 15"/>
          <p:cNvSpPr/>
          <p:nvPr/>
        </p:nvSpPr>
        <p:spPr>
          <a:xfrm>
            <a:off x="3275856" y="3645028"/>
            <a:ext cx="2805347" cy="2427661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6937 w 10000"/>
              <a:gd name="connsiteY3" fmla="*/ 26 h 10000"/>
              <a:gd name="connsiteX4" fmla="*/ 8062 w 10000"/>
              <a:gd name="connsiteY4" fmla="*/ 26 h 10000"/>
              <a:gd name="connsiteX5" fmla="*/ 9999 w 10000"/>
              <a:gd name="connsiteY5" fmla="*/ 1000 h 10000"/>
              <a:gd name="connsiteX6" fmla="*/ 10000 w 10000"/>
              <a:gd name="connsiteY6" fmla="*/ 9000 h 10000"/>
              <a:gd name="connsiteX7" fmla="*/ 7500 w 10000"/>
              <a:gd name="connsiteY7" fmla="*/ 8000 h 10000"/>
              <a:gd name="connsiteX8" fmla="*/ 5000 w 10000"/>
              <a:gd name="connsiteY8" fmla="*/ 9000 h 10000"/>
              <a:gd name="connsiteX9" fmla="*/ 3063 w 10000"/>
              <a:gd name="connsiteY9" fmla="*/ 9974 h 10000"/>
              <a:gd name="connsiteX10" fmla="*/ 1938 w 10000"/>
              <a:gd name="connsiteY10" fmla="*/ 9974 h 10000"/>
              <a:gd name="connsiteX11" fmla="*/ 1 w 10000"/>
              <a:gd name="connsiteY11" fmla="*/ 9000 h 10000"/>
              <a:gd name="connsiteX12" fmla="*/ 0 w 10000"/>
              <a:gd name="connsiteY12" fmla="*/ 1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0" h="10000">
                <a:moveTo>
                  <a:pt x="0" y="1000"/>
                </a:moveTo>
                <a:cubicBezTo>
                  <a:pt x="0" y="1552"/>
                  <a:pt x="1119" y="2000"/>
                  <a:pt x="2500" y="2000"/>
                </a:cubicBezTo>
                <a:cubicBezTo>
                  <a:pt x="3881" y="2000"/>
                  <a:pt x="5000" y="1552"/>
                  <a:pt x="5000" y="1000"/>
                </a:cubicBezTo>
                <a:cubicBezTo>
                  <a:pt x="5000" y="534"/>
                  <a:pt x="5803" y="130"/>
                  <a:pt x="6937" y="26"/>
                </a:cubicBezTo>
                <a:cubicBezTo>
                  <a:pt x="7307" y="-8"/>
                  <a:pt x="7692" y="-8"/>
                  <a:pt x="8062" y="26"/>
                </a:cubicBezTo>
                <a:cubicBezTo>
                  <a:pt x="9196" y="131"/>
                  <a:pt x="9999" y="535"/>
                  <a:pt x="9999" y="1000"/>
                </a:cubicBezTo>
                <a:cubicBezTo>
                  <a:pt x="9999" y="3667"/>
                  <a:pt x="10000" y="6333"/>
                  <a:pt x="10000" y="9000"/>
                </a:cubicBezTo>
                <a:cubicBezTo>
                  <a:pt x="10000" y="8448"/>
                  <a:pt x="8881" y="8000"/>
                  <a:pt x="7500" y="8000"/>
                </a:cubicBezTo>
                <a:cubicBezTo>
                  <a:pt x="6119" y="8000"/>
                  <a:pt x="5000" y="8448"/>
                  <a:pt x="5000" y="9000"/>
                </a:cubicBezTo>
                <a:cubicBezTo>
                  <a:pt x="5000" y="9466"/>
                  <a:pt x="4197" y="9870"/>
                  <a:pt x="3063" y="9974"/>
                </a:cubicBezTo>
                <a:cubicBezTo>
                  <a:pt x="2693" y="10008"/>
                  <a:pt x="2308" y="10008"/>
                  <a:pt x="1938" y="9974"/>
                </a:cubicBezTo>
                <a:cubicBezTo>
                  <a:pt x="804" y="9869"/>
                  <a:pt x="1" y="9465"/>
                  <a:pt x="1" y="9000"/>
                </a:cubicBezTo>
                <a:cubicBezTo>
                  <a:pt x="1" y="6333"/>
                  <a:pt x="0" y="3667"/>
                  <a:pt x="0" y="100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1">
                <a:alpha val="90000"/>
              </a:schemeClr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innerShdw blurRad="63500" dist="50800">
              <a:prstClr val="black">
                <a:alpha val="50000"/>
              </a:prstClr>
            </a:innerShdw>
          </a:effectLst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496962" rIns="11430" bIns="496962" numCol="1" spcCol="1270" anchor="t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uskonto (</a:t>
            </a:r>
            <a:r>
              <a:rPr lang="fi-FI" sz="1800" dirty="0" err="1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ev.lut./ort</a:t>
            </a: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.)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elämänkatsomustieto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yhteiskuntaoppi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kemia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maantiede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Tx/>
              <a:buChar char="••"/>
            </a:pPr>
            <a:r>
              <a:rPr lang="fi-FI" sz="18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</a:rPr>
              <a:t>terveystieto</a:t>
            </a:r>
          </a:p>
        </p:txBody>
      </p:sp>
      <p:sp>
        <p:nvSpPr>
          <p:cNvPr id="17" name="Puolivapaa piirto 16"/>
          <p:cNvSpPr/>
          <p:nvPr/>
        </p:nvSpPr>
        <p:spPr>
          <a:xfrm>
            <a:off x="539552" y="4072430"/>
            <a:ext cx="2403360" cy="1156770"/>
          </a:xfrm>
          <a:custGeom>
            <a:avLst/>
            <a:gdLst>
              <a:gd name="connsiteX0" fmla="*/ 0 w 2403360"/>
              <a:gd name="connsiteY0" fmla="*/ 192799 h 1156770"/>
              <a:gd name="connsiteX1" fmla="*/ 56470 w 2403360"/>
              <a:gd name="connsiteY1" fmla="*/ 56470 h 1156770"/>
              <a:gd name="connsiteX2" fmla="*/ 192800 w 2403360"/>
              <a:gd name="connsiteY2" fmla="*/ 1 h 1156770"/>
              <a:gd name="connsiteX3" fmla="*/ 2210561 w 2403360"/>
              <a:gd name="connsiteY3" fmla="*/ 0 h 1156770"/>
              <a:gd name="connsiteX4" fmla="*/ 2346890 w 2403360"/>
              <a:gd name="connsiteY4" fmla="*/ 56470 h 1156770"/>
              <a:gd name="connsiteX5" fmla="*/ 2403359 w 2403360"/>
              <a:gd name="connsiteY5" fmla="*/ 192800 h 1156770"/>
              <a:gd name="connsiteX6" fmla="*/ 2403360 w 2403360"/>
              <a:gd name="connsiteY6" fmla="*/ 963971 h 1156770"/>
              <a:gd name="connsiteX7" fmla="*/ 2346890 w 2403360"/>
              <a:gd name="connsiteY7" fmla="*/ 1100301 h 1156770"/>
              <a:gd name="connsiteX8" fmla="*/ 2210560 w 2403360"/>
              <a:gd name="connsiteY8" fmla="*/ 1156770 h 1156770"/>
              <a:gd name="connsiteX9" fmla="*/ 192799 w 2403360"/>
              <a:gd name="connsiteY9" fmla="*/ 1156770 h 1156770"/>
              <a:gd name="connsiteX10" fmla="*/ 56470 w 2403360"/>
              <a:gd name="connsiteY10" fmla="*/ 1100300 h 1156770"/>
              <a:gd name="connsiteX11" fmla="*/ 1 w 2403360"/>
              <a:gd name="connsiteY11" fmla="*/ 963970 h 1156770"/>
              <a:gd name="connsiteX12" fmla="*/ 0 w 2403360"/>
              <a:gd name="connsiteY12" fmla="*/ 192799 h 1156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403360" h="1156770">
                <a:moveTo>
                  <a:pt x="0" y="192799"/>
                </a:moveTo>
                <a:cubicBezTo>
                  <a:pt x="0" y="141666"/>
                  <a:pt x="20313" y="92626"/>
                  <a:pt x="56470" y="56470"/>
                </a:cubicBezTo>
                <a:cubicBezTo>
                  <a:pt x="92627" y="20313"/>
                  <a:pt x="141666" y="1"/>
                  <a:pt x="192800" y="1"/>
                </a:cubicBezTo>
                <a:lnTo>
                  <a:pt x="2210561" y="0"/>
                </a:lnTo>
                <a:cubicBezTo>
                  <a:pt x="2261694" y="0"/>
                  <a:pt x="2310734" y="20313"/>
                  <a:pt x="2346890" y="56470"/>
                </a:cubicBezTo>
                <a:cubicBezTo>
                  <a:pt x="2383047" y="92627"/>
                  <a:pt x="2403359" y="141666"/>
                  <a:pt x="2403359" y="192800"/>
                </a:cubicBezTo>
                <a:cubicBezTo>
                  <a:pt x="2403359" y="449857"/>
                  <a:pt x="2403360" y="706914"/>
                  <a:pt x="2403360" y="963971"/>
                </a:cubicBezTo>
                <a:cubicBezTo>
                  <a:pt x="2403360" y="1015104"/>
                  <a:pt x="2383047" y="1064144"/>
                  <a:pt x="2346890" y="1100301"/>
                </a:cubicBezTo>
                <a:cubicBezTo>
                  <a:pt x="2310733" y="1136458"/>
                  <a:pt x="2261694" y="1156771"/>
                  <a:pt x="2210560" y="1156770"/>
                </a:cubicBezTo>
                <a:lnTo>
                  <a:pt x="192799" y="1156770"/>
                </a:lnTo>
                <a:cubicBezTo>
                  <a:pt x="141666" y="1156770"/>
                  <a:pt x="92626" y="1136457"/>
                  <a:pt x="56470" y="1100300"/>
                </a:cubicBezTo>
                <a:cubicBezTo>
                  <a:pt x="20313" y="1064143"/>
                  <a:pt x="1" y="1015104"/>
                  <a:pt x="1" y="963970"/>
                </a:cubicBezTo>
                <a:cubicBezTo>
                  <a:pt x="1" y="706913"/>
                  <a:pt x="0" y="449856"/>
                  <a:pt x="0" y="19279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spcFirstLastPara="0" vert="horz" wrap="square" lIns="178389" tIns="117429" rIns="178389" bIns="117429" numCol="1" spcCol="1270" anchor="ctr" anchorCtr="0">
            <a:no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fi-FI" sz="3200" dirty="0">
                <a:solidFill>
                  <a:srgbClr val="000000"/>
                </a:solidFill>
              </a:rPr>
              <a:t>Reaalin koepäivä</a:t>
            </a:r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821" y="260648"/>
            <a:ext cx="7294563" cy="7208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200" dirty="0">
                <a:solidFill>
                  <a:schemeClr val="bg1"/>
                </a:solidFill>
                <a:latin typeface="Arial Rounded MT Bold" pitchFamily="34" charset="0"/>
              </a:rPr>
              <a:t>Reaalikokeen rakenne</a:t>
            </a:r>
          </a:p>
        </p:txBody>
      </p:sp>
      <p:sp>
        <p:nvSpPr>
          <p:cNvPr id="9219" name="Text Box 19"/>
          <p:cNvSpPr txBox="1">
            <a:spLocks noChangeArrowheads="1"/>
          </p:cNvSpPr>
          <p:nvPr/>
        </p:nvSpPr>
        <p:spPr bwMode="auto">
          <a:xfrm>
            <a:off x="250825" y="981075"/>
            <a:ext cx="8893175" cy="830997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Reaalikokeessa on </a:t>
            </a:r>
            <a:r>
              <a:rPr lang="fi-FI" u="sng" dirty="0">
                <a:solidFill>
                  <a:srgbClr val="CC3300"/>
                </a:solidFill>
              </a:rPr>
              <a:t>kaksi koepäivää</a:t>
            </a:r>
            <a:r>
              <a:rPr lang="fi-FI" dirty="0">
                <a:solidFill>
                  <a:srgbClr val="000000"/>
                </a:solidFill>
              </a:rPr>
              <a:t> ja kummastakin aineryhmästä voit valita yhden kirjoitusaineen/tutkintokerta </a:t>
            </a:r>
          </a:p>
        </p:txBody>
      </p:sp>
      <p:sp>
        <p:nvSpPr>
          <p:cNvPr id="9228" name="Text Box 34"/>
          <p:cNvSpPr txBox="1">
            <a:spLocks noChangeArrowheads="1"/>
          </p:cNvSpPr>
          <p:nvPr/>
        </p:nvSpPr>
        <p:spPr bwMode="auto">
          <a:xfrm>
            <a:off x="107504" y="6269250"/>
            <a:ext cx="8784976" cy="400110"/>
          </a:xfrm>
          <a:prstGeom prst="rect">
            <a:avLst/>
          </a:prstGeom>
          <a:noFill/>
          <a:ln w="38100" algn="ctr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69875" indent="-269875"/>
            <a:r>
              <a:rPr lang="fi-FI" sz="2000" dirty="0">
                <a:solidFill>
                  <a:srgbClr val="000000"/>
                </a:solidFill>
              </a:rPr>
              <a:t>hajauttamalla tutkinnon kolmeen kertaan voit suorittaa </a:t>
            </a:r>
            <a:r>
              <a:rPr lang="fi-FI" sz="2000" dirty="0">
                <a:solidFill>
                  <a:srgbClr val="C00000"/>
                </a:solidFill>
              </a:rPr>
              <a:t>6 reaalikoetta</a:t>
            </a:r>
          </a:p>
        </p:txBody>
      </p:sp>
      <p:sp>
        <p:nvSpPr>
          <p:cNvPr id="10" name="Tekstikehys 9"/>
          <p:cNvSpPr txBox="1"/>
          <p:nvPr/>
        </p:nvSpPr>
        <p:spPr>
          <a:xfrm>
            <a:off x="7164288" y="2535287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  <p:sp>
        <p:nvSpPr>
          <p:cNvPr id="11" name="Tekstikehys 10"/>
          <p:cNvSpPr txBox="1"/>
          <p:nvPr/>
        </p:nvSpPr>
        <p:spPr>
          <a:xfrm>
            <a:off x="7164288" y="4437112"/>
            <a:ext cx="1872208" cy="461665"/>
          </a:xfrm>
          <a:prstGeom prst="rect">
            <a:avLst/>
          </a:prstGeom>
          <a:solidFill>
            <a:srgbClr val="C00000"/>
          </a:solidFill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fi-FI" dirty="0">
                <a:solidFill>
                  <a:srgbClr val="000000"/>
                </a:solidFill>
              </a:rPr>
              <a:t>valitse yksi</a:t>
            </a:r>
          </a:p>
        </p:txBody>
      </p:sp>
    </p:spTree>
    <p:extLst>
      <p:ext uri="{BB962C8B-B14F-4D97-AF65-F5344CB8AC3E}">
        <p14:creationId xmlns:p14="http://schemas.microsoft.com/office/powerpoint/2010/main" val="11523389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9228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Matematiikan koe</a:t>
            </a:r>
          </a:p>
        </p:txBody>
      </p:sp>
      <p:sp>
        <p:nvSpPr>
          <p:cNvPr id="4" name="Tekstikehys 3"/>
          <p:cNvSpPr txBox="1"/>
          <p:nvPr/>
        </p:nvSpPr>
        <p:spPr>
          <a:xfrm>
            <a:off x="251520" y="1196752"/>
            <a:ext cx="86409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i-FI" dirty="0"/>
          </a:p>
          <a:p>
            <a:r>
              <a:rPr lang="fi-FI" dirty="0"/>
              <a:t>voit valita opinnoista riippumatta kahden tason välillä</a:t>
            </a:r>
          </a:p>
          <a:p>
            <a:endParaRPr lang="fi-FI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kstikehys 4"/>
          <p:cNvSpPr txBox="1"/>
          <p:nvPr/>
        </p:nvSpPr>
        <p:spPr>
          <a:xfrm>
            <a:off x="179512" y="3356992"/>
            <a:ext cx="8568952" cy="19851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PITKÄ / LYHYT  MATEMATIIKKA</a:t>
            </a:r>
          </a:p>
          <a:p>
            <a:pPr marL="266700" indent="-266700"/>
            <a:r>
              <a:rPr lang="fi-FI" sz="1800" dirty="0"/>
              <a:t>kokeessa on 13 tehtävää, joista  vastataan 10 tehtävään</a:t>
            </a:r>
          </a:p>
          <a:p>
            <a:pPr marL="266700" indent="-266700"/>
            <a:r>
              <a:rPr lang="fi-FI" sz="1800" dirty="0"/>
              <a:t>Tehtävien maksimipistemäärä on 12. Kokeen enimmäispistemäärä on 120.</a:t>
            </a:r>
          </a:p>
          <a:p>
            <a:pPr marL="266700" indent="-266700"/>
            <a:r>
              <a:rPr lang="fi-FI" sz="1800" dirty="0"/>
              <a:t>A-osa suoritetaan ilman koejärjestelmän ohjelmia ja laskinta, B-osa näiden kanssa.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Kielikokeet</a:t>
            </a:r>
          </a:p>
        </p:txBody>
      </p:sp>
      <p:sp>
        <p:nvSpPr>
          <p:cNvPr id="5" name="Tekstikehys 4"/>
          <p:cNvSpPr txBox="1"/>
          <p:nvPr/>
        </p:nvSpPr>
        <p:spPr>
          <a:xfrm>
            <a:off x="179512" y="3068960"/>
            <a:ext cx="4392488" cy="304698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  <a:softEdge rad="12700"/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Kaikki osat samassa kokeessa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Kuullun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Luetun ymmärtäminen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Kirjallinen tuottaminen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r>
              <a:rPr lang="fi-FI" dirty="0"/>
              <a:t>Sanaston ja rakenteiden hallinta </a:t>
            </a:r>
          </a:p>
          <a:p>
            <a:pPr marL="266700" indent="-266700">
              <a:spcBef>
                <a:spcPts val="0"/>
              </a:spcBef>
              <a:buFont typeface="Arial" pitchFamily="34" charset="0"/>
              <a:buChar char="•"/>
            </a:pP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5148064" y="3140968"/>
            <a:ext cx="3888432" cy="1338828"/>
          </a:xfrm>
          <a:prstGeom prst="rect">
            <a:avLst/>
          </a:prstGeom>
          <a:solidFill>
            <a:srgbClr val="CCCC00"/>
          </a:solidFill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marL="266700" indent="-266700"/>
            <a:r>
              <a:rPr lang="fi-FI" sz="1800" dirty="0"/>
              <a:t>pisteet </a:t>
            </a:r>
            <a:r>
              <a:rPr lang="fi-FI" sz="1800" dirty="0" err="1"/>
              <a:t>max</a:t>
            </a:r>
            <a:r>
              <a:rPr lang="fi-FI" sz="1800" dirty="0"/>
              <a:t> (299)</a:t>
            </a:r>
          </a:p>
          <a:p>
            <a:pPr marL="266700" indent="-266700"/>
            <a:r>
              <a:rPr lang="fi-FI" sz="1800" dirty="0"/>
              <a:t>2 tuntia lisäaikaa, jos 2 lyhyttä kieltä samalla kerralla samana koepäivänä</a:t>
            </a:r>
          </a:p>
        </p:txBody>
      </p:sp>
      <p:sp>
        <p:nvSpPr>
          <p:cNvPr id="9" name="Tekstikehys 8"/>
          <p:cNvSpPr txBox="1"/>
          <p:nvPr/>
        </p:nvSpPr>
        <p:spPr>
          <a:xfrm>
            <a:off x="323528" y="1268760"/>
            <a:ext cx="8352928" cy="1569660"/>
          </a:xfrm>
          <a:prstGeom prst="rect">
            <a:avLst/>
          </a:prstGeom>
          <a:solidFill>
            <a:srgbClr val="99FF99"/>
          </a:solidFill>
          <a:effectLst>
            <a:glow rad="101600">
              <a:srgbClr val="00B05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fi-FI" u="sng" dirty="0"/>
              <a:t>Pitkä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englanti</a:t>
            </a:r>
            <a:r>
              <a:rPr lang="fi-FI" dirty="0">
                <a:solidFill>
                  <a:srgbClr val="0070C0"/>
                </a:solidFill>
              </a:rPr>
              <a:t>, espanja, ranska, saksa, venäjä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Lyhyt</a:t>
            </a:r>
            <a:r>
              <a:rPr lang="fi-FI" dirty="0"/>
              <a:t>: </a:t>
            </a:r>
            <a:r>
              <a:rPr lang="fi-FI" dirty="0">
                <a:solidFill>
                  <a:srgbClr val="0070C0"/>
                </a:solidFill>
              </a:rPr>
              <a:t>englanti, espanja, ranska, saksa, venäjä,</a:t>
            </a:r>
          </a:p>
          <a:p>
            <a:pPr>
              <a:spcBef>
                <a:spcPts val="0"/>
              </a:spcBef>
              <a:buNone/>
            </a:pPr>
            <a:r>
              <a:rPr lang="fi-FI" dirty="0"/>
              <a:t>	</a:t>
            </a:r>
            <a:r>
              <a:rPr lang="fi-FI" dirty="0">
                <a:solidFill>
                  <a:srgbClr val="0070C0"/>
                </a:solidFill>
              </a:rPr>
              <a:t>italia, portugali, saame, latina(2 tasoa, sanakirja)</a:t>
            </a:r>
          </a:p>
          <a:p>
            <a:pPr>
              <a:spcBef>
                <a:spcPts val="0"/>
              </a:spcBef>
              <a:buNone/>
            </a:pPr>
            <a:r>
              <a:rPr lang="fi-FI" u="sng" dirty="0"/>
              <a:t>Toinen kotimainen</a:t>
            </a:r>
            <a:r>
              <a:rPr lang="fi-FI" dirty="0"/>
              <a:t>: </a:t>
            </a:r>
            <a:r>
              <a:rPr lang="fi-FI" dirty="0">
                <a:solidFill>
                  <a:srgbClr val="FF3300"/>
                </a:solidFill>
              </a:rPr>
              <a:t>ruotsi</a:t>
            </a:r>
            <a:r>
              <a:rPr lang="fi-FI" dirty="0">
                <a:solidFill>
                  <a:srgbClr val="0070C0"/>
                </a:solidFill>
              </a:rPr>
              <a:t> (pitkä, </a:t>
            </a:r>
            <a:r>
              <a:rPr lang="fi-FI" dirty="0">
                <a:solidFill>
                  <a:srgbClr val="FF3300"/>
                </a:solidFill>
              </a:rPr>
              <a:t>keskipitkä</a:t>
            </a:r>
            <a:r>
              <a:rPr lang="fi-FI" dirty="0">
                <a:solidFill>
                  <a:srgbClr val="0070C0"/>
                </a:solidFill>
              </a:rPr>
              <a:t>)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DE2C05FE-6A50-7A90-2158-45F83289D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YO-</a:t>
            </a:r>
            <a:r>
              <a:rPr lang="en-US" dirty="0" err="1">
                <a:solidFill>
                  <a:schemeClr val="bg1"/>
                </a:solidFill>
              </a:rPr>
              <a:t>sali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Pohjantiellä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7FADC4F-0EDA-1B96-6583-F0B577F266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568" b="23659"/>
          <a:stretch/>
        </p:blipFill>
        <p:spPr>
          <a:xfrm>
            <a:off x="125246" y="1417638"/>
            <a:ext cx="8894590" cy="48916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1687863"/>
      </p:ext>
    </p:extLst>
  </p:cSld>
  <p:clrMapOvr>
    <a:masterClrMapping/>
  </p:clrMapOvr>
  <p:transition spd="med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Sähköiset </a:t>
            </a:r>
            <a:r>
              <a:rPr lang="fi-FI" dirty="0" err="1">
                <a:solidFill>
                  <a:schemeClr val="bg1"/>
                </a:solidFill>
              </a:rPr>
              <a:t>YO-kokeet</a:t>
            </a:r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Abitti-koejärjestelmä</a:t>
            </a:r>
            <a:endParaRPr lang="fi-FI" dirty="0"/>
          </a:p>
          <a:p>
            <a:r>
              <a:rPr lang="fi-FI" dirty="0"/>
              <a:t>Kaikissa kokeissa </a:t>
            </a:r>
            <a:r>
              <a:rPr lang="fi-FI" b="1" dirty="0">
                <a:solidFill>
                  <a:srgbClr val="FF3300"/>
                </a:solidFill>
              </a:rPr>
              <a:t>oma</a:t>
            </a:r>
            <a:r>
              <a:rPr lang="fi-FI" dirty="0"/>
              <a:t> tietokone (koululta saatu) + </a:t>
            </a:r>
            <a:r>
              <a:rPr lang="fi-FI" u="sng" dirty="0"/>
              <a:t>langalliset </a:t>
            </a:r>
            <a:r>
              <a:rPr lang="fi-FI" dirty="0"/>
              <a:t>kuulokkeet + </a:t>
            </a:r>
            <a:r>
              <a:rPr lang="fi-FI" u="sng" dirty="0"/>
              <a:t>langallinen</a:t>
            </a:r>
            <a:r>
              <a:rPr lang="fi-FI" dirty="0"/>
              <a:t> hiiri + laturijohto</a:t>
            </a:r>
          </a:p>
          <a:p>
            <a:r>
              <a:rPr lang="fi-FI" dirty="0"/>
              <a:t>EI BLUETOOTH-yhteydellä toimivia!</a:t>
            </a:r>
          </a:p>
          <a:p>
            <a:r>
              <a:rPr lang="fi-FI" dirty="0"/>
              <a:t>Vastauksia voi hahmotella paperille; kynä</a:t>
            </a:r>
          </a:p>
          <a:p>
            <a:endParaRPr lang="fi-FI" dirty="0"/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84885979"/>
      </p:ext>
    </p:extLst>
  </p:cSld>
  <p:clrMapOvr>
    <a:masterClrMapping/>
  </p:clrMapOvr>
  <p:transition spd="med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Lue lisää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www.ylioppilastutkinto.fi</a:t>
            </a:r>
            <a:endParaRPr lang="fi-FI" dirty="0">
              <a:solidFill>
                <a:srgbClr val="000000"/>
              </a:solidFill>
            </a:endParaRPr>
          </a:p>
          <a:p>
            <a:pPr lvl="0"/>
            <a:r>
              <a:rPr lang="fi-FI" dirty="0">
                <a:solidFill>
                  <a:srgbClr val="00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www.kallavedenlukio.fi</a:t>
            </a: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endParaRPr lang="fi-FI" dirty="0">
              <a:solidFill>
                <a:srgbClr val="000000"/>
              </a:solidFill>
            </a:endParaRPr>
          </a:p>
          <a:p>
            <a:pPr lvl="0">
              <a:buClr>
                <a:srgbClr val="0099CC"/>
              </a:buClr>
              <a:buSzPct val="80000"/>
              <a:buFont typeface="Wingdings" pitchFamily="2" charset="2"/>
              <a:buChar char="n"/>
              <a:defRPr/>
            </a:pPr>
            <a:r>
              <a:rPr lang="fi-FI" dirty="0">
                <a:solidFill>
                  <a:srgbClr val="000000"/>
                </a:solidFill>
              </a:rPr>
              <a:t>Ylioppilastutkinnon sähköiseen järjestelmään voi tutustua ylioppilastutkintolautakunnan </a:t>
            </a:r>
            <a:r>
              <a:rPr lang="fi-FI" dirty="0" err="1">
                <a:solidFill>
                  <a:srgbClr val="000000"/>
                </a:solidFill>
              </a:rPr>
              <a:t>Abitti</a:t>
            </a:r>
            <a:r>
              <a:rPr lang="fi-FI" dirty="0">
                <a:solidFill>
                  <a:srgbClr val="000000"/>
                </a:solidFill>
              </a:rPr>
              <a:t>-sivuilla </a:t>
            </a:r>
            <a:r>
              <a:rPr lang="fi-FI" dirty="0">
                <a:solidFill>
                  <a:srgbClr val="000000"/>
                </a:solidFill>
                <a:hlinkClick r:id="rId4"/>
              </a:rPr>
              <a:t>www.abitti.fi</a:t>
            </a: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9091657"/>
      </p:ext>
    </p:extLst>
  </p:cSld>
  <p:clrMapOvr>
    <a:masterClrMapping/>
  </p:clrMapOvr>
  <p:transition spd="med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331639" y="216024"/>
            <a:ext cx="6716985" cy="98072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Tietojen luovuttaminen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1520" y="1196752"/>
            <a:ext cx="8784976" cy="3960440"/>
          </a:xfrm>
          <a:noFill/>
          <a:ln>
            <a:solidFill>
              <a:srgbClr val="C00000"/>
            </a:solidFill>
            <a:miter lim="800000"/>
            <a:headEnd/>
            <a:tailEnd/>
          </a:ln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lukiolla ja lautakunnalla on oikeus antaa ylioppilaiden nimet julkaistaviksi 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jos ei halua nimeään julkaistavan ylioppilasluettelossa, tulee sitä pyytää kirjallisesti hyvissä ajoin ennen tuloksia – </a:t>
            </a:r>
            <a:r>
              <a:rPr lang="fi-FI" sz="2400" b="1" dirty="0">
                <a:solidFill>
                  <a:srgbClr val="FF0000"/>
                </a:solidFill>
              </a:rPr>
              <a:t>hoida koulun kansliassa!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lautakunnalla on lupa luovuttaa virkakäyttöön opiskelijavalintaa varten kokelaiden nimitiedot henkilötunnuksineen ja tiedot heidän arvosanoistaan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fi-FI" sz="2400" b="1" dirty="0"/>
              <a:t>koululla ei ole lupaa julkaista kokelaiden arvosanatietoja ilman heidän suostumustaan</a:t>
            </a:r>
          </a:p>
        </p:txBody>
      </p:sp>
      <p:pic>
        <p:nvPicPr>
          <p:cNvPr id="7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6142930" y="5013176"/>
            <a:ext cx="2893566" cy="19277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6594522"/>
      </p:ext>
    </p:extLst>
  </p:cSld>
  <p:clrMapOvr>
    <a:masterClrMapping/>
  </p:clrMapOvr>
  <p:transition spd="med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856" y="197991"/>
            <a:ext cx="8229600" cy="92675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Äkillinen sairastuminen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7544" y="1268761"/>
            <a:ext cx="8568952" cy="3888431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2000" b="1" dirty="0"/>
              <a:t>rehtori voi saada lautakunnalta suullisen luvan erityisjärjestelyihin </a:t>
            </a:r>
          </a:p>
          <a:p>
            <a:pPr eaLnBrk="1" hangingPunct="1"/>
            <a:r>
              <a:rPr lang="fi-FI" sz="2000" b="1" dirty="0"/>
              <a:t>arvosanan noston voi saada vain yhdessä kokeessa </a:t>
            </a:r>
            <a:r>
              <a:rPr lang="fi-FI" sz="2000" b="1" dirty="0">
                <a:solidFill>
                  <a:srgbClr val="C00000"/>
                </a:solidFill>
              </a:rPr>
              <a:t>rajatapauksissa</a:t>
            </a:r>
            <a:r>
              <a:rPr lang="fi-FI" sz="2000" b="1" dirty="0"/>
              <a:t>, jos vamma tai sairaus on vaikuttanut merkittävästi suoritukseen</a:t>
            </a:r>
          </a:p>
          <a:p>
            <a:pPr eaLnBrk="1" hangingPunct="1"/>
            <a:r>
              <a:rPr lang="fi-FI" sz="2000" b="1" dirty="0"/>
              <a:t>erityisjärjestelyn saaneella arvosanan nosto vain erityisen painavasta syystä</a:t>
            </a:r>
          </a:p>
          <a:p>
            <a:pPr eaLnBrk="1" hangingPunct="1"/>
            <a:r>
              <a:rPr lang="fi-FI" sz="2000" b="1" dirty="0"/>
              <a:t>erityisen vaikea elämäntilanne voidaan myös huomioida</a:t>
            </a:r>
          </a:p>
          <a:p>
            <a:pPr eaLnBrk="1" hangingPunct="1"/>
            <a:r>
              <a:rPr lang="fi-FI" sz="2000" b="1" u="sng" dirty="0"/>
              <a:t>Huom. </a:t>
            </a:r>
            <a:r>
              <a:rPr lang="fi-FI" sz="2000" b="1" dirty="0"/>
              <a:t>Arvosanan korottaminen lausunnon perusteella vain i -&gt; a</a:t>
            </a:r>
          </a:p>
          <a:p>
            <a:pPr eaLnBrk="1" hangingPunct="1"/>
            <a:endParaRPr lang="fi-FI" sz="2000" b="1" dirty="0"/>
          </a:p>
          <a:p>
            <a:pPr eaLnBrk="1" hangingPunct="1"/>
            <a:endParaRPr lang="fi-FI" sz="2000" b="1" dirty="0"/>
          </a:p>
        </p:txBody>
      </p:sp>
      <p:sp>
        <p:nvSpPr>
          <p:cNvPr id="5" name="Tekstikehys 4"/>
          <p:cNvSpPr txBox="1"/>
          <p:nvPr/>
        </p:nvSpPr>
        <p:spPr>
          <a:xfrm>
            <a:off x="179512" y="4293096"/>
            <a:ext cx="1512168" cy="338554"/>
          </a:xfrm>
          <a:prstGeom prst="rect">
            <a:avLst/>
          </a:prstGeom>
          <a:solidFill>
            <a:srgbClr val="C00000"/>
          </a:solidFill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LAUSUNNOT:</a:t>
            </a:r>
          </a:p>
        </p:txBody>
      </p:sp>
      <p:sp>
        <p:nvSpPr>
          <p:cNvPr id="6" name="Tekstikehys 5"/>
          <p:cNvSpPr txBox="1"/>
          <p:nvPr/>
        </p:nvSpPr>
        <p:spPr>
          <a:xfrm>
            <a:off x="611560" y="4797152"/>
            <a:ext cx="7992888" cy="1785104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glow rad="101600">
              <a:srgbClr val="CC3300">
                <a:alpha val="6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endParaRPr kumimoji="0" lang="fi-FI" sz="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lääkärintodistuksesta tulee selkeästi ilmetä sairaus sekä sen vaikeusaste ja työkyvyttömyysaika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Pct val="150000"/>
              <a:buFontTx/>
              <a:buChar char="•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vaikeasta elämäntilanteesta </a:t>
            </a: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rehtorin tai asiantuntijan asiaa selvittävä puoltolause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Äkillinen sairastuminen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/>
          <a:lstStyle/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Mikäli abiturientti on koepäivänä niin </a:t>
            </a:r>
            <a:r>
              <a:rPr lang="fi-FI" altLang="fi-FI" sz="2700" b="1" kern="1200" dirty="0">
                <a:solidFill>
                  <a:prstClr val="black"/>
                </a:solidFill>
              </a:rPr>
              <a:t>sairas</a:t>
            </a:r>
            <a:r>
              <a:rPr lang="fi-FI" altLang="fi-FI" sz="2700" kern="1200" dirty="0">
                <a:solidFill>
                  <a:prstClr val="black"/>
                </a:solidFill>
              </a:rPr>
              <a:t>, että ei pysty tulemaan kirjoituspaikalle tulee ottaa yhteyttä apulaisrehtoriin (puh.044-7184524)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prstClr val="black"/>
                </a:solidFill>
              </a:rPr>
              <a:t>Lääkärintodistuksella voi mitätöidä kokeeseen ilmoittautumisen.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kern="1200" dirty="0">
                <a:solidFill>
                  <a:prstClr val="black"/>
                </a:solidFill>
              </a:rPr>
              <a:t>Jos abiturientti käy yo-kokeiden aikana lääkärillä &gt; </a:t>
            </a:r>
            <a:r>
              <a:rPr lang="fi-FI" altLang="fi-FI" sz="2700" b="1" kern="1200" dirty="0">
                <a:solidFill>
                  <a:srgbClr val="FF0000"/>
                </a:solidFill>
              </a:rPr>
              <a:t>lääkärintodistus kansliaan. </a:t>
            </a:r>
            <a:r>
              <a:rPr lang="fi-FI" altLang="fi-FI" sz="2700" b="1" kern="1200" dirty="0"/>
              <a:t>Lääkärintodistuksesta tulee selkeästi ilmetä diagnoosi ja työkyvyttömyysaika.</a:t>
            </a:r>
          </a:p>
          <a:p>
            <a:pPr marL="365125" lvl="0" indent="-255588" eaLnBrk="1" hangingPunct="1">
              <a:spcBef>
                <a:spcPts val="400"/>
              </a:spcBef>
              <a:buClr>
                <a:srgbClr val="2DA2BF"/>
              </a:buClr>
              <a:buSzPct val="68000"/>
              <a:buFont typeface="Wingdings 3" pitchFamily="18" charset="2"/>
              <a:buChar char=""/>
            </a:pPr>
            <a:r>
              <a:rPr lang="fi-FI" altLang="fi-FI" sz="2700" b="1" kern="1200" dirty="0">
                <a:solidFill>
                  <a:srgbClr val="FF3300"/>
                </a:solidFill>
              </a:rPr>
              <a:t>Lähetämme myös vaikean elämäntilanteen lausunnot huomioitavaksi arvostelussa.</a:t>
            </a:r>
          </a:p>
          <a:p>
            <a:pPr marL="0" lvl="0" indent="0">
              <a:buNone/>
            </a:pPr>
            <a:endParaRPr lang="fi-FI" dirty="0">
              <a:solidFill>
                <a:srgbClr val="000000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6938423"/>
      </p:ext>
    </p:extLst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>
                <a:solidFill>
                  <a:srgbClr val="FFFFFF"/>
                </a:solidFill>
              </a:rPr>
              <a:t>SYKSYN 2024 YO-KOKEET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z="2000" dirty="0"/>
          </a:p>
          <a:p>
            <a:r>
              <a:rPr lang="fi-FI" sz="2000" dirty="0"/>
              <a:t>ma 16.9. 	äidinkieli ja kirjallisuus (suomi ja ruotsi), lukutaidon koe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ke 18.9. 	reaali (uskonto, elämänkatsomustieto, yhteiskuntaoppi,  		kemia, maantiede, terveystieto)</a:t>
            </a:r>
          </a:p>
          <a:p>
            <a:r>
              <a:rPr lang="fi-FI" sz="2000" dirty="0"/>
              <a:t>pe 20.9. 	vieras kieli, pitkä oppimäärä</a:t>
            </a:r>
          </a:p>
          <a:p>
            <a:r>
              <a:rPr lang="fi-FI" sz="2000" dirty="0"/>
              <a:t>ma 23.9. 	toinen kotimainen kieli, pitkä ja keskipitkä oppimäärä</a:t>
            </a:r>
          </a:p>
          <a:p>
            <a:r>
              <a:rPr lang="fi-FI" sz="2000" dirty="0"/>
              <a:t>ti 24.9. 	reaali (psykologia, filosofia, historia, fysiikka, biologia)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to 26.9. 	matematiikka, pitkä ja lyhyt oppimäärä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fi-FI" sz="2000" dirty="0"/>
              <a:t>pe 27.9. 	äidinkieli ja kirjallisuus(suomi ja ruotsi), kirjoitustaidon 		koe; suomi/ruotsi toisena kielenä ja kirjallisuus -koe</a:t>
            </a:r>
          </a:p>
          <a:p>
            <a:r>
              <a:rPr lang="fi-FI" sz="2000" dirty="0"/>
              <a:t>ma 30.9. 	vieras kieli, lyhyt oppimäärä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18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9558852"/>
      </p:ext>
    </p:extLst>
  </p:cSld>
  <p:clrMapOvr>
    <a:masterClrMapping/>
  </p:clrMapOvr>
  <p:transition spd="med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accent3"/>
                </a:solidFill>
              </a:rPr>
              <a:t>Tulokset Opintopolussa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Tulokset ja kokelaan arvostellut koesuoritukset annetaan kokelaalle ja alle 18-vuotiaan kokelaan huoltajalle nähtäväksi Opetushallituksen Oma Opintopolku -palvelussa seuraavana päivänä tulosten tultua kouluille </a:t>
            </a:r>
          </a:p>
          <a:p>
            <a:r>
              <a:rPr lang="fi-FI" dirty="0"/>
              <a:t>Linkki </a:t>
            </a:r>
            <a:r>
              <a:rPr lang="fi-FI" dirty="0" err="1"/>
              <a:t>YTL:n</a:t>
            </a:r>
            <a:r>
              <a:rPr lang="fi-FI" dirty="0"/>
              <a:t> sivuilla </a:t>
            </a:r>
            <a:r>
              <a:rPr lang="fi-FI" dirty="0">
                <a:hlinkClick r:id="rId2"/>
              </a:rPr>
              <a:t>https://www.ylioppilastutkinto.fi/ylioppilastutkinto/tulokset-ja-koesuoritukset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8034748"/>
      </p:ext>
    </p:extLst>
  </p:cSld>
  <p:clrMapOvr>
    <a:masterClrMapping/>
  </p:clrMapOvr>
  <p:transition spd="med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Oikaisuvaatimus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1800" dirty="0"/>
              <a:t>Jos epäilet, että arvostelussa on tapahtunut virhe, saat vaatia lautakunnalta asiaan oikaisua. </a:t>
            </a:r>
          </a:p>
          <a:p>
            <a:r>
              <a:rPr lang="fi-FI" sz="1800" dirty="0"/>
              <a:t>Hakemus on jätettävä 14 päivän kuluessa siitä, kun sinulla on ollut mahdollisuus saada arvosteltu koesuoritus nähtäväksesi.</a:t>
            </a:r>
          </a:p>
          <a:p>
            <a:r>
              <a:rPr lang="fi-FI" sz="1800" dirty="0"/>
              <a:t>LINKKI TULEE </a:t>
            </a:r>
            <a:r>
              <a:rPr lang="fi-FI" sz="1800" dirty="0" err="1"/>
              <a:t>YTL:n</a:t>
            </a:r>
            <a:r>
              <a:rPr lang="fi-FI" sz="1800" dirty="0"/>
              <a:t> KOTISIVUILLE, MISTÄ PÄÄSEE KATSOMAAN VASTAUKSENSA.  </a:t>
            </a:r>
          </a:p>
          <a:p>
            <a:r>
              <a:rPr lang="fi-FI" sz="1800" dirty="0"/>
              <a:t>Oikaisuvaatimuksen voi tehdä kokelas itse tai alle 18-vuotiaan kokelaan huoltaja. (Voit myös antaa esimerkiksi lukiosi rehtorille valtakirjan, jotta hän voi tehdä oikaisuvaatimuksen puolestasi.)</a:t>
            </a:r>
          </a:p>
          <a:p>
            <a:r>
              <a:rPr lang="fi-FI" sz="1800" dirty="0"/>
              <a:t>Oikaisuvaatimus tehdään lautakunnan sähköisessä asiointipalvelussa.</a:t>
            </a:r>
          </a:p>
          <a:p>
            <a:r>
              <a:rPr lang="fi-FI" sz="1800" dirty="0"/>
              <a:t>Oikaisuvaatimus on maksullinen. Maksu maksetaan sähköisessä asiointipalvelussa oikaisuvaatimuksen lähettämisen yhteydessä. Maksu palautetaan, jos arvosana tai pistemäärä muuttuu oikaisuvaatimuksen johdosta.</a:t>
            </a:r>
          </a:p>
        </p:txBody>
      </p:sp>
    </p:spTree>
    <p:extLst>
      <p:ext uri="{BB962C8B-B14F-4D97-AF65-F5344CB8AC3E}">
        <p14:creationId xmlns:p14="http://schemas.microsoft.com/office/powerpoint/2010/main" val="1753660840"/>
      </p:ext>
    </p:extLst>
  </p:cSld>
  <p:clrMapOvr>
    <a:masterClrMapping/>
  </p:clrMapOvr>
  <p:transition spd="med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Koesuoritusta heikentävän syyn huomioon ottaminen ylioppilastutkinnossa 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475656" y="4293096"/>
            <a:ext cx="6400800" cy="1752600"/>
          </a:xfrm>
        </p:spPr>
        <p:txBody>
          <a:bodyPr/>
          <a:lstStyle/>
          <a:p>
            <a:endParaRPr lang="fi-FI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628775"/>
      </p:ext>
    </p:extLst>
  </p:cSld>
  <p:clrMapOvr>
    <a:masterClrMapping/>
  </p:clrMapOvr>
  <p:transition spd="med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Erityisjärjestelyt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tarkoituksena luoda kokelaille kohtuulliset ja yhdenvertaiset mahdollisuudet kokeiden suorittamiseen </a:t>
            </a:r>
          </a:p>
          <a:p>
            <a:r>
              <a:rPr lang="fi-FI" sz="2800" dirty="0"/>
              <a:t>sisältö määräytyy tapauskohtaisesti syiden luonteen ja niiden aiheuttamien vaikeuksien asteen mukaisesti</a:t>
            </a:r>
          </a:p>
          <a:p>
            <a:r>
              <a:rPr lang="fi-FI" sz="2800" dirty="0"/>
              <a:t>lukio-opinnoissa (tai muissa) havaittu tuen tarve ja toteutetut tukitoimet yhtenä perusteena erityisjärjestelyiden tarvetta arvioitaessa </a:t>
            </a:r>
          </a:p>
          <a:p>
            <a:r>
              <a:rPr lang="fi-FI" sz="2800" dirty="0"/>
              <a:t>muitakin perusteita voidaan käyttää erityisjärjestelyiden myöntämiselle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54721637"/>
      </p:ext>
    </p:extLst>
  </p:cSld>
  <p:clrMapOvr>
    <a:masterClrMapping/>
  </p:clrMapOvr>
  <p:transition spd="med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tehdään kirjallisesti Ylioppilastutkintolautakunnalle </a:t>
            </a:r>
          </a:p>
          <a:p>
            <a:pPr marL="0" indent="0">
              <a:buNone/>
            </a:pPr>
            <a:r>
              <a:rPr lang="fi-FI" dirty="0"/>
              <a:t>Koesuoritusta heikentävinä syinä otetaan huomioon </a:t>
            </a:r>
          </a:p>
          <a:p>
            <a:r>
              <a:rPr lang="fi-FI" dirty="0"/>
              <a:t>sairaus tai vamma</a:t>
            </a:r>
          </a:p>
          <a:p>
            <a:r>
              <a:rPr lang="fi-FI" dirty="0"/>
              <a:t>erityisen vaikea elämäntilanne </a:t>
            </a:r>
          </a:p>
          <a:p>
            <a:r>
              <a:rPr lang="fi-FI" dirty="0"/>
              <a:t>lukemisen ja kirjoittamisen erityisvaikeus </a:t>
            </a:r>
          </a:p>
          <a:p>
            <a:r>
              <a:rPr lang="fi-FI" dirty="0"/>
              <a:t>vieraskielisen kokelaan opetuskielen puutteellinen hallinta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70645476"/>
      </p:ext>
    </p:extLst>
  </p:cSld>
  <p:clrMapOvr>
    <a:masterClrMapping/>
  </p:clrMapOvr>
  <p:transition spd="med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hakemukseen liitetään lukion lausunto haettavien erityisjärjestelyiden </a:t>
            </a:r>
            <a:r>
              <a:rPr lang="fi-FI" b="1" dirty="0"/>
              <a:t>tarpeesta, toimivuudesta ja kohtuullisuudesta</a:t>
            </a:r>
          </a:p>
          <a:p>
            <a:r>
              <a:rPr lang="fi-FI" dirty="0"/>
              <a:t>Jos kokelaalla on ollut mahdollisuus erityisjärjestelyihin opintojen aikana,</a:t>
            </a:r>
            <a:r>
              <a:rPr lang="fi-FI" b="1" dirty="0"/>
              <a:t> tulee lausunnosta käydä ilmi, onko kokelas käyttänyt näitä järjestelyitä ja ovatko ne olleet hänelle tarpeellisia.</a:t>
            </a:r>
          </a:p>
          <a:p>
            <a:r>
              <a:rPr lang="fi-FI" dirty="0"/>
              <a:t>Ennen hakemista neuvoteltava rehtorin kanssa.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46470486"/>
      </p:ext>
    </p:extLst>
  </p:cSld>
  <p:clrMapOvr>
    <a:masterClrMapping/>
  </p:clrMapOvr>
  <p:transition spd="med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Poikkeava arvostelu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dirty="0"/>
              <a:t>suhtaudutaan pidättyvästi, sillä se muodostaa poikkeuksen kokelaiden yhdenvertaisen kohtelun periaatteesta</a:t>
            </a:r>
          </a:p>
          <a:p>
            <a:r>
              <a:rPr lang="fi-FI" sz="2800" dirty="0"/>
              <a:t>sovelletaan vain, jos erityisjärjestelyitä ei voida pitää riittävinä turvaamaan kokeen yhtäläisiä suorittamismahdollisuuksia, riippumatta siitä, onko erityisjärjestelyitä haettu tai käytetty</a:t>
            </a:r>
          </a:p>
          <a:p>
            <a:r>
              <a:rPr lang="fi-FI" sz="2800" dirty="0">
                <a:solidFill>
                  <a:srgbClr val="FF0000"/>
                </a:solidFill>
              </a:rPr>
              <a:t>Sairaus tai vamma, lukihäiriö tai vaikea elämäntilanne </a:t>
            </a:r>
            <a:r>
              <a:rPr lang="fi-FI" sz="2800" b="1" dirty="0">
                <a:solidFill>
                  <a:srgbClr val="FF0000"/>
                </a:solidFill>
              </a:rPr>
              <a:t>voidaan ottaa arvostelussa huomioon vain, jos kokelas on saamassa kokeesta hylätyn arvosanan</a:t>
            </a:r>
            <a:r>
              <a:rPr lang="fi-FI" sz="2800" dirty="0">
                <a:solidFill>
                  <a:srgbClr val="FF0000"/>
                </a:solidFill>
              </a:rPr>
              <a:t>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1013421"/>
      </p:ext>
    </p:extLst>
  </p:cSld>
  <p:clrMapOvr>
    <a:masterClrMapping/>
  </p:clrMapOvr>
  <p:transition spd="med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Hakemus toimitettava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2800" dirty="0"/>
              <a:t>viimeistään</a:t>
            </a:r>
          </a:p>
          <a:p>
            <a:r>
              <a:rPr lang="fi-FI" sz="2800" dirty="0"/>
              <a:t>kevään tutkinnon osalta 30. marraskuuta </a:t>
            </a:r>
          </a:p>
          <a:p>
            <a:r>
              <a:rPr lang="fi-FI" sz="2800" dirty="0"/>
              <a:t>syksyn tutkinnon osalta 30. huhtikuuta (Poikkeuksena ovat erityisjärjestelytarpeet, jotka ilmenevät äkillisesti yllä ilmoitettujen päivämäärien jälkeen.)</a:t>
            </a:r>
          </a:p>
          <a:p>
            <a:r>
              <a:rPr lang="fi-FI" sz="2800" dirty="0"/>
              <a:t>lautakunta lähettää päätöksen kokelaalle sekä tiedoksi lukiolle</a:t>
            </a:r>
          </a:p>
          <a:p>
            <a:r>
              <a:rPr lang="fi-FI" sz="2800" dirty="0"/>
              <a:t>päätös on voimassa korkeintaan 6 vuotta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891796"/>
      </p:ext>
    </p:extLst>
  </p:cSld>
  <p:clrMapOvr>
    <a:masterClrMapping/>
  </p:clrMapOvr>
  <p:transition spd="med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LUKI-vaikeus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Mahdollisuus erityisjärjestelyihin, jos LUKI-vaikeus vaikuttaa</a:t>
            </a:r>
          </a:p>
          <a:p>
            <a:r>
              <a:rPr lang="fi-FI" dirty="0">
                <a:solidFill>
                  <a:srgbClr val="FF0000"/>
                </a:solidFill>
              </a:rPr>
              <a:t>jonkin verran </a:t>
            </a:r>
            <a:r>
              <a:rPr lang="fi-FI" dirty="0"/>
              <a:t>-&gt;  oikeus suurentaa kirjasinkokoa ja oikeus suurempaan näyttöön</a:t>
            </a:r>
          </a:p>
          <a:p>
            <a:r>
              <a:rPr lang="fi-FI" dirty="0">
                <a:solidFill>
                  <a:srgbClr val="FF0000"/>
                </a:solidFill>
              </a:rPr>
              <a:t>merkittävästi</a:t>
            </a:r>
            <a:r>
              <a:rPr lang="fi-FI" dirty="0"/>
              <a:t> -&gt; lisäaikaa kokeen suorittamiseen</a:t>
            </a:r>
          </a:p>
          <a:p>
            <a:r>
              <a:rPr lang="fi-FI" dirty="0">
                <a:solidFill>
                  <a:srgbClr val="FF0000"/>
                </a:solidFill>
              </a:rPr>
              <a:t>erittäin paljon </a:t>
            </a:r>
            <a:r>
              <a:rPr lang="fi-FI" dirty="0"/>
              <a:t>-&gt; edellisen lisäksi oikeus erilliseen pienryhmätilaan.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2524918"/>
      </p:ext>
    </p:extLst>
  </p:cSld>
  <p:clrMapOvr>
    <a:masterClrMapping/>
  </p:clrMapOvr>
  <p:transition spd="med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Sairaus ja vamma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tarvitaan lääkärin lausunto sekä muut tilanteen selvittämiseen tarvittavat liitteet</a:t>
            </a:r>
          </a:p>
          <a:p>
            <a:r>
              <a:rPr lang="fi-FI" sz="2400" dirty="0"/>
              <a:t>Lääkärinlausunnosta tulee ilmetä </a:t>
            </a:r>
            <a:r>
              <a:rPr lang="fi-FI" sz="2400" b="1" dirty="0"/>
              <a:t>diagnoosi, sairauden tai vamman vaikutukset kokeiden suorittamiseen ja lääkärin erikoisala</a:t>
            </a:r>
            <a:r>
              <a:rPr lang="fi-FI" sz="2400" dirty="0"/>
              <a:t>, ja siinä tulee olla lääkärin allekirjoitus.</a:t>
            </a:r>
          </a:p>
          <a:p>
            <a:r>
              <a:rPr lang="fi-FI" sz="2400" dirty="0"/>
              <a:t>Sairauden tai vamman perusteella voidaan kokelaalle myöntää </a:t>
            </a:r>
            <a:r>
              <a:rPr lang="fi-FI" sz="2400" b="1" dirty="0"/>
              <a:t>erityisjärjestelyjä</a:t>
            </a:r>
            <a:r>
              <a:rPr lang="fi-FI" sz="2400" dirty="0"/>
              <a:t> ylioppilastutkinnon kokeiden suorittamista varten.</a:t>
            </a:r>
          </a:p>
          <a:p>
            <a:r>
              <a:rPr lang="fi-FI" sz="2400" dirty="0"/>
              <a:t>Myös raskaudesta johtuvien tarpeiden perusteella voidaan myöntää erityisjärjestelyjä.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596981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Päivämääriä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1" dirty="0">
                <a:solidFill>
                  <a:srgbClr val="FF0000"/>
                </a:solidFill>
              </a:rPr>
              <a:t>Mahdolliset erityisjärjestelyhakemukset ja luki-lausunnot </a:t>
            </a:r>
            <a:r>
              <a:rPr lang="fi-FI" dirty="0"/>
              <a:t>lähetettävä </a:t>
            </a:r>
            <a:r>
              <a:rPr lang="fi-FI" dirty="0" err="1"/>
              <a:t>YTL:lle</a:t>
            </a:r>
            <a:r>
              <a:rPr lang="fi-FI" dirty="0"/>
              <a:t> </a:t>
            </a:r>
            <a:r>
              <a:rPr lang="fi-FI" u="sng" dirty="0"/>
              <a:t>viimeistään 30.4. </a:t>
            </a:r>
            <a:r>
              <a:rPr lang="fi-FI" dirty="0"/>
              <a:t>syksyllä tutkinnon aloittavien osalta</a:t>
            </a:r>
          </a:p>
          <a:p>
            <a:r>
              <a:rPr lang="fi-FI" b="1" dirty="0">
                <a:solidFill>
                  <a:srgbClr val="FF0000"/>
                </a:solidFill>
              </a:rPr>
              <a:t>Näissä yhteys erityisopettaja Annulotta Marjaseen tai apulaisrehtori Tiina Karjalaiseen </a:t>
            </a:r>
          </a:p>
          <a:p>
            <a:r>
              <a:rPr lang="fi-FI" dirty="0"/>
              <a:t>Annulotta puh. 044 7184819 / Wilma</a:t>
            </a:r>
          </a:p>
          <a:p>
            <a:r>
              <a:rPr lang="fi-FI" dirty="0"/>
              <a:t>Tiina puh. 044 7184524 / Wilma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69402564"/>
      </p:ext>
    </p:extLst>
  </p:cSld>
  <p:clrMapOvr>
    <a:masterClrMapping/>
  </p:clrMapOvr>
  <p:transition spd="med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Erit</a:t>
            </a:r>
            <a:r>
              <a:rPr lang="fi-FI" dirty="0">
                <a:solidFill>
                  <a:schemeClr val="bg1"/>
                </a:solidFill>
              </a:rPr>
              <a:t>yisen vaikea elämäntilanne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kokelaan tulee hankkia asiaa koskeva lausunto. </a:t>
            </a:r>
          </a:p>
          <a:p>
            <a:r>
              <a:rPr lang="fi-FI" sz="2400" dirty="0"/>
              <a:t>Erityisen vaikea elämäntilanne voi johtua esimerkiksi lähiomaisen vakavasta sairastumisesta tai kuolemasta, vaikeasta perhetilanteesta tai raskaasta oikeudellisesta prosessista.</a:t>
            </a:r>
          </a:p>
          <a:p>
            <a:r>
              <a:rPr lang="fi-FI" sz="2400" dirty="0"/>
              <a:t>Lausunnon voi antaa kuraattori, psykologi, terveydenhoitaja tai lääkäri.</a:t>
            </a:r>
          </a:p>
          <a:p>
            <a:r>
              <a:rPr lang="fi-FI" sz="2400" dirty="0"/>
              <a:t>Erityisjärjestelyn saaminen ei edellytä lääketieteellistä diagnoosia, mutta tällaista lausuntoa voidaan hyödyntää erityisjärjestelyn tarpeen arvioinnissa.</a:t>
            </a:r>
          </a:p>
          <a:p>
            <a:r>
              <a:rPr lang="fi-FI" sz="2400" dirty="0"/>
              <a:t>voidaan myöntää erityisjärjestelyjä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93032453"/>
      </p:ext>
    </p:extLst>
  </p:cSld>
  <p:clrMapOvr>
    <a:masterClrMapping/>
  </p:clrMapOvr>
  <p:transition spd="med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 dirty="0">
                <a:solidFill>
                  <a:schemeClr val="tx1"/>
                </a:solidFill>
              </a:rPr>
              <a:t>Vi</a:t>
            </a:r>
            <a:r>
              <a:rPr lang="fi-FI" sz="3200" dirty="0">
                <a:solidFill>
                  <a:schemeClr val="bg1"/>
                </a:solidFill>
              </a:rPr>
              <a:t>eraskielisen kokelaan opetuskielen  </a:t>
            </a:r>
            <a:r>
              <a:rPr lang="fi-FI" sz="3200" dirty="0">
                <a:solidFill>
                  <a:schemeClr val="tx1"/>
                </a:solidFill>
              </a:rPr>
              <a:t>puutteellinen hallinta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voidaan hakemuksesta myöntää </a:t>
            </a:r>
            <a:r>
              <a:rPr lang="fi-FI" sz="2400" b="1" dirty="0"/>
              <a:t>erityisjärjestelynä kaksi tuntia lisäaikaa muissa kuin vieraan kielen kokeissa</a:t>
            </a:r>
            <a:r>
              <a:rPr lang="fi-FI" sz="2400" dirty="0"/>
              <a:t>. </a:t>
            </a:r>
          </a:p>
          <a:p>
            <a:r>
              <a:rPr lang="fi-FI" sz="2400" dirty="0"/>
              <a:t>Hakemuksesta tulee ilmetä </a:t>
            </a:r>
            <a:r>
              <a:rPr lang="fi-FI" sz="2400" b="1" dirty="0"/>
              <a:t>väestörekisteriin merkitty äidinkieli, kotona käytettävät kielet sekä koulunkäynti, opiskelu tai työskentely suomeksi tai ruotsiksi. </a:t>
            </a:r>
          </a:p>
          <a:p>
            <a:r>
              <a:rPr lang="fi-FI" sz="2400" dirty="0"/>
              <a:t>Kokelaan kielitaustastaan saamat pisteet ja kummankin opettajan arviosta saadut pisteet lasketaan yhteen. Jos kokelas saa yhteensä vähintään 20/36 pistettä kriteerien perusteella ja hakemuksesta ilmenee lisäajan tarve, voidaan kokelaalle myöntää lisäaikaa.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18627935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Ohjausta saatavilla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 b="1" dirty="0">
                <a:solidFill>
                  <a:srgbClr val="FF0000"/>
                </a:solidFill>
              </a:rPr>
              <a:t>Jos on kysyttävää liittyen yo-kirjoituksiin, ota yhteyttä, niin neuvomme:</a:t>
            </a:r>
          </a:p>
          <a:p>
            <a:r>
              <a:rPr lang="fi-FI" sz="2800" dirty="0"/>
              <a:t>Apulaisrehtori Tiina Karjalainen, puh. 044 7184524 tai Wilmalla</a:t>
            </a:r>
          </a:p>
          <a:p>
            <a:r>
              <a:rPr lang="fi-FI" sz="2800" dirty="0"/>
              <a:t>Opinto-ohjaaja Annika Jonninen, puh. 044 7184527 tai Wilmalla</a:t>
            </a:r>
          </a:p>
          <a:p>
            <a:r>
              <a:rPr lang="fi-FI" sz="2800" dirty="0"/>
              <a:t>Opinto-ohjaaja Anne Sivén, puh. 044 7184528 tai Wilmalla</a:t>
            </a:r>
          </a:p>
          <a:p>
            <a:r>
              <a:rPr lang="fi-FI" sz="2800" dirty="0"/>
              <a:t>Opinto-ohjaaja Ella Koistinen, puh. 044 7181066 tai Wilmalla</a:t>
            </a:r>
          </a:p>
        </p:txBody>
      </p:sp>
    </p:spTree>
    <p:extLst>
      <p:ext uri="{BB962C8B-B14F-4D97-AF65-F5344CB8AC3E}">
        <p14:creationId xmlns:p14="http://schemas.microsoft.com/office/powerpoint/2010/main" val="3309656831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4">
                <a:lumMod val="5000"/>
                <a:lumOff val="95000"/>
              </a:schemeClr>
            </a:gs>
            <a:gs pos="81000">
              <a:schemeClr val="accent4">
                <a:lumMod val="45000"/>
                <a:lumOff val="55000"/>
              </a:schemeClr>
            </a:gs>
            <a:gs pos="88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1" y="1527810"/>
            <a:ext cx="3192236" cy="2455724"/>
          </a:xfrm>
        </p:spPr>
        <p:txBody>
          <a:bodyPr anchor="b">
            <a:normAutofit/>
          </a:bodyPr>
          <a:lstStyle/>
          <a:p>
            <a:pPr algn="ctr"/>
            <a:r>
              <a:rPr lang="fi-FI" b="1" dirty="0"/>
              <a:t>OPISKELUHUOLTO TARVITTAESSA TUKENA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8755" y="1687412"/>
            <a:ext cx="4524725" cy="483793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2900" b="1" dirty="0"/>
              <a:t>OPISKELUTERVEYDENHUOLTO JA PSYKOSOSIAALINEN OPISKELUHUOLTO</a:t>
            </a:r>
          </a:p>
          <a:p>
            <a:pPr marL="0" indent="0">
              <a:lnSpc>
                <a:spcPct val="110000"/>
              </a:lnSpc>
              <a:buNone/>
            </a:pPr>
            <a:endParaRPr lang="fi-FI" sz="2900" b="1" dirty="0"/>
          </a:p>
          <a:p>
            <a:pPr>
              <a:lnSpc>
                <a:spcPct val="110000"/>
              </a:lnSpc>
            </a:pPr>
            <a:r>
              <a:rPr lang="fi-FI" sz="2900" b="1" dirty="0"/>
              <a:t>Terveydenhoitaja</a:t>
            </a:r>
            <a:r>
              <a:rPr lang="fi-FI" sz="2900" dirty="0"/>
              <a:t> Tiina Ollikainen (p. 044 718 6559)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Kuraattori</a:t>
            </a:r>
            <a:r>
              <a:rPr lang="fi-FI" sz="2900" dirty="0"/>
              <a:t> Elisa Repo (p. 044 718 1978)</a:t>
            </a:r>
          </a:p>
          <a:p>
            <a:pPr>
              <a:lnSpc>
                <a:spcPct val="110000"/>
              </a:lnSpc>
            </a:pPr>
            <a:r>
              <a:rPr lang="fi-FI" sz="2900" b="1" dirty="0"/>
              <a:t>Psykologi</a:t>
            </a:r>
            <a:r>
              <a:rPr lang="fi-FI" sz="2900" dirty="0"/>
              <a:t> Tarja Rouhiainen (p. </a:t>
            </a:r>
            <a:r>
              <a:rPr lang="fi-FI" sz="2900" dirty="0">
                <a:solidFill>
                  <a:prstClr val="black"/>
                </a:solidFill>
                <a:latin typeface="Calibri" panose="020F0502020204030204"/>
                <a:cs typeface="Calibri"/>
              </a:rPr>
              <a:t>044 718 4098)</a:t>
            </a:r>
            <a:endParaRPr lang="fi-FI" sz="2900" dirty="0"/>
          </a:p>
          <a:p>
            <a:pPr>
              <a:lnSpc>
                <a:spcPct val="110000"/>
              </a:lnSpc>
            </a:pPr>
            <a:endParaRPr lang="fi-FI" sz="2900" dirty="0"/>
          </a:p>
          <a:p>
            <a:pPr>
              <a:lnSpc>
                <a:spcPct val="110000"/>
              </a:lnSpc>
            </a:pPr>
            <a:r>
              <a:rPr lang="fi-FI" sz="2900" dirty="0"/>
              <a:t>Yhteydenotot: soittamalla, tekstiviestillä tai sähköpostilla (etu.sukunimi@pshyvinvointialue.fi)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i-FI" sz="2900" dirty="0"/>
              <a:t> </a:t>
            </a:r>
          </a:p>
          <a:p>
            <a:pPr>
              <a:lnSpc>
                <a:spcPct val="110000"/>
              </a:lnSpc>
            </a:pPr>
            <a:r>
              <a:rPr lang="fi-FI" sz="2900" dirty="0"/>
              <a:t>www.pshyvinvointialue.fi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987" y="1151399"/>
            <a:ext cx="2129267" cy="6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27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1193626" y="189582"/>
            <a:ext cx="6762750" cy="719138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i-FI" sz="3600" dirty="0">
                <a:solidFill>
                  <a:schemeClr val="bg1"/>
                </a:solidFill>
                <a:latin typeface="Arial Rounded MT Bold" pitchFamily="34" charset="0"/>
              </a:rPr>
              <a:t>Ylioppilastutkinto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227138" y="5132784"/>
            <a:ext cx="6400800" cy="17526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</a:pPr>
            <a:r>
              <a:rPr lang="fi-FI" sz="2800" b="1" dirty="0">
                <a:latin typeface="Arial Rounded MT Bold" pitchFamily="34" charset="0"/>
              </a:rPr>
              <a:t>Ylioppilastutkintotodistukseen vaaditaan yo-kirjoitusten lisäksi lukion päättötodistus tai ammatillisen tutkinnon todistus</a:t>
            </a:r>
          </a:p>
        </p:txBody>
      </p:sp>
      <p:pic>
        <p:nvPicPr>
          <p:cNvPr id="7172" name="Kuva 6" descr="DSC_0014.JPG"/>
          <p:cNvPicPr>
            <a:picLocks noChangeAspect="1" noChangeArrowheads="1"/>
          </p:cNvPicPr>
          <p:nvPr/>
        </p:nvPicPr>
        <p:blipFill>
          <a:blip r:embed="rId2" cstate="print">
            <a:lum bright="20000" contrast="22000"/>
          </a:blip>
          <a:srcRect/>
          <a:stretch>
            <a:fillRect/>
          </a:stretch>
        </p:blipFill>
        <p:spPr bwMode="auto">
          <a:xfrm>
            <a:off x="1619672" y="1096144"/>
            <a:ext cx="5665366" cy="3774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bg1"/>
                </a:solidFill>
              </a:rPr>
              <a:t>Valmistuminen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r>
              <a:rPr lang="fi-FI" sz="2400" b="1" dirty="0">
                <a:ea typeface="Times New Roman"/>
                <a:cs typeface="Courier 10cpi"/>
              </a:rPr>
              <a:t>Ylioppilastutkintotodistuksen ja ylioppilaslakin saa, kun kaikki pakolliset ja valtakunnalliset valinnaiset / paikalliset valinnaiset kurssit on suoritettu = </a:t>
            </a:r>
            <a:r>
              <a:rPr lang="fi-FI" sz="2400" b="1" u="sng" dirty="0">
                <a:ea typeface="Times New Roman"/>
                <a:cs typeface="Courier 10cpi"/>
              </a:rPr>
              <a:t>vähintään 150 opintopistettä ja ylioppilastutkinto </a:t>
            </a:r>
            <a:r>
              <a:rPr lang="fi-FI" sz="2400" b="1" dirty="0">
                <a:ea typeface="Times New Roman"/>
                <a:cs typeface="Courier 10cpi"/>
              </a:rPr>
              <a:t>on suoritettu </a:t>
            </a: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pPr>
              <a:spcAft>
                <a:spcPts val="0"/>
              </a:spcAft>
              <a:tabLst>
                <a:tab pos="-822960" algn="l"/>
                <a:tab pos="822960" algn="l"/>
                <a:tab pos="1408430" algn="l"/>
                <a:tab pos="2468880" algn="l"/>
                <a:tab pos="3291840" algn="l"/>
                <a:tab pos="4114800" algn="l"/>
                <a:tab pos="4937760" algn="l"/>
              </a:tabLst>
            </a:pPr>
            <a:endParaRPr lang="fi-FI" sz="2400" b="1" dirty="0">
              <a:latin typeface="Courier 10cpi"/>
              <a:ea typeface="Times New Roman"/>
              <a:cs typeface="Courier 10cpi"/>
            </a:endParaRPr>
          </a:p>
          <a:p>
            <a:r>
              <a:rPr lang="fi-FI" sz="2400" dirty="0"/>
              <a:t>Kahden tutkinnon opiskelija saa yo-todistuksen ja lakin, kun ammattitutkinto (+tarpeellinen määrä lukiokursseja) ja ylioppilastutkinto on suoritettu </a:t>
            </a:r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804484546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0066F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269875" marR="0" indent="-269875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Pct val="150000"/>
          <a:buFontTx/>
          <a:buChar char="•"/>
          <a:tabLst/>
          <a:defRPr kumimoji="0" lang="fi-FI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letusraken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letusraken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10563</TotalTime>
  <Words>2497</Words>
  <Application>Microsoft Office PowerPoint</Application>
  <PresentationFormat>Näytössä katseltava diaesitys (4:3)</PresentationFormat>
  <Paragraphs>339</Paragraphs>
  <Slides>51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9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51</vt:i4>
      </vt:variant>
    </vt:vector>
  </HeadingPairs>
  <TitlesOfParts>
    <vt:vector size="62" baseType="lpstr">
      <vt:lpstr>Arial</vt:lpstr>
      <vt:lpstr>Arial Rounded MT Bold</vt:lpstr>
      <vt:lpstr>Book Antiqua</vt:lpstr>
      <vt:lpstr>Calibri</vt:lpstr>
      <vt:lpstr>Calibri Light</vt:lpstr>
      <vt:lpstr>Courier 10cpi</vt:lpstr>
      <vt:lpstr>Wingdings</vt:lpstr>
      <vt:lpstr>Wingdings 2</vt:lpstr>
      <vt:lpstr>Wingdings 3</vt:lpstr>
      <vt:lpstr>Oletusrakenne</vt:lpstr>
      <vt:lpstr>Office-teema</vt:lpstr>
      <vt:lpstr>PowerPoint-esitys</vt:lpstr>
      <vt:lpstr>PowerPoint-esitys</vt:lpstr>
      <vt:lpstr>Päivämääriä</vt:lpstr>
      <vt:lpstr>SYKSYN 2024 YO-KOKEET</vt:lpstr>
      <vt:lpstr>Päivämääriä</vt:lpstr>
      <vt:lpstr>Ohjausta saatavilla</vt:lpstr>
      <vt:lpstr>OPISKELUHUOLTO TARVITTAESSA TUKENA</vt:lpstr>
      <vt:lpstr>Ylioppilastutkinto</vt:lpstr>
      <vt:lpstr>Valmistuminen</vt:lpstr>
      <vt:lpstr>Valmistuminen</vt:lpstr>
      <vt:lpstr>TUTKINTO</vt:lpstr>
      <vt:lpstr>Tutkinnon rakenne alkaen k2022</vt:lpstr>
      <vt:lpstr>Tutkinnon rakenne k2022</vt:lpstr>
      <vt:lpstr>Tutkinnon rakenne k2022</vt:lpstr>
      <vt:lpstr>Tutkinnon rakenne k2022</vt:lpstr>
      <vt:lpstr>Miksi ylimääräisiä?</vt:lpstr>
      <vt:lpstr>Kokeita tarvitaan viisi </vt:lpstr>
      <vt:lpstr>Tutkinnon hajauttaminen</vt:lpstr>
      <vt:lpstr>Tutkinnon suorittaminen</vt:lpstr>
      <vt:lpstr>Arvostelu</vt:lpstr>
      <vt:lpstr>Kompensaatio</vt:lpstr>
      <vt:lpstr>Hylätyn kokeen uusiminen</vt:lpstr>
      <vt:lpstr>Hylätty koe</vt:lpstr>
      <vt:lpstr>Hyväksytyn uusiminen</vt:lpstr>
      <vt:lpstr>     Osallistumisoikeus</vt:lpstr>
      <vt:lpstr>Ilmoittautuminen</vt:lpstr>
      <vt:lpstr>Ilmoittautuminen</vt:lpstr>
      <vt:lpstr>Ilmoittautuminen</vt:lpstr>
      <vt:lpstr>Täydentäminen ja keskeytys</vt:lpstr>
      <vt:lpstr>Äidinkielen koe</vt:lpstr>
      <vt:lpstr>Reaalikokeen rakenne</vt:lpstr>
      <vt:lpstr>Matematiikan koe</vt:lpstr>
      <vt:lpstr>Kielikokeet</vt:lpstr>
      <vt:lpstr>YO-sali Pohjantiellä</vt:lpstr>
      <vt:lpstr>Sähköiset YO-kokeet</vt:lpstr>
      <vt:lpstr>Lue lisää </vt:lpstr>
      <vt:lpstr>Tietojen luovuttaminen</vt:lpstr>
      <vt:lpstr>Äkillinen sairastuminen</vt:lpstr>
      <vt:lpstr>Äkillinen sairastuminen</vt:lpstr>
      <vt:lpstr>Tulokset Opintopolussa</vt:lpstr>
      <vt:lpstr>Oikaisuvaatimus</vt:lpstr>
      <vt:lpstr>Koesuoritusta heikentävän syyn huomioon ottaminen ylioppilastutkinnossa </vt:lpstr>
      <vt:lpstr>Erityisjärjestelyt</vt:lpstr>
      <vt:lpstr>Hakemus</vt:lpstr>
      <vt:lpstr>PowerPoint-esitys</vt:lpstr>
      <vt:lpstr>Poikkeava arvostelu</vt:lpstr>
      <vt:lpstr>Hakemus toimitettava</vt:lpstr>
      <vt:lpstr>LUKI-vaikeus</vt:lpstr>
      <vt:lpstr>Sairaus ja vamma</vt:lpstr>
      <vt:lpstr>Erityisen vaikea elämäntilanne</vt:lpstr>
      <vt:lpstr>Vieraskielisen kokelaan opetuskielen  puutteellinen hallinta</vt:lpstr>
    </vt:vector>
  </TitlesOfParts>
  <Company>present-ässä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Lukion kurssit</dc:title>
  <dc:creator>Seppo Sokka</dc:creator>
  <cp:lastModifiedBy>Karjalainen Tiina</cp:lastModifiedBy>
  <cp:revision>313</cp:revision>
  <dcterms:created xsi:type="dcterms:W3CDTF">2008-07-02T10:08:47Z</dcterms:created>
  <dcterms:modified xsi:type="dcterms:W3CDTF">2024-02-20T17:15:15Z</dcterms:modified>
</cp:coreProperties>
</file>