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2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3.xml" ContentType="application/vnd.openxmlformats-officedocument.theme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theme/theme4.xml" ContentType="application/vnd.openxmlformats-officedocument.theme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theme/theme5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120" r:id="rId1"/>
    <p:sldMasterId id="2147484138" r:id="rId2"/>
    <p:sldMasterId id="2147484155" r:id="rId3"/>
    <p:sldMasterId id="2147484167" r:id="rId4"/>
    <p:sldMasterId id="2147484179" r:id="rId5"/>
  </p:sldMasterIdLst>
  <p:sldIdLst>
    <p:sldId id="278" r:id="rId6"/>
    <p:sldId id="272" r:id="rId7"/>
    <p:sldId id="279" r:id="rId8"/>
    <p:sldId id="280" r:id="rId9"/>
    <p:sldId id="281" r:id="rId10"/>
    <p:sldId id="256" r:id="rId11"/>
    <p:sldId id="260" r:id="rId12"/>
    <p:sldId id="259" r:id="rId13"/>
    <p:sldId id="261" r:id="rId14"/>
    <p:sldId id="258" r:id="rId15"/>
    <p:sldId id="264" r:id="rId16"/>
    <p:sldId id="268" r:id="rId17"/>
    <p:sldId id="269" r:id="rId18"/>
    <p:sldId id="262" r:id="rId19"/>
    <p:sldId id="257" r:id="rId20"/>
    <p:sldId id="270" r:id="rId21"/>
    <p:sldId id="277" r:id="rId22"/>
    <p:sldId id="267" r:id="rId23"/>
    <p:sldId id="276" r:id="rId24"/>
    <p:sldId id="283" r:id="rId25"/>
    <p:sldId id="284" r:id="rId26"/>
    <p:sldId id="287" r:id="rId27"/>
    <p:sldId id="289" r:id="rId28"/>
    <p:sldId id="291" r:id="rId29"/>
    <p:sldId id="292" r:id="rId30"/>
    <p:sldId id="293" r:id="rId31"/>
    <p:sldId id="294" r:id="rId32"/>
    <p:sldId id="303" r:id="rId33"/>
    <p:sldId id="304" r:id="rId34"/>
    <p:sldId id="263" r:id="rId35"/>
    <p:sldId id="265" r:id="rId36"/>
    <p:sldId id="305" r:id="rId37"/>
    <p:sldId id="273" r:id="rId38"/>
    <p:sldId id="290" r:id="rId39"/>
    <p:sldId id="306" r:id="rId40"/>
    <p:sldId id="307" r:id="rId41"/>
    <p:sldId id="308" r:id="rId42"/>
    <p:sldId id="309" r:id="rId43"/>
    <p:sldId id="310" r:id="rId44"/>
    <p:sldId id="311" r:id="rId45"/>
    <p:sldId id="312" r:id="rId46"/>
    <p:sldId id="313" r:id="rId47"/>
    <p:sldId id="314" r:id="rId48"/>
    <p:sldId id="315" r:id="rId49"/>
    <p:sldId id="282" r:id="rId5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525" autoAdjust="0"/>
    <p:restoredTop sz="94660"/>
  </p:normalViewPr>
  <p:slideViewPr>
    <p:cSldViewPr snapToGrid="0">
      <p:cViewPr varScale="1">
        <p:scale>
          <a:sx n="67" d="100"/>
          <a:sy n="67" d="100"/>
        </p:scale>
        <p:origin x="660" y="4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slide" Target="slides/slide21.xml"/><Relationship Id="rId39" Type="http://schemas.openxmlformats.org/officeDocument/2006/relationships/slide" Target="slides/slide34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6.xml"/><Relationship Id="rId34" Type="http://schemas.openxmlformats.org/officeDocument/2006/relationships/slide" Target="slides/slide29.xml"/><Relationship Id="rId42" Type="http://schemas.openxmlformats.org/officeDocument/2006/relationships/slide" Target="slides/slide37.xml"/><Relationship Id="rId47" Type="http://schemas.openxmlformats.org/officeDocument/2006/relationships/slide" Target="slides/slide42.xml"/><Relationship Id="rId50" Type="http://schemas.openxmlformats.org/officeDocument/2006/relationships/slide" Target="slides/slide45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slide" Target="slides/slide20.xml"/><Relationship Id="rId33" Type="http://schemas.openxmlformats.org/officeDocument/2006/relationships/slide" Target="slides/slide28.xml"/><Relationship Id="rId38" Type="http://schemas.openxmlformats.org/officeDocument/2006/relationships/slide" Target="slides/slide33.xml"/><Relationship Id="rId46" Type="http://schemas.openxmlformats.org/officeDocument/2006/relationships/slide" Target="slides/slide4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slide" Target="slides/slide24.xml"/><Relationship Id="rId41" Type="http://schemas.openxmlformats.org/officeDocument/2006/relationships/slide" Target="slides/slide36.xml"/><Relationship Id="rId54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slide" Target="slides/slide19.xml"/><Relationship Id="rId32" Type="http://schemas.openxmlformats.org/officeDocument/2006/relationships/slide" Target="slides/slide27.xml"/><Relationship Id="rId37" Type="http://schemas.openxmlformats.org/officeDocument/2006/relationships/slide" Target="slides/slide32.xml"/><Relationship Id="rId40" Type="http://schemas.openxmlformats.org/officeDocument/2006/relationships/slide" Target="slides/slide35.xml"/><Relationship Id="rId45" Type="http://schemas.openxmlformats.org/officeDocument/2006/relationships/slide" Target="slides/slide40.xml"/><Relationship Id="rId53" Type="http://schemas.openxmlformats.org/officeDocument/2006/relationships/theme" Target="theme/theme1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10.xml"/><Relationship Id="rId23" Type="http://schemas.openxmlformats.org/officeDocument/2006/relationships/slide" Target="slides/slide18.xml"/><Relationship Id="rId28" Type="http://schemas.openxmlformats.org/officeDocument/2006/relationships/slide" Target="slides/slide23.xml"/><Relationship Id="rId36" Type="http://schemas.openxmlformats.org/officeDocument/2006/relationships/slide" Target="slides/slide31.xml"/><Relationship Id="rId49" Type="http://schemas.openxmlformats.org/officeDocument/2006/relationships/slide" Target="slides/slide44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slide" Target="slides/slide26.xml"/><Relationship Id="rId44" Type="http://schemas.openxmlformats.org/officeDocument/2006/relationships/slide" Target="slides/slide39.xml"/><Relationship Id="rId52" Type="http://schemas.openxmlformats.org/officeDocument/2006/relationships/viewProps" Target="viewProps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slide" Target="slides/slide17.xml"/><Relationship Id="rId27" Type="http://schemas.openxmlformats.org/officeDocument/2006/relationships/slide" Target="slides/slide22.xml"/><Relationship Id="rId30" Type="http://schemas.openxmlformats.org/officeDocument/2006/relationships/slide" Target="slides/slide25.xml"/><Relationship Id="rId35" Type="http://schemas.openxmlformats.org/officeDocument/2006/relationships/slide" Target="slides/slide30.xml"/><Relationship Id="rId43" Type="http://schemas.openxmlformats.org/officeDocument/2006/relationships/slide" Target="slides/slide38.xml"/><Relationship Id="rId48" Type="http://schemas.openxmlformats.org/officeDocument/2006/relationships/slide" Target="slides/slide43.xml"/><Relationship Id="rId8" Type="http://schemas.openxmlformats.org/officeDocument/2006/relationships/slide" Target="slides/slide3.xml"/><Relationship Id="rId51" Type="http://schemas.openxmlformats.org/officeDocument/2006/relationships/presProps" Target="presProps.xml"/></Relationships>
</file>

<file path=ppt/diagrams/_rels/data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_rels/drawing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svg"/><Relationship Id="rId3" Type="http://schemas.openxmlformats.org/officeDocument/2006/relationships/image" Target="../media/image15.png"/><Relationship Id="rId7" Type="http://schemas.openxmlformats.org/officeDocument/2006/relationships/image" Target="../media/image19.png"/><Relationship Id="rId2" Type="http://schemas.openxmlformats.org/officeDocument/2006/relationships/image" Target="../media/image14.svg"/><Relationship Id="rId1" Type="http://schemas.openxmlformats.org/officeDocument/2006/relationships/image" Target="../media/image13.png"/><Relationship Id="rId6" Type="http://schemas.openxmlformats.org/officeDocument/2006/relationships/image" Target="../media/image18.svg"/><Relationship Id="rId5" Type="http://schemas.openxmlformats.org/officeDocument/2006/relationships/image" Target="../media/image17.png"/><Relationship Id="rId4" Type="http://schemas.openxmlformats.org/officeDocument/2006/relationships/image" Target="../media/image16.sv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18/5/colors/Iconchunking_coloredtext_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bg1"/>
    </dgm:fillClrLst>
    <dgm:linClrLst meth="repeat">
      <a:schemeClr val="lt1">
        <a:alpha val="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>
        <a:alpha val="0"/>
      </a:schemeClr>
    </dgm:linClrLst>
    <dgm:effectClrLst/>
    <dgm:txLinClrLst/>
    <dgm:txFillClrLst/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accent2">
        <a:alpha val="0"/>
      </a:schemeClr>
    </dgm:fillClrLst>
    <dgm:linClrLst meth="repeat">
      <a:schemeClr val="accent2">
        <a:alpha val="0"/>
      </a:schemeClr>
    </dgm:linClrLst>
    <dgm:effectClrLst/>
    <dgm:txLinClrLst/>
    <dgm:txFillClrLst meth="repeat">
      <a:schemeClr val="accent2"/>
      <a:schemeClr val="accent3"/>
      <a:schemeClr val="accent4"/>
      <a:schemeClr val="accent5"/>
      <a:schemeClr val="accent6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12D9570-4905-4682-AC20-607487A0F696}" type="doc">
      <dgm:prSet loTypeId="urn:microsoft.com/office/officeart/2018/2/layout/IconCircleList" loCatId="icon" qsTypeId="urn:microsoft.com/office/officeart/2005/8/quickstyle/simple1" qsCatId="simple" csTypeId="urn:microsoft.com/office/officeart/2018/5/colors/Iconchunking_coloredtext_colorful1" csCatId="colorful" phldr="1"/>
      <dgm:spPr/>
      <dgm:t>
        <a:bodyPr/>
        <a:lstStyle/>
        <a:p>
          <a:endParaRPr lang="en-US"/>
        </a:p>
      </dgm:t>
    </dgm:pt>
    <dgm:pt modelId="{F080C9EC-216F-4380-9455-F4015B80E4F2}">
      <dgm:prSet custT="1"/>
      <dgm:spPr/>
      <dgm:t>
        <a:bodyPr/>
        <a:lstStyle/>
        <a:p>
          <a:r>
            <a:rPr lang="fi-FI" sz="2400" b="1" dirty="0"/>
            <a:t>Jakso kestää noin kuusi viikkoa</a:t>
          </a:r>
          <a:r>
            <a:rPr lang="fi-FI" sz="1400" b="1" dirty="0"/>
            <a:t>.</a:t>
          </a:r>
          <a:endParaRPr lang="en-US" sz="1400" b="1" dirty="0"/>
        </a:p>
      </dgm:t>
    </dgm:pt>
    <dgm:pt modelId="{8C54BEE4-FF73-4708-9405-668B95EF4D42}" type="parTrans" cxnId="{584D3CC5-2E0A-4FF7-9510-C728DF469153}">
      <dgm:prSet/>
      <dgm:spPr/>
      <dgm:t>
        <a:bodyPr/>
        <a:lstStyle/>
        <a:p>
          <a:endParaRPr lang="en-US"/>
        </a:p>
      </dgm:t>
    </dgm:pt>
    <dgm:pt modelId="{100F4D65-BD8C-4652-8619-1A9AA954C404}" type="sibTrans" cxnId="{584D3CC5-2E0A-4FF7-9510-C728DF469153}">
      <dgm:prSet/>
      <dgm:spPr/>
      <dgm:t>
        <a:bodyPr/>
        <a:lstStyle/>
        <a:p>
          <a:endParaRPr lang="en-US"/>
        </a:p>
      </dgm:t>
    </dgm:pt>
    <dgm:pt modelId="{6DA96667-6425-4EBD-8ACD-8EBB07687D11}">
      <dgm:prSet custT="1"/>
      <dgm:spPr/>
      <dgm:t>
        <a:bodyPr/>
        <a:lstStyle/>
        <a:p>
          <a:r>
            <a:rPr lang="fi-FI" sz="2400" b="1" dirty="0"/>
            <a:t>Jakson päätteeksi on päättöviikko.</a:t>
          </a:r>
          <a:endParaRPr lang="en-US" sz="2400" b="1" dirty="0"/>
        </a:p>
      </dgm:t>
    </dgm:pt>
    <dgm:pt modelId="{991F1EEC-00F1-4E02-A59B-CA5460E6886C}" type="parTrans" cxnId="{28FD7065-912C-435E-8278-B4B97DDA889B}">
      <dgm:prSet/>
      <dgm:spPr/>
      <dgm:t>
        <a:bodyPr/>
        <a:lstStyle/>
        <a:p>
          <a:endParaRPr lang="en-US"/>
        </a:p>
      </dgm:t>
    </dgm:pt>
    <dgm:pt modelId="{8936C679-A1A6-44FD-92B7-A5C8C57B65EE}" type="sibTrans" cxnId="{28FD7065-912C-435E-8278-B4B97DDA889B}">
      <dgm:prSet/>
      <dgm:spPr/>
      <dgm:t>
        <a:bodyPr/>
        <a:lstStyle/>
        <a:p>
          <a:endParaRPr lang="en-US"/>
        </a:p>
      </dgm:t>
    </dgm:pt>
    <dgm:pt modelId="{6A0283EC-2CED-47F4-BD25-BC6D2D841507}">
      <dgm:prSet custT="1"/>
      <dgm:spPr/>
      <dgm:t>
        <a:bodyPr/>
        <a:lstStyle/>
        <a:p>
          <a:r>
            <a:rPr lang="fi-FI" sz="2400" b="1" dirty="0"/>
            <a:t>Tarkemmat tiedot jaksojen ajankohdista löytyy opinto-oppaasta koulun kotisivujen etusivulta.</a:t>
          </a:r>
          <a:endParaRPr lang="en-US" sz="2400" b="1" dirty="0"/>
        </a:p>
      </dgm:t>
    </dgm:pt>
    <dgm:pt modelId="{509F924E-950A-43D9-928B-145F2D2C0AC9}" type="parTrans" cxnId="{F8CEBD43-0BF0-49E1-877F-A1362CDE4C92}">
      <dgm:prSet/>
      <dgm:spPr/>
      <dgm:t>
        <a:bodyPr/>
        <a:lstStyle/>
        <a:p>
          <a:endParaRPr lang="en-US"/>
        </a:p>
      </dgm:t>
    </dgm:pt>
    <dgm:pt modelId="{57789422-6F05-4780-9B22-2ED76FF82411}" type="sibTrans" cxnId="{F8CEBD43-0BF0-49E1-877F-A1362CDE4C92}">
      <dgm:prSet/>
      <dgm:spPr/>
      <dgm:t>
        <a:bodyPr/>
        <a:lstStyle/>
        <a:p>
          <a:endParaRPr lang="en-US"/>
        </a:p>
      </dgm:t>
    </dgm:pt>
    <dgm:pt modelId="{5ED010E1-864E-43EB-99AF-FD7C6FF8D566}">
      <dgm:prSet custT="1"/>
      <dgm:spPr/>
      <dgm:t>
        <a:bodyPr/>
        <a:lstStyle/>
        <a:p>
          <a:r>
            <a:rPr lang="fi-FI" sz="2000" b="1" dirty="0"/>
            <a:t>Arvosanat tulevat näkyviin palautepäivänä. Jos on tullut arvosana 4 tai jos on ollut jostakin kokeesta poissa – uusintakokeeseen ilmoittautuminen Wilmassa.</a:t>
          </a:r>
          <a:endParaRPr lang="en-US" sz="2000" b="1" dirty="0"/>
        </a:p>
      </dgm:t>
    </dgm:pt>
    <dgm:pt modelId="{ADE1F62F-33E2-420F-953B-E218E9E326BB}" type="parTrans" cxnId="{9186F41D-DF7D-4BB1-9A22-CBEB906AB6A0}">
      <dgm:prSet/>
      <dgm:spPr/>
      <dgm:t>
        <a:bodyPr/>
        <a:lstStyle/>
        <a:p>
          <a:endParaRPr lang="en-US"/>
        </a:p>
      </dgm:t>
    </dgm:pt>
    <dgm:pt modelId="{B1F5865A-47F6-41C6-AAAF-BFED1FC912AA}" type="sibTrans" cxnId="{9186F41D-DF7D-4BB1-9A22-CBEB906AB6A0}">
      <dgm:prSet/>
      <dgm:spPr/>
      <dgm:t>
        <a:bodyPr/>
        <a:lstStyle/>
        <a:p>
          <a:endParaRPr lang="en-US"/>
        </a:p>
      </dgm:t>
    </dgm:pt>
    <dgm:pt modelId="{F6B3DBA0-63D3-42A2-B0C8-023993FF2D31}" type="pres">
      <dgm:prSet presAssocID="{E12D9570-4905-4682-AC20-607487A0F696}" presName="root" presStyleCnt="0">
        <dgm:presLayoutVars>
          <dgm:dir/>
          <dgm:resizeHandles val="exact"/>
        </dgm:presLayoutVars>
      </dgm:prSet>
      <dgm:spPr/>
    </dgm:pt>
    <dgm:pt modelId="{0CF96FB0-441C-4D0D-BEE4-4129DA385155}" type="pres">
      <dgm:prSet presAssocID="{E12D9570-4905-4682-AC20-607487A0F696}" presName="container" presStyleCnt="0">
        <dgm:presLayoutVars>
          <dgm:dir/>
          <dgm:resizeHandles val="exact"/>
        </dgm:presLayoutVars>
      </dgm:prSet>
      <dgm:spPr/>
    </dgm:pt>
    <dgm:pt modelId="{FA688414-E239-4520-BF4A-9766EDD3D201}" type="pres">
      <dgm:prSet presAssocID="{F080C9EC-216F-4380-9455-F4015B80E4F2}" presName="compNode" presStyleCnt="0"/>
      <dgm:spPr/>
    </dgm:pt>
    <dgm:pt modelId="{DD1BEBFC-9DCE-47D8-B7DA-FA28C9BE1263}" type="pres">
      <dgm:prSet presAssocID="{F080C9EC-216F-4380-9455-F4015B80E4F2}" presName="iconBgRect" presStyleLbl="bgShp" presStyleIdx="0" presStyleCnt="4"/>
      <dgm:spPr/>
    </dgm:pt>
    <dgm:pt modelId="{E10BEF8B-CD35-470D-BB09-BB2BD556B3E0}" type="pres">
      <dgm:prSet presAssocID="{F080C9EC-216F-4380-9455-F4015B80E4F2}" presName="iconRect" presStyleLbl="node1" presStyleIdx="0" presStyleCnt="4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Kello"/>
        </a:ext>
      </dgm:extLst>
    </dgm:pt>
    <dgm:pt modelId="{71EEB49A-CADC-46CB-A738-AD0F583D0A40}" type="pres">
      <dgm:prSet presAssocID="{F080C9EC-216F-4380-9455-F4015B80E4F2}" presName="spaceRect" presStyleCnt="0"/>
      <dgm:spPr/>
    </dgm:pt>
    <dgm:pt modelId="{93D31496-EFF7-47CA-9F7D-E6FC7D93AFF1}" type="pres">
      <dgm:prSet presAssocID="{F080C9EC-216F-4380-9455-F4015B80E4F2}" presName="textRect" presStyleLbl="revTx" presStyleIdx="0" presStyleCnt="4">
        <dgm:presLayoutVars>
          <dgm:chMax val="1"/>
          <dgm:chPref val="1"/>
        </dgm:presLayoutVars>
      </dgm:prSet>
      <dgm:spPr/>
    </dgm:pt>
    <dgm:pt modelId="{EE22DB36-CE4F-42E4-A859-D0BA9ED22958}" type="pres">
      <dgm:prSet presAssocID="{100F4D65-BD8C-4652-8619-1A9AA954C404}" presName="sibTrans" presStyleLbl="sibTrans2D1" presStyleIdx="0" presStyleCnt="0"/>
      <dgm:spPr/>
    </dgm:pt>
    <dgm:pt modelId="{BCB97337-DE79-4B2F-B0CD-67C988E9AB9E}" type="pres">
      <dgm:prSet presAssocID="{6DA96667-6425-4EBD-8ACD-8EBB07687D11}" presName="compNode" presStyleCnt="0"/>
      <dgm:spPr/>
    </dgm:pt>
    <dgm:pt modelId="{8859071D-FB26-4604-8A0A-009B03242285}" type="pres">
      <dgm:prSet presAssocID="{6DA96667-6425-4EBD-8ACD-8EBB07687D11}" presName="iconBgRect" presStyleLbl="bgShp" presStyleIdx="1" presStyleCnt="4"/>
      <dgm:spPr/>
    </dgm:pt>
    <dgm:pt modelId="{8B230593-7A3A-4C12-B23A-128D2E094A9C}" type="pres">
      <dgm:prSet presAssocID="{6DA96667-6425-4EBD-8ACD-8EBB07687D11}" presName="iconRect" presStyleLbl="node1" presStyleIdx="1" presStyleCnt="4"/>
      <dgm:spPr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Tutkija"/>
        </a:ext>
      </dgm:extLst>
    </dgm:pt>
    <dgm:pt modelId="{A50C7C1F-477F-47F3-9098-F2AB99790A10}" type="pres">
      <dgm:prSet presAssocID="{6DA96667-6425-4EBD-8ACD-8EBB07687D11}" presName="spaceRect" presStyleCnt="0"/>
      <dgm:spPr/>
    </dgm:pt>
    <dgm:pt modelId="{E18CFA2B-B9C0-4A22-A91E-BC99593C8499}" type="pres">
      <dgm:prSet presAssocID="{6DA96667-6425-4EBD-8ACD-8EBB07687D11}" presName="textRect" presStyleLbl="revTx" presStyleIdx="1" presStyleCnt="4">
        <dgm:presLayoutVars>
          <dgm:chMax val="1"/>
          <dgm:chPref val="1"/>
        </dgm:presLayoutVars>
      </dgm:prSet>
      <dgm:spPr/>
    </dgm:pt>
    <dgm:pt modelId="{4CC875E5-2D54-4533-A74B-42E019358805}" type="pres">
      <dgm:prSet presAssocID="{8936C679-A1A6-44FD-92B7-A5C8C57B65EE}" presName="sibTrans" presStyleLbl="sibTrans2D1" presStyleIdx="0" presStyleCnt="0"/>
      <dgm:spPr/>
    </dgm:pt>
    <dgm:pt modelId="{0E402757-C7E4-4F4A-A224-262A1D11FAB7}" type="pres">
      <dgm:prSet presAssocID="{6A0283EC-2CED-47F4-BD25-BC6D2D841507}" presName="compNode" presStyleCnt="0"/>
      <dgm:spPr/>
    </dgm:pt>
    <dgm:pt modelId="{D400AF59-3DE2-4325-A6C6-F492638C1ACE}" type="pres">
      <dgm:prSet presAssocID="{6A0283EC-2CED-47F4-BD25-BC6D2D841507}" presName="iconBgRect" presStyleLbl="bgShp" presStyleIdx="2" presStyleCnt="4"/>
      <dgm:spPr/>
    </dgm:pt>
    <dgm:pt modelId="{E81D1F00-0AD8-4B01-8C07-D22C747F7A95}" type="pres">
      <dgm:prSet presAssocID="{6A0283EC-2CED-47F4-BD25-BC6D2D841507}" presName="iconRect" presStyleLbl="node1" presStyleIdx="2" presStyleCnt="4"/>
      <dgm:spPr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Luokkahuone"/>
        </a:ext>
      </dgm:extLst>
    </dgm:pt>
    <dgm:pt modelId="{12C8F800-1F87-4DC8-BDA5-BB897251421E}" type="pres">
      <dgm:prSet presAssocID="{6A0283EC-2CED-47F4-BD25-BC6D2D841507}" presName="spaceRect" presStyleCnt="0"/>
      <dgm:spPr/>
    </dgm:pt>
    <dgm:pt modelId="{86BBB8CC-CDF2-4E26-8593-2945724C8864}" type="pres">
      <dgm:prSet presAssocID="{6A0283EC-2CED-47F4-BD25-BC6D2D841507}" presName="textRect" presStyleLbl="revTx" presStyleIdx="2" presStyleCnt="4">
        <dgm:presLayoutVars>
          <dgm:chMax val="1"/>
          <dgm:chPref val="1"/>
        </dgm:presLayoutVars>
      </dgm:prSet>
      <dgm:spPr/>
    </dgm:pt>
    <dgm:pt modelId="{23938629-7105-4A15-926A-0FB32C960F03}" type="pres">
      <dgm:prSet presAssocID="{57789422-6F05-4780-9B22-2ED76FF82411}" presName="sibTrans" presStyleLbl="sibTrans2D1" presStyleIdx="0" presStyleCnt="0"/>
      <dgm:spPr/>
    </dgm:pt>
    <dgm:pt modelId="{6BEE6E3C-F564-4E6A-B8F3-6E058FD0865D}" type="pres">
      <dgm:prSet presAssocID="{5ED010E1-864E-43EB-99AF-FD7C6FF8D566}" presName="compNode" presStyleCnt="0"/>
      <dgm:spPr/>
    </dgm:pt>
    <dgm:pt modelId="{69825D22-3779-426A-AC5C-C4D183EE82AA}" type="pres">
      <dgm:prSet presAssocID="{5ED010E1-864E-43EB-99AF-FD7C6FF8D566}" presName="iconBgRect" presStyleLbl="bgShp" presStyleIdx="3" presStyleCnt="4"/>
      <dgm:spPr/>
    </dgm:pt>
    <dgm:pt modelId="{5C58CDEB-127B-4871-84D1-19AD3B4E6645}" type="pres">
      <dgm:prSet presAssocID="{5ED010E1-864E-43EB-99AF-FD7C6FF8D566}" presName="iconRect" presStyleLbl="node1" presStyleIdx="3" presStyleCnt="4"/>
      <dgm:spPr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>
          <a:noFill/>
        </a:ln>
      </dgm:spPr>
      <dgm:extLst>
        <a:ext uri="{E40237B7-FDA0-4F09-8148-C483321AD2D9}">
          <dgm14:cNvPr xmlns:dgm14="http://schemas.microsoft.com/office/drawing/2010/diagram" id="0" name="" descr="Presentation with Checklist"/>
        </a:ext>
      </dgm:extLst>
    </dgm:pt>
    <dgm:pt modelId="{A03FA117-3F26-4988-8490-2AA79F7A564A}" type="pres">
      <dgm:prSet presAssocID="{5ED010E1-864E-43EB-99AF-FD7C6FF8D566}" presName="spaceRect" presStyleCnt="0"/>
      <dgm:spPr/>
    </dgm:pt>
    <dgm:pt modelId="{E9DB19B7-00D6-4CFE-B349-695F7CA9DFCB}" type="pres">
      <dgm:prSet presAssocID="{5ED010E1-864E-43EB-99AF-FD7C6FF8D566}" presName="textRect" presStyleLbl="revTx" presStyleIdx="3" presStyleCnt="4" custScaleX="114939" custScaleY="116266" custLinFactNeighborX="3675" custLinFactNeighborY="503">
        <dgm:presLayoutVars>
          <dgm:chMax val="1"/>
          <dgm:chPref val="1"/>
        </dgm:presLayoutVars>
      </dgm:prSet>
      <dgm:spPr/>
    </dgm:pt>
  </dgm:ptLst>
  <dgm:cxnLst>
    <dgm:cxn modelId="{23F98301-BC62-4DD8-80A2-A021A638F27C}" type="presOf" srcId="{57789422-6F05-4780-9B22-2ED76FF82411}" destId="{23938629-7105-4A15-926A-0FB32C960F03}" srcOrd="0" destOrd="0" presId="urn:microsoft.com/office/officeart/2018/2/layout/IconCircleList"/>
    <dgm:cxn modelId="{82D4CA07-3D0F-42A9-860F-F7E3212EFF43}" type="presOf" srcId="{8936C679-A1A6-44FD-92B7-A5C8C57B65EE}" destId="{4CC875E5-2D54-4533-A74B-42E019358805}" srcOrd="0" destOrd="0" presId="urn:microsoft.com/office/officeart/2018/2/layout/IconCircleList"/>
    <dgm:cxn modelId="{9186F41D-DF7D-4BB1-9A22-CBEB906AB6A0}" srcId="{E12D9570-4905-4682-AC20-607487A0F696}" destId="{5ED010E1-864E-43EB-99AF-FD7C6FF8D566}" srcOrd="3" destOrd="0" parTransId="{ADE1F62F-33E2-420F-953B-E218E9E326BB}" sibTransId="{B1F5865A-47F6-41C6-AAAF-BFED1FC912AA}"/>
    <dgm:cxn modelId="{F8CEBD43-0BF0-49E1-877F-A1362CDE4C92}" srcId="{E12D9570-4905-4682-AC20-607487A0F696}" destId="{6A0283EC-2CED-47F4-BD25-BC6D2D841507}" srcOrd="2" destOrd="0" parTransId="{509F924E-950A-43D9-928B-145F2D2C0AC9}" sibTransId="{57789422-6F05-4780-9B22-2ED76FF82411}"/>
    <dgm:cxn modelId="{28FD7065-912C-435E-8278-B4B97DDA889B}" srcId="{E12D9570-4905-4682-AC20-607487A0F696}" destId="{6DA96667-6425-4EBD-8ACD-8EBB07687D11}" srcOrd="1" destOrd="0" parTransId="{991F1EEC-00F1-4E02-A59B-CA5460E6886C}" sibTransId="{8936C679-A1A6-44FD-92B7-A5C8C57B65EE}"/>
    <dgm:cxn modelId="{D150E966-7016-4D7E-96D0-F390DEC185A0}" type="presOf" srcId="{6DA96667-6425-4EBD-8ACD-8EBB07687D11}" destId="{E18CFA2B-B9C0-4A22-A91E-BC99593C8499}" srcOrd="0" destOrd="0" presId="urn:microsoft.com/office/officeart/2018/2/layout/IconCircleList"/>
    <dgm:cxn modelId="{E8FDDF73-C751-4F1E-9636-E1214FE04AAE}" type="presOf" srcId="{6A0283EC-2CED-47F4-BD25-BC6D2D841507}" destId="{86BBB8CC-CDF2-4E26-8593-2945724C8864}" srcOrd="0" destOrd="0" presId="urn:microsoft.com/office/officeart/2018/2/layout/IconCircleList"/>
    <dgm:cxn modelId="{03E602B3-1200-4A4A-8DC2-200B9B4E5482}" type="presOf" srcId="{F080C9EC-216F-4380-9455-F4015B80E4F2}" destId="{93D31496-EFF7-47CA-9F7D-E6FC7D93AFF1}" srcOrd="0" destOrd="0" presId="urn:microsoft.com/office/officeart/2018/2/layout/IconCircleList"/>
    <dgm:cxn modelId="{3A1EEBB6-9E54-4268-A4C1-755F56A097E8}" type="presOf" srcId="{E12D9570-4905-4682-AC20-607487A0F696}" destId="{F6B3DBA0-63D3-42A2-B0C8-023993FF2D31}" srcOrd="0" destOrd="0" presId="urn:microsoft.com/office/officeart/2018/2/layout/IconCircleList"/>
    <dgm:cxn modelId="{584D3CC5-2E0A-4FF7-9510-C728DF469153}" srcId="{E12D9570-4905-4682-AC20-607487A0F696}" destId="{F080C9EC-216F-4380-9455-F4015B80E4F2}" srcOrd="0" destOrd="0" parTransId="{8C54BEE4-FF73-4708-9405-668B95EF4D42}" sibTransId="{100F4D65-BD8C-4652-8619-1A9AA954C404}"/>
    <dgm:cxn modelId="{753FC3D1-2428-4C7A-B210-AFD9B3CD3FE9}" type="presOf" srcId="{5ED010E1-864E-43EB-99AF-FD7C6FF8D566}" destId="{E9DB19B7-00D6-4CFE-B349-695F7CA9DFCB}" srcOrd="0" destOrd="0" presId="urn:microsoft.com/office/officeart/2018/2/layout/IconCircleList"/>
    <dgm:cxn modelId="{19ECD0D5-E2F7-4B84-A137-C7DA0044FA85}" type="presOf" srcId="{100F4D65-BD8C-4652-8619-1A9AA954C404}" destId="{EE22DB36-CE4F-42E4-A859-D0BA9ED22958}" srcOrd="0" destOrd="0" presId="urn:microsoft.com/office/officeart/2018/2/layout/IconCircleList"/>
    <dgm:cxn modelId="{DD7D0CDB-9422-459C-91D1-D828DF3AEE7A}" type="presParOf" srcId="{F6B3DBA0-63D3-42A2-B0C8-023993FF2D31}" destId="{0CF96FB0-441C-4D0D-BEE4-4129DA385155}" srcOrd="0" destOrd="0" presId="urn:microsoft.com/office/officeart/2018/2/layout/IconCircleList"/>
    <dgm:cxn modelId="{E63AEA30-B47D-4315-A2A0-2571EF075862}" type="presParOf" srcId="{0CF96FB0-441C-4D0D-BEE4-4129DA385155}" destId="{FA688414-E239-4520-BF4A-9766EDD3D201}" srcOrd="0" destOrd="0" presId="urn:microsoft.com/office/officeart/2018/2/layout/IconCircleList"/>
    <dgm:cxn modelId="{64D52B1C-7871-4186-B216-9072C3A3E246}" type="presParOf" srcId="{FA688414-E239-4520-BF4A-9766EDD3D201}" destId="{DD1BEBFC-9DCE-47D8-B7DA-FA28C9BE1263}" srcOrd="0" destOrd="0" presId="urn:microsoft.com/office/officeart/2018/2/layout/IconCircleList"/>
    <dgm:cxn modelId="{286A80FE-C37C-4871-9180-67C29CAE111E}" type="presParOf" srcId="{FA688414-E239-4520-BF4A-9766EDD3D201}" destId="{E10BEF8B-CD35-470D-BB09-BB2BD556B3E0}" srcOrd="1" destOrd="0" presId="urn:microsoft.com/office/officeart/2018/2/layout/IconCircleList"/>
    <dgm:cxn modelId="{267FC301-2A44-4F04-9F78-6B527AE36ECE}" type="presParOf" srcId="{FA688414-E239-4520-BF4A-9766EDD3D201}" destId="{71EEB49A-CADC-46CB-A738-AD0F583D0A40}" srcOrd="2" destOrd="0" presId="urn:microsoft.com/office/officeart/2018/2/layout/IconCircleList"/>
    <dgm:cxn modelId="{3C7D121B-4C42-4D9D-B300-E15E0EBBAC50}" type="presParOf" srcId="{FA688414-E239-4520-BF4A-9766EDD3D201}" destId="{93D31496-EFF7-47CA-9F7D-E6FC7D93AFF1}" srcOrd="3" destOrd="0" presId="urn:microsoft.com/office/officeart/2018/2/layout/IconCircleList"/>
    <dgm:cxn modelId="{0B950C93-7364-4EFD-924E-B432F7EE7722}" type="presParOf" srcId="{0CF96FB0-441C-4D0D-BEE4-4129DA385155}" destId="{EE22DB36-CE4F-42E4-A859-D0BA9ED22958}" srcOrd="1" destOrd="0" presId="urn:microsoft.com/office/officeart/2018/2/layout/IconCircleList"/>
    <dgm:cxn modelId="{FFFD4AD1-A4C8-4201-8B02-CAB4F7A4DFB2}" type="presParOf" srcId="{0CF96FB0-441C-4D0D-BEE4-4129DA385155}" destId="{BCB97337-DE79-4B2F-B0CD-67C988E9AB9E}" srcOrd="2" destOrd="0" presId="urn:microsoft.com/office/officeart/2018/2/layout/IconCircleList"/>
    <dgm:cxn modelId="{980EBE6D-953D-4938-B01D-4BABD1B0C449}" type="presParOf" srcId="{BCB97337-DE79-4B2F-B0CD-67C988E9AB9E}" destId="{8859071D-FB26-4604-8A0A-009B03242285}" srcOrd="0" destOrd="0" presId="urn:microsoft.com/office/officeart/2018/2/layout/IconCircleList"/>
    <dgm:cxn modelId="{850335D3-0517-4AF4-9889-F7F76D76684F}" type="presParOf" srcId="{BCB97337-DE79-4B2F-B0CD-67C988E9AB9E}" destId="{8B230593-7A3A-4C12-B23A-128D2E094A9C}" srcOrd="1" destOrd="0" presId="urn:microsoft.com/office/officeart/2018/2/layout/IconCircleList"/>
    <dgm:cxn modelId="{B081E656-04B5-4046-8249-8D62CA9CA789}" type="presParOf" srcId="{BCB97337-DE79-4B2F-B0CD-67C988E9AB9E}" destId="{A50C7C1F-477F-47F3-9098-F2AB99790A10}" srcOrd="2" destOrd="0" presId="urn:microsoft.com/office/officeart/2018/2/layout/IconCircleList"/>
    <dgm:cxn modelId="{BADAB1EF-D280-4306-8C41-83BB2A6FDF39}" type="presParOf" srcId="{BCB97337-DE79-4B2F-B0CD-67C988E9AB9E}" destId="{E18CFA2B-B9C0-4A22-A91E-BC99593C8499}" srcOrd="3" destOrd="0" presId="urn:microsoft.com/office/officeart/2018/2/layout/IconCircleList"/>
    <dgm:cxn modelId="{921CD92A-0EC2-40B4-8BB5-8ECFAFB7ED18}" type="presParOf" srcId="{0CF96FB0-441C-4D0D-BEE4-4129DA385155}" destId="{4CC875E5-2D54-4533-A74B-42E019358805}" srcOrd="3" destOrd="0" presId="urn:microsoft.com/office/officeart/2018/2/layout/IconCircleList"/>
    <dgm:cxn modelId="{46E2834C-0B55-4F10-8E5E-0BCAD9BEF6AB}" type="presParOf" srcId="{0CF96FB0-441C-4D0D-BEE4-4129DA385155}" destId="{0E402757-C7E4-4F4A-A224-262A1D11FAB7}" srcOrd="4" destOrd="0" presId="urn:microsoft.com/office/officeart/2018/2/layout/IconCircleList"/>
    <dgm:cxn modelId="{50704085-F10E-40AB-B1AA-29B5E77D82CA}" type="presParOf" srcId="{0E402757-C7E4-4F4A-A224-262A1D11FAB7}" destId="{D400AF59-3DE2-4325-A6C6-F492638C1ACE}" srcOrd="0" destOrd="0" presId="urn:microsoft.com/office/officeart/2018/2/layout/IconCircleList"/>
    <dgm:cxn modelId="{C321AD15-1E81-4042-B0E4-59522CE08979}" type="presParOf" srcId="{0E402757-C7E4-4F4A-A224-262A1D11FAB7}" destId="{E81D1F00-0AD8-4B01-8C07-D22C747F7A95}" srcOrd="1" destOrd="0" presId="urn:microsoft.com/office/officeart/2018/2/layout/IconCircleList"/>
    <dgm:cxn modelId="{4DF26C8A-D83C-4E24-9EF4-45600E818238}" type="presParOf" srcId="{0E402757-C7E4-4F4A-A224-262A1D11FAB7}" destId="{12C8F800-1F87-4DC8-BDA5-BB897251421E}" srcOrd="2" destOrd="0" presId="urn:microsoft.com/office/officeart/2018/2/layout/IconCircleList"/>
    <dgm:cxn modelId="{74E65EB7-CB94-47E5-BC95-B45D1D8970A2}" type="presParOf" srcId="{0E402757-C7E4-4F4A-A224-262A1D11FAB7}" destId="{86BBB8CC-CDF2-4E26-8593-2945724C8864}" srcOrd="3" destOrd="0" presId="urn:microsoft.com/office/officeart/2018/2/layout/IconCircleList"/>
    <dgm:cxn modelId="{54F5ADB2-3EAB-4E87-B120-AAD03E957FEB}" type="presParOf" srcId="{0CF96FB0-441C-4D0D-BEE4-4129DA385155}" destId="{23938629-7105-4A15-926A-0FB32C960F03}" srcOrd="5" destOrd="0" presId="urn:microsoft.com/office/officeart/2018/2/layout/IconCircleList"/>
    <dgm:cxn modelId="{6B78F060-8CD5-468B-B912-9DC2A6893A41}" type="presParOf" srcId="{0CF96FB0-441C-4D0D-BEE4-4129DA385155}" destId="{6BEE6E3C-F564-4E6A-B8F3-6E058FD0865D}" srcOrd="6" destOrd="0" presId="urn:microsoft.com/office/officeart/2018/2/layout/IconCircleList"/>
    <dgm:cxn modelId="{48C7DFEA-A370-4D65-80CC-7B2B76670993}" type="presParOf" srcId="{6BEE6E3C-F564-4E6A-B8F3-6E058FD0865D}" destId="{69825D22-3779-426A-AC5C-C4D183EE82AA}" srcOrd="0" destOrd="0" presId="urn:microsoft.com/office/officeart/2018/2/layout/IconCircleList"/>
    <dgm:cxn modelId="{841C8957-6BC2-4048-9F64-287BE78BA08C}" type="presParOf" srcId="{6BEE6E3C-F564-4E6A-B8F3-6E058FD0865D}" destId="{5C58CDEB-127B-4871-84D1-19AD3B4E6645}" srcOrd="1" destOrd="0" presId="urn:microsoft.com/office/officeart/2018/2/layout/IconCircleList"/>
    <dgm:cxn modelId="{FC3785FC-F8C9-49F2-818F-F7FB6B4CE885}" type="presParOf" srcId="{6BEE6E3C-F564-4E6A-B8F3-6E058FD0865D}" destId="{A03FA117-3F26-4988-8490-2AA79F7A564A}" srcOrd="2" destOrd="0" presId="urn:microsoft.com/office/officeart/2018/2/layout/IconCircleList"/>
    <dgm:cxn modelId="{BAC8FF07-7F0A-4673-AEAB-A8B32F8BCA9A}" type="presParOf" srcId="{6BEE6E3C-F564-4E6A-B8F3-6E058FD0865D}" destId="{E9DB19B7-00D6-4CFE-B349-695F7CA9DFCB}" srcOrd="3" destOrd="0" presId="urn:microsoft.com/office/officeart/2018/2/layout/IconCircleList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D1BEBFC-9DCE-47D8-B7DA-FA28C9BE1263}">
      <dsp:nvSpPr>
        <dsp:cNvPr id="0" name=""/>
        <dsp:cNvSpPr/>
      </dsp:nvSpPr>
      <dsp:spPr>
        <a:xfrm>
          <a:off x="64303" y="139422"/>
          <a:ext cx="1319463" cy="1319463"/>
        </a:xfrm>
        <a:prstGeom prst="ellipse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10BEF8B-CD35-470D-BB09-BB2BD556B3E0}">
      <dsp:nvSpPr>
        <dsp:cNvPr id="0" name=""/>
        <dsp:cNvSpPr/>
      </dsp:nvSpPr>
      <dsp:spPr>
        <a:xfrm>
          <a:off x="341391" y="416509"/>
          <a:ext cx="765288" cy="765288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2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3D31496-EFF7-47CA-9F7D-E6FC7D93AFF1}">
      <dsp:nvSpPr>
        <dsp:cNvPr id="0" name=""/>
        <dsp:cNvSpPr/>
      </dsp:nvSpPr>
      <dsp:spPr>
        <a:xfrm>
          <a:off x="1666509" y="139422"/>
          <a:ext cx="3110164" cy="1319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 dirty="0"/>
            <a:t>Jakso kestää noin kuusi viikkoa</a:t>
          </a:r>
          <a:r>
            <a:rPr lang="fi-FI" sz="1400" b="1" kern="1200" dirty="0"/>
            <a:t>.</a:t>
          </a:r>
          <a:endParaRPr lang="en-US" sz="1400" b="1" kern="1200" dirty="0"/>
        </a:p>
      </dsp:txBody>
      <dsp:txXfrm>
        <a:off x="1666509" y="139422"/>
        <a:ext cx="3110164" cy="1319463"/>
      </dsp:txXfrm>
    </dsp:sp>
    <dsp:sp modelId="{8859071D-FB26-4604-8A0A-009B03242285}">
      <dsp:nvSpPr>
        <dsp:cNvPr id="0" name=""/>
        <dsp:cNvSpPr/>
      </dsp:nvSpPr>
      <dsp:spPr>
        <a:xfrm>
          <a:off x="5318596" y="139422"/>
          <a:ext cx="1319463" cy="1319463"/>
        </a:xfrm>
        <a:prstGeom prst="ellipse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B230593-7A3A-4C12-B23A-128D2E094A9C}">
      <dsp:nvSpPr>
        <dsp:cNvPr id="0" name=""/>
        <dsp:cNvSpPr/>
      </dsp:nvSpPr>
      <dsp:spPr>
        <a:xfrm>
          <a:off x="5595683" y="416509"/>
          <a:ext cx="765288" cy="765288"/>
        </a:xfrm>
        <a:prstGeom prst="rect">
          <a:avLst/>
        </a:prstGeom>
        <a:blipFill>
          <a:blip xmlns:r="http://schemas.openxmlformats.org/officeDocument/2006/relationships" r:embed="rId3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18CFA2B-B9C0-4A22-A91E-BC99593C8499}">
      <dsp:nvSpPr>
        <dsp:cNvPr id="0" name=""/>
        <dsp:cNvSpPr/>
      </dsp:nvSpPr>
      <dsp:spPr>
        <a:xfrm>
          <a:off x="6920802" y="139422"/>
          <a:ext cx="3110164" cy="1319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 dirty="0"/>
            <a:t>Jakson päätteeksi on päättöviikko.</a:t>
          </a:r>
          <a:endParaRPr lang="en-US" sz="2400" b="1" kern="1200" dirty="0"/>
        </a:p>
      </dsp:txBody>
      <dsp:txXfrm>
        <a:off x="6920802" y="139422"/>
        <a:ext cx="3110164" cy="1319463"/>
      </dsp:txXfrm>
    </dsp:sp>
    <dsp:sp modelId="{D400AF59-3DE2-4325-A6C6-F492638C1ACE}">
      <dsp:nvSpPr>
        <dsp:cNvPr id="0" name=""/>
        <dsp:cNvSpPr/>
      </dsp:nvSpPr>
      <dsp:spPr>
        <a:xfrm>
          <a:off x="64303" y="2207773"/>
          <a:ext cx="1319463" cy="1319463"/>
        </a:xfrm>
        <a:prstGeom prst="ellipse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1D1F00-0AD8-4B01-8C07-D22C747F7A95}">
      <dsp:nvSpPr>
        <dsp:cNvPr id="0" name=""/>
        <dsp:cNvSpPr/>
      </dsp:nvSpPr>
      <dsp:spPr>
        <a:xfrm>
          <a:off x="341391" y="2484860"/>
          <a:ext cx="765288" cy="765288"/>
        </a:xfrm>
        <a:prstGeom prst="rect">
          <a:avLst/>
        </a:prstGeom>
        <a:blipFill>
          <a:blip xmlns:r="http://schemas.openxmlformats.org/officeDocument/2006/relationships" r:embed="rId5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86BBB8CC-CDF2-4E26-8593-2945724C8864}">
      <dsp:nvSpPr>
        <dsp:cNvPr id="0" name=""/>
        <dsp:cNvSpPr/>
      </dsp:nvSpPr>
      <dsp:spPr>
        <a:xfrm>
          <a:off x="1666509" y="2207773"/>
          <a:ext cx="3110164" cy="131946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400" b="1" kern="1200" dirty="0"/>
            <a:t>Tarkemmat tiedot jaksojen ajankohdista löytyy opinto-oppaasta koulun kotisivujen etusivulta.</a:t>
          </a:r>
          <a:endParaRPr lang="en-US" sz="2400" b="1" kern="1200" dirty="0"/>
        </a:p>
      </dsp:txBody>
      <dsp:txXfrm>
        <a:off x="1666509" y="2207773"/>
        <a:ext cx="3110164" cy="1319463"/>
      </dsp:txXfrm>
    </dsp:sp>
    <dsp:sp modelId="{69825D22-3779-426A-AC5C-C4D183EE82AA}">
      <dsp:nvSpPr>
        <dsp:cNvPr id="0" name=""/>
        <dsp:cNvSpPr/>
      </dsp:nvSpPr>
      <dsp:spPr>
        <a:xfrm>
          <a:off x="5318596" y="2207773"/>
          <a:ext cx="1319463" cy="1319463"/>
        </a:xfrm>
        <a:prstGeom prst="ellipse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C58CDEB-127B-4871-84D1-19AD3B4E6645}">
      <dsp:nvSpPr>
        <dsp:cNvPr id="0" name=""/>
        <dsp:cNvSpPr/>
      </dsp:nvSpPr>
      <dsp:spPr>
        <a:xfrm>
          <a:off x="5595683" y="2484860"/>
          <a:ext cx="765288" cy="765288"/>
        </a:xfrm>
        <a:prstGeom prst="rect">
          <a:avLst/>
        </a:prstGeom>
        <a:blipFill>
          <a:blip xmlns:r="http://schemas.openxmlformats.org/officeDocument/2006/relationships" r:embed="rId7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a:blipFill>
        <a:ln w="15875" cap="flat" cmpd="sng" algn="ctr">
          <a:noFill/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9DB19B7-00D6-4CFE-B349-695F7CA9DFCB}">
      <dsp:nvSpPr>
        <dsp:cNvPr id="0" name=""/>
        <dsp:cNvSpPr/>
      </dsp:nvSpPr>
      <dsp:spPr>
        <a:xfrm>
          <a:off x="6752792" y="2107097"/>
          <a:ext cx="3574791" cy="1534087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l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fi-FI" sz="2000" b="1" kern="1200" dirty="0"/>
            <a:t>Arvosanat tulevat näkyviin palautepäivänä. Jos on tullut arvosana 4 tai jos on ollut jostakin kokeesta poissa – uusintakokeeseen ilmoittautuminen Wilmassa.</a:t>
          </a:r>
          <a:endParaRPr lang="en-US" sz="2000" b="1" kern="1200" dirty="0"/>
        </a:p>
      </dsp:txBody>
      <dsp:txXfrm>
        <a:off x="6752792" y="2107097"/>
        <a:ext cx="3574791" cy="1534087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8/2/layout/IconCircleList">
  <dgm:title val="Icon Circle List"/>
  <dgm:desc val="Use to show non-sequential or grouped chunks of information accompanied by related visuals. Circular shapes can hold an icon or small picture and corresponding text box shows Level 1 text. Works best for icons or small pictures with medium-length descriptions."/>
  <dgm:catLst>
    <dgm:cat type="icon" pri="5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root">
    <dgm:varLst>
      <dgm:dir/>
      <dgm:resizeHandles val="exact"/>
    </dgm:varLst>
    <dgm:alg type="sp"/>
    <dgm:shape xmlns:r="http://schemas.openxmlformats.org/officeDocument/2006/relationships" r:blip="">
      <dgm:adjLst/>
    </dgm:shape>
    <dgm:presOf/>
    <dgm:choose name="Name0">
      <dgm:if name="Name1" axis="ch" ptType="node" func="cnt" op="lte" val="3">
        <dgm:constrLst>
          <dgm:constr type="w" for="ch" forName="container" refType="w"/>
          <dgm:constr type="h" for="ch" forName="container" refType="h" fact="0.4"/>
        </dgm:constrLst>
      </dgm:if>
      <dgm:else name="Name2">
        <dgm:constrLst>
          <dgm:constr type="w" for="ch" forName="container" refType="w"/>
          <dgm:constr type="h" for="ch" forName="container" refType="h"/>
        </dgm:constrLst>
      </dgm:else>
    </dgm:choose>
    <dgm:ruleLst>
      <dgm:rule type="h" for="ch" forName="container" val="INF" fact="NaN" max="NaN"/>
    </dgm:ruleLst>
    <dgm:layoutNode name="container">
      <dgm:varLst>
        <dgm:dir/>
        <dgm:resizeHandles val="exact"/>
      </dgm:varLst>
      <dgm:choose name="Name3">
        <dgm:if name="Name4" axis="self" func="var" arg="dir" op="equ" val="norm">
          <dgm:alg type="snake">
            <dgm:param type="grDir" val="tL"/>
            <dgm:param type="flowDir" val="row"/>
            <dgm:param type="contDir" val="sameDir"/>
          </dgm:alg>
        </dgm:if>
        <dgm:else name="Name5">
          <dgm:alg type="snake">
            <dgm:param type="grDir" val="tR"/>
            <dgm:param type="flowDir" val="row"/>
            <dgm:param type="contDir" val="sameDi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Node" refType="w"/>
        <dgm:constr type="h" for="ch" forName="compNode" refType="w" fact="0.28"/>
        <dgm:constr type="w" for="ch" forName="sibTrans" refType="w" refFor="ch" refForName="compNode" fact="0.115"/>
        <dgm:constr type="sp" refType="h" op="equ" fact="0.17"/>
        <dgm:constr type="primFontSz" for="des" ptType="node" op="equ" val="24"/>
        <dgm:constr type="h" for="des" forName="compNode" op="equ"/>
        <dgm:constr type="h" for="des" forName="iconBgRect" op="equ"/>
      </dgm:constrLst>
      <dgm:ruleLst>
        <dgm:rule type="w" for="ch" forName="compNode" val="60" fact="NaN" max="NaN"/>
      </dgm:ruleLst>
      <dgm:forEach name="Name6" axis="ch" ptType="node">
        <dgm:layoutNode name="compNode">
          <dgm:alg type="composite"/>
          <dgm:shape xmlns:r="http://schemas.openxmlformats.org/officeDocument/2006/relationships" r:blip="">
            <dgm:adjLst/>
          </dgm:shape>
          <dgm:presOf axis="self"/>
          <dgm:constrLst>
            <dgm:constr type="w" for="ch" forName="iconBgRect" refType="w" fact="0.28"/>
            <dgm:constr type="h" for="ch" forName="iconBgRect" refType="w" refFor="ch" refForName="iconBgRect"/>
            <dgm:constr type="t" for="ch" forName="iconBgRect"/>
            <dgm:constr type="l" for="ch" forName="iconBgRect"/>
            <dgm:constr type="w" for="ch" forName="iconRect" refType="w" refFor="ch" refForName="iconBgRect" fact="0.58"/>
            <dgm:constr type="h" for="ch" forName="iconRect" refType="w" refFor="ch" refForName="iconRect"/>
            <dgm:constr type="ctrX" for="ch" forName="iconRect" refType="ctrX" refFor="ch" refForName="iconBgRect"/>
            <dgm:constr type="ctrY" for="ch" forName="iconRect" refType="ctrY" refFor="ch" refForName="iconBgRect"/>
            <dgm:constr type="w" for="ch" forName="spaceRect" refType="w" fact="0.06"/>
            <dgm:constr type="h" for="ch" forName="spaceRect" refType="h" refFor="ch" refForName="iconBgRect"/>
            <dgm:constr type="t" for="ch" forName="spaceRect" refType="t" refFor="ch" refForName="iconBgRect"/>
            <dgm:constr type="l" for="ch" forName="spaceRect" refType="r" refFor="ch" refForName="iconBgRect"/>
            <dgm:constr type="h" for="ch" forName="textRect" refType="h" refFor="ch" refForName="iconBgRect"/>
            <dgm:constr type="t" for="ch" forName="textRect" refType="t" refFor="ch" refForName="iconBgRect"/>
            <dgm:constr type="l" for="ch" forName="textRect" refType="r" refFor="ch" refForName="spaceRect"/>
          </dgm:constrLst>
          <dgm:ruleLst/>
          <dgm:layoutNode name="iconBgRect" styleLbl="bgShp">
            <dgm:alg type="sp"/>
            <dgm:shape xmlns:r="http://schemas.openxmlformats.org/officeDocument/2006/relationships" type="ellipse" r:blip="">
              <dgm:adjLst/>
            </dgm:shape>
            <dgm:presOf/>
            <dgm:constrLst/>
            <dgm:ruleLst/>
          </dgm:layoutNode>
          <dgm:layoutNode name="iconRect" styleLbl="node1">
            <dgm:alg type="sp"/>
            <dgm:shape xmlns:r="http://schemas.openxmlformats.org/officeDocument/2006/relationships" type="rect" r:blip="" blipPhldr="1">
              <dgm:adjLst/>
            </dgm:shape>
            <dgm:presOf/>
            <dgm:constrLst/>
            <dgm:ruleLst/>
          </dgm:layoutNode>
          <dgm:layoutNode name="spaceRect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textRect" styleLbl="revTx">
            <dgm:varLst>
              <dgm:chMax val="1"/>
              <dgm:chPref val="1"/>
            </dgm:varLst>
            <dgm:choose name="Name7">
              <dgm:if name="Name8" func="var" arg="dir" op="equ" val="norm">
                <dgm:alg type="tx">
                  <dgm:param type="txAnchorVert" val="mid"/>
                  <dgm:param type="parTxLTRAlign" val="l"/>
                  <dgm:param type="shpTxLTRAlignCh" val="l"/>
                  <dgm:param type="parTxRTLAlign" val="l"/>
                  <dgm:param type="shpTxRTLAlignCh" val="l"/>
                </dgm:alg>
              </dgm:if>
              <dgm:else name="Name9">
                <dgm:alg type="tx">
                  <dgm:param type="txAnchorVert" val="mid"/>
                  <dgm:param type="parTxLTRAlign" val="r"/>
                  <dgm:param type="shpTxLTRAlignCh" val="r"/>
                  <dgm:param type="parTxRTLAlign" val="r"/>
                  <dgm:param type="shpTxRTLAlignCh" val="r"/>
                </dgm:alg>
              </dgm:else>
            </dgm:choose>
            <dgm:shape xmlns:r="http://schemas.openxmlformats.org/officeDocument/2006/relationships" type="rect" r:blip="">
              <dgm:adjLst/>
            </dgm:shape>
            <dgm:presOf axis="self" ptType="node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11" fact="NaN" max="NaN"/>
            </dgm:ruleLst>
          </dgm:layoutNode>
        </dgm:layoutNode>
        <dgm:forEach name="Name10" axis="followSib" ptType="sibTrans" cnt="1">
          <dgm:layoutNode name="sibTrans">
            <dgm:alg type="sp"/>
            <dgm:shape xmlns:r="http://schemas.openxmlformats.org/officeDocument/2006/relationships" type="rect" r:blip="" hideGeom="1">
              <dgm:adjLst/>
            </dgm:shape>
            <dgm:presOf axis="self"/>
            <dgm:constrLst/>
            <dgm:ruleLst/>
          </dgm:layoutNode>
        </dgm:forEach>
      </dgm:forEach>
    </dgm:layoutNode>
  </dgm:layoutNode>
  <dgm:extLst>
    <a:ext uri="{68A01E43-0DF5-4B5B-8FA6-DAF915123BFB}">
      <dgm1612:lstStyle xmlns:dgm1612="http://schemas.microsoft.com/office/drawing/2016/12/diagram">
        <a:lvl1pPr>
          <a:lnSpc>
            <a:spcPct val="100000"/>
          </a:lnSpc>
        </a:lvl1pPr>
      </dgm1612:lstStyle>
    </a:ext>
  </dgm:extLst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6934" y="0"/>
            <a:ext cx="12231160" cy="6856214"/>
            <a:chOff x="-16934" y="0"/>
            <a:chExt cx="12231160" cy="6856214"/>
          </a:xfrm>
        </p:grpSpPr>
        <p:pic>
          <p:nvPicPr>
            <p:cNvPr id="16" name="Picture 15" descr="HD-PanelTitle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26" name="Rectangle 25"/>
            <p:cNvSpPr/>
            <p:nvPr/>
          </p:nvSpPr>
          <p:spPr>
            <a:xfrm>
              <a:off x="2328332" y="1540931"/>
              <a:ext cx="7543802" cy="3835401"/>
            </a:xfrm>
            <a:prstGeom prst="rect">
              <a:avLst/>
            </a:prstGeom>
            <a:noFill/>
            <a:ln w="15875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7" name="Picture 16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7609"/>
              <a:ext cx="2478024" cy="612648"/>
            </a:xfrm>
            <a:prstGeom prst="rect">
              <a:avLst/>
            </a:prstGeom>
          </p:spPr>
        </p:pic>
        <p:pic>
          <p:nvPicPr>
            <p:cNvPr id="20" name="Picture 19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7609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AD0DFD9-4C93-49DF-B6D9-1936910242D2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4829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9424320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20048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9582085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026218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3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6297005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0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70968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3891248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33870028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6492124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408702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57355863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25074220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6590239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6265062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18305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4461745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946027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6873911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57096268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21383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84013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02995637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ksen 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98397683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osi tai epäto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78300818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325830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5090C6-02E8-4AF1-BA84-2B52ED98C2BA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264350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0320132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084447203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82229521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167455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8" name="Alatunnisteen paikkamerkki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74676759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äivämäärän paikkamerkki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4" name="Alatunnisteen paikkamerkki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486533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91907452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3" name="Alatunnisteen paikkamerkki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14103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tsiko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Sisällön paikkamerkki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07770082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tsiko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perustyyl. napsautt.</a:t>
            </a:r>
          </a:p>
        </p:txBody>
      </p:sp>
      <p:sp>
        <p:nvSpPr>
          <p:cNvPr id="3" name="Kuvan paikkamerkki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52721331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974924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Pystysuoran tekstin paikkamerkki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2ABAE3-D89C-4001-9AEC-5083F82B749C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93604505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48F93A0-9283-D327-F0B8-56F25356D46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2073BB08-8805-599F-A68D-8770BD32AD0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EC3F0661-95B5-628C-867E-F627664B352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DC90B091-745B-A841-01C6-1707415FC0D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837ECFE4-1C2A-D4D0-68F2-A9AF5E6AAA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2849291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9629BCC-FB20-E4D4-1673-2759DCEED38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A70E8B1-D971-C5E3-DD1B-A886F5F42DD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06878209-ADFD-D18B-7B1B-8647F5652B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AA0A1B2-7DE8-0405-8E60-885B8AE12E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E20BB6A7-8056-88C8-25DB-7061D88A5F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89844627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6EE0DFB-4CB4-770E-D536-2228B2B753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E65D0702-D979-0B7D-A94A-32367EB5ADC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10F9BC1A-1069-E094-8755-3C6C275A64D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FAF25370-8583-808F-81C7-DE604AB7CF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FC3A8977-10BE-D481-E8E7-1F9F09ADBD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67103525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53CA0567-2543-C2B6-DB30-F11D9DE236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A3AA09BA-47E9-BBFD-7D80-F9DC3B867C9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832D73E0-F36C-A8AE-130A-09C22892F41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D01020E-7EFB-7059-892D-17A04594C8A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3EEA75A9-1BFE-2F32-0899-BEF782D21E9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41CFE53D-8C87-6697-1ACD-C77406F9642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867366492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16F108-0DA3-18E3-CDAE-A1FC6BDF53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C7398301-0A88-A579-365A-DD3B2121FAF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F5132E9-FB39-4C03-168C-CE1F479B2B1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5" name="Tekstin paikkamerkki 4">
            <a:extLst>
              <a:ext uri="{FF2B5EF4-FFF2-40B4-BE49-F238E27FC236}">
                <a16:creationId xmlns:a16="http://schemas.microsoft.com/office/drawing/2014/main" id="{933E1826-8B12-D61F-4584-9FE791AE91C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Sisällön paikkamerkki 5">
            <a:extLst>
              <a:ext uri="{FF2B5EF4-FFF2-40B4-BE49-F238E27FC236}">
                <a16:creationId xmlns:a16="http://schemas.microsoft.com/office/drawing/2014/main" id="{14FE736A-9186-A684-8C0B-04CC2EEE9BB9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7" name="Päivämäärän paikkamerkki 6">
            <a:extLst>
              <a:ext uri="{FF2B5EF4-FFF2-40B4-BE49-F238E27FC236}">
                <a16:creationId xmlns:a16="http://schemas.microsoft.com/office/drawing/2014/main" id="{4AB3F71D-F55B-2607-2CA6-2F8710FBC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8" name="Alatunnisteen paikkamerkki 7">
            <a:extLst>
              <a:ext uri="{FF2B5EF4-FFF2-40B4-BE49-F238E27FC236}">
                <a16:creationId xmlns:a16="http://schemas.microsoft.com/office/drawing/2014/main" id="{ADAD6D79-9F4B-DF52-C54E-A6EEDB06F5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Dian numeron paikkamerkki 8">
            <a:extLst>
              <a:ext uri="{FF2B5EF4-FFF2-40B4-BE49-F238E27FC236}">
                <a16:creationId xmlns:a16="http://schemas.microsoft.com/office/drawing/2014/main" id="{CE412CE0-7D19-5D0D-F488-44EB8F5A29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7779687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spcBef>
                <a:spcPts val="672"/>
              </a:spcBef>
              <a:spcAft>
                <a:spcPts val="600"/>
              </a:spcAft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90333663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888FEF5-C293-5E91-2523-6F80957258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äivämäärän paikkamerkki 2">
            <a:extLst>
              <a:ext uri="{FF2B5EF4-FFF2-40B4-BE49-F238E27FC236}">
                <a16:creationId xmlns:a16="http://schemas.microsoft.com/office/drawing/2014/main" id="{4B1C0F3F-4683-B8FE-6E3C-059CCA69A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4" name="Alatunnisteen paikkamerkki 3">
            <a:extLst>
              <a:ext uri="{FF2B5EF4-FFF2-40B4-BE49-F238E27FC236}">
                <a16:creationId xmlns:a16="http://schemas.microsoft.com/office/drawing/2014/main" id="{08C60048-6D98-2387-3810-FFAC73DA5E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Dian numeron paikkamerkki 4">
            <a:extLst>
              <a:ext uri="{FF2B5EF4-FFF2-40B4-BE49-F238E27FC236}">
                <a16:creationId xmlns:a16="http://schemas.microsoft.com/office/drawing/2014/main" id="{FA6565AB-9492-DF15-180C-E18D306855B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42320390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äivämäärän paikkamerkki 1">
            <a:extLst>
              <a:ext uri="{FF2B5EF4-FFF2-40B4-BE49-F238E27FC236}">
                <a16:creationId xmlns:a16="http://schemas.microsoft.com/office/drawing/2014/main" id="{0125DB7D-4730-5152-3663-08716D91BA0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3" name="Alatunnisteen paikkamerkki 2">
            <a:extLst>
              <a:ext uri="{FF2B5EF4-FFF2-40B4-BE49-F238E27FC236}">
                <a16:creationId xmlns:a16="http://schemas.microsoft.com/office/drawing/2014/main" id="{280BFFA6-F8A4-B7C2-3836-459E4D9858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Dian numeron paikkamerkki 3">
            <a:extLst>
              <a:ext uri="{FF2B5EF4-FFF2-40B4-BE49-F238E27FC236}">
                <a16:creationId xmlns:a16="http://schemas.microsoft.com/office/drawing/2014/main" id="{A109DCFC-5D40-181A-B108-E2487FF65B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16339657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CC67A62-CF29-1405-44B3-2AA810715C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26172B4F-C2E4-BABC-47C0-B072906EF7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DDB91F74-0FB4-CA96-5F2C-46098AD647F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CA49625F-004D-62B9-4AB5-172962BA17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B0E1A5DA-8605-0398-D3D0-8BCDAB4FD12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0EFDDC6C-8474-62E3-59A7-305A964F73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1465175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D2E61FE-2EE7-18AD-3824-D582FBAAD4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</a:p>
        </p:txBody>
      </p:sp>
      <p:sp>
        <p:nvSpPr>
          <p:cNvPr id="3" name="Kuvan paikkamerkki 2">
            <a:extLst>
              <a:ext uri="{FF2B5EF4-FFF2-40B4-BE49-F238E27FC236}">
                <a16:creationId xmlns:a16="http://schemas.microsoft.com/office/drawing/2014/main" id="{9FBB4D3B-0F27-F37E-E228-3B57B1390ED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i-FI"/>
          </a:p>
        </p:txBody>
      </p:sp>
      <p:sp>
        <p:nvSpPr>
          <p:cNvPr id="4" name="Tekstin paikkamerkki 3">
            <a:extLst>
              <a:ext uri="{FF2B5EF4-FFF2-40B4-BE49-F238E27FC236}">
                <a16:creationId xmlns:a16="http://schemas.microsoft.com/office/drawing/2014/main" id="{AE9758A7-721F-E980-DFAA-77B3A357D60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Päivämäärän paikkamerkki 4">
            <a:extLst>
              <a:ext uri="{FF2B5EF4-FFF2-40B4-BE49-F238E27FC236}">
                <a16:creationId xmlns:a16="http://schemas.microsoft.com/office/drawing/2014/main" id="{F0582DF1-235F-FD4F-C296-DEF31442B6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6" name="Alatunnisteen paikkamerkki 5">
            <a:extLst>
              <a:ext uri="{FF2B5EF4-FFF2-40B4-BE49-F238E27FC236}">
                <a16:creationId xmlns:a16="http://schemas.microsoft.com/office/drawing/2014/main" id="{EFA630FA-3891-1C07-218C-6B32F44C248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Dian numeron paikkamerkki 6">
            <a:extLst>
              <a:ext uri="{FF2B5EF4-FFF2-40B4-BE49-F238E27FC236}">
                <a16:creationId xmlns:a16="http://schemas.microsoft.com/office/drawing/2014/main" id="{B570B4FC-E564-35FF-E17B-1A7F265903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598459153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E7AC9A83-F552-344E-F9B6-7A357D7BAE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4AB96B10-F4E5-09FA-F5DA-D3BB034A409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5DD5E869-CE16-990F-D982-E426475258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CF49C02A-9B1A-E319-33F8-24D9D7EFC7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2B5EE4C9-A96C-F4B6-A1F2-7EB999F8282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81308209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ystysuora otsikko 1">
            <a:extLst>
              <a:ext uri="{FF2B5EF4-FFF2-40B4-BE49-F238E27FC236}">
                <a16:creationId xmlns:a16="http://schemas.microsoft.com/office/drawing/2014/main" id="{8396B3D2-649C-DCC9-87C0-B1747E85CDA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Pystysuoran tekstin paikkamerkki 2">
            <a:extLst>
              <a:ext uri="{FF2B5EF4-FFF2-40B4-BE49-F238E27FC236}">
                <a16:creationId xmlns:a16="http://schemas.microsoft.com/office/drawing/2014/main" id="{74AAC11F-77B9-A50F-0566-DFBF4B21302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FBAB09FA-05FA-A18B-7794-35E0662C8E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79205F5-AA6E-4627-AAF4-3068F0DC0560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2071350F-2C32-6F2B-88BB-BACE91EB6A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C3BDDF27-FF70-E574-5012-EF60890291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66748956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417779" y="802298"/>
            <a:ext cx="8637073" cy="2541431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417780" y="3531204"/>
            <a:ext cx="8637072" cy="977621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 cap="all" baseline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416500" y="329307"/>
            <a:ext cx="4973915" cy="309201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437664" y="798973"/>
            <a:ext cx="811019" cy="503578"/>
          </a:xfrm>
        </p:spPr>
        <p:txBody>
          <a:bodyPr/>
          <a:lstStyle/>
          <a:p>
            <a:fld id="{639155F8-5388-4674-BEC9-DA79865E2018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2417780" y="3528542"/>
            <a:ext cx="863707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72235258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155F8-5388-4674-BEC9-DA79865E2018}" type="slidenum">
              <a:rPr lang="fi-FI" smtClean="0"/>
              <a:t>‹#›</a:t>
            </a:fld>
            <a:endParaRPr lang="fi-FI"/>
          </a:p>
        </p:txBody>
      </p:sp>
      <p:cxnSp>
        <p:nvCxnSpPr>
          <p:cNvPr id="33" name="Straight Connector 32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90659953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4239" y="1756130"/>
            <a:ext cx="8643154" cy="1887950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4239" y="3806195"/>
            <a:ext cx="8630446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155F8-5388-4674-BEC9-DA79865E2018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1454239" y="3804985"/>
            <a:ext cx="8630446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88617697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9217" y="804889"/>
            <a:ext cx="9605635" cy="1059305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447331" y="2010878"/>
            <a:ext cx="4645152" cy="3448595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413771" y="2017343"/>
            <a:ext cx="4645152" cy="3441520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155F8-5388-4674-BEC9-DA79865E2018}" type="slidenum">
              <a:rPr lang="fi-FI" smtClean="0"/>
              <a:t>‹#›</a:t>
            </a:fld>
            <a:endParaRPr lang="fi-FI"/>
          </a:p>
        </p:txBody>
      </p:sp>
      <p:cxnSp>
        <p:nvCxnSpPr>
          <p:cNvPr id="35" name="Straight Connector 3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433946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55295623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7191" y="804163"/>
            <a:ext cx="9607661" cy="1056319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47191" y="2019549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447191" y="2824269"/>
            <a:ext cx="4645152" cy="2644457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412362" y="2023003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200" b="0" cap="all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412362" y="2821491"/>
            <a:ext cx="4645152" cy="2637371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155F8-5388-4674-BEC9-DA79865E2018}" type="slidenum">
              <a:rPr lang="fi-FI" smtClean="0"/>
              <a:t>‹#›</a:t>
            </a:fld>
            <a:endParaRPr lang="fi-FI"/>
          </a:p>
        </p:txBody>
      </p:sp>
      <p:cxnSp>
        <p:nvCxnSpPr>
          <p:cNvPr id="29" name="Straight Connector 28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09470508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155F8-5388-4674-BEC9-DA79865E2018}" type="slidenum">
              <a:rPr lang="fi-FI" smtClean="0"/>
              <a:t>‹#›</a:t>
            </a:fld>
            <a:endParaRPr lang="fi-FI"/>
          </a:p>
        </p:txBody>
      </p:sp>
      <p:cxnSp>
        <p:nvCxnSpPr>
          <p:cNvPr id="25" name="Straight Connector 24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80697468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155F8-5388-4674-BEC9-DA79865E201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801185630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4671" y="798973"/>
            <a:ext cx="3273099" cy="2247117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043714" y="798974"/>
            <a:ext cx="6012470" cy="4658826"/>
          </a:xfrm>
        </p:spPr>
        <p:txBody>
          <a:bodyPr anchor="ctr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44671" y="3205491"/>
            <a:ext cx="3275013" cy="2248181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155F8-5388-4674-BEC9-DA79865E2018}" type="slidenum">
              <a:rPr lang="fi-FI" smtClean="0"/>
              <a:t>‹#›</a:t>
            </a:fld>
            <a:endParaRPr lang="fi-FI"/>
          </a:p>
        </p:txBody>
      </p:sp>
      <p:cxnSp>
        <p:nvCxnSpPr>
          <p:cNvPr id="17" name="Straight Connector 16"/>
          <p:cNvCxnSpPr/>
          <p:nvPr/>
        </p:nvCxnSpPr>
        <p:spPr>
          <a:xfrm>
            <a:off x="1448280" y="3205491"/>
            <a:ext cx="3269490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0874258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 bwMode="black"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rgbClr val="000001"/>
                </a:gs>
                <a:gs pos="100000">
                  <a:srgbClr val="191919"/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52400" h="50800" prst="softRound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 bwMode="blackWhite"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51206" y="1129513"/>
            <a:ext cx="5532328" cy="1830584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450329" y="3145992"/>
            <a:ext cx="5524404" cy="2003742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447382" y="5469856"/>
            <a:ext cx="5527351" cy="320123"/>
          </a:xfrm>
        </p:spPr>
        <p:txBody>
          <a:bodyPr/>
          <a:lstStyle>
            <a:lvl1pPr algn="l">
              <a:defRPr/>
            </a:lvl1pPr>
          </a:lstStyle>
          <a:p>
            <a:fld id="{66BAEBAF-9F85-485B-A26E-A70BAF4A6C0D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447382" y="318640"/>
            <a:ext cx="5541004" cy="320931"/>
          </a:xfrm>
        </p:spPr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155F8-5388-4674-BEC9-DA79865E2018}" type="slidenum">
              <a:rPr lang="fi-FI" smtClean="0"/>
              <a:t>‹#›</a:t>
            </a:fld>
            <a:endParaRPr lang="fi-FI"/>
          </a:p>
        </p:txBody>
      </p:sp>
      <p:cxnSp>
        <p:nvCxnSpPr>
          <p:cNvPr id="31" name="Straight Connector 30"/>
          <p:cNvCxnSpPr/>
          <p:nvPr/>
        </p:nvCxnSpPr>
        <p:spPr>
          <a:xfrm>
            <a:off x="1447382" y="3143605"/>
            <a:ext cx="5527351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5438608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155F8-5388-4674-BEC9-DA79865E2018}" type="slidenum">
              <a:rPr lang="fi-FI" smtClean="0"/>
              <a:t>‹#›</a:t>
            </a:fld>
            <a:endParaRPr lang="fi-FI"/>
          </a:p>
        </p:txBody>
      </p:sp>
      <p:cxnSp>
        <p:nvCxnSpPr>
          <p:cNvPr id="26" name="Straight Connector 25"/>
          <p:cNvCxnSpPr/>
          <p:nvPr/>
        </p:nvCxnSpPr>
        <p:spPr>
          <a:xfrm>
            <a:off x="1453896" y="1847088"/>
            <a:ext cx="960752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74817765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439111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444672" y="798973"/>
            <a:ext cx="7828830" cy="465988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BAEBAF-9F85-485B-A26E-A70BAF4A6C0D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9155F8-5388-4674-BEC9-DA79865E2018}" type="slidenum">
              <a:rPr lang="fi-FI" smtClean="0"/>
              <a:t>‹#›</a:t>
            </a:fld>
            <a:endParaRPr lang="fi-FI"/>
          </a:p>
        </p:txBody>
      </p:sp>
      <p:cxnSp>
        <p:nvCxnSpPr>
          <p:cNvPr id="15" name="Straight Connector 14"/>
          <p:cNvCxnSpPr/>
          <p:nvPr/>
        </p:nvCxnSpPr>
        <p:spPr>
          <a:xfrm>
            <a:off x="9439111" y="798973"/>
            <a:ext cx="0" cy="4659889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5161089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6567884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713119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AD0DFD9-4C93-49DF-B6D9-1936910242D2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444730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5.xml"/><Relationship Id="rId13" Type="http://schemas.openxmlformats.org/officeDocument/2006/relationships/slideLayout" Target="../slideLayouts/slideLayout30.xml"/><Relationship Id="rId18" Type="http://schemas.openxmlformats.org/officeDocument/2006/relationships/image" Target="../media/image7.jpeg"/><Relationship Id="rId3" Type="http://schemas.openxmlformats.org/officeDocument/2006/relationships/slideLayout" Target="../slideLayouts/slideLayout20.xml"/><Relationship Id="rId7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9.xml"/><Relationship Id="rId17" Type="http://schemas.openxmlformats.org/officeDocument/2006/relationships/theme" Target="../theme/theme2.xml"/><Relationship Id="rId2" Type="http://schemas.openxmlformats.org/officeDocument/2006/relationships/slideLayout" Target="../slideLayouts/slideLayout19.xml"/><Relationship Id="rId16" Type="http://schemas.openxmlformats.org/officeDocument/2006/relationships/slideLayout" Target="../slideLayouts/slideLayout33.xml"/><Relationship Id="rId1" Type="http://schemas.openxmlformats.org/officeDocument/2006/relationships/slideLayout" Target="../slideLayouts/slideLayout18.xml"/><Relationship Id="rId6" Type="http://schemas.openxmlformats.org/officeDocument/2006/relationships/slideLayout" Target="../slideLayouts/slideLayout23.xml"/><Relationship Id="rId11" Type="http://schemas.openxmlformats.org/officeDocument/2006/relationships/slideLayout" Target="../slideLayouts/slideLayout28.xml"/><Relationship Id="rId5" Type="http://schemas.openxmlformats.org/officeDocument/2006/relationships/slideLayout" Target="../slideLayouts/slideLayout22.xml"/><Relationship Id="rId15" Type="http://schemas.openxmlformats.org/officeDocument/2006/relationships/slideLayout" Target="../slideLayouts/slideLayout32.xml"/><Relationship Id="rId10" Type="http://schemas.openxmlformats.org/officeDocument/2006/relationships/slideLayout" Target="../slideLayouts/slideLayout27.xml"/><Relationship Id="rId19" Type="http://schemas.openxmlformats.org/officeDocument/2006/relationships/image" Target="../media/image8.jpeg"/><Relationship Id="rId4" Type="http://schemas.openxmlformats.org/officeDocument/2006/relationships/slideLayout" Target="../slideLayouts/slideLayout21.xml"/><Relationship Id="rId9" Type="http://schemas.openxmlformats.org/officeDocument/2006/relationships/slideLayout" Target="../slideLayouts/slideLayout26.xml"/><Relationship Id="rId14" Type="http://schemas.openxmlformats.org/officeDocument/2006/relationships/slideLayout" Target="../slideLayouts/slideLayout3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52.xml"/><Relationship Id="rId3" Type="http://schemas.openxmlformats.org/officeDocument/2006/relationships/slideLayout" Target="../slideLayouts/slideLayout47.xml"/><Relationship Id="rId7" Type="http://schemas.openxmlformats.org/officeDocument/2006/relationships/slideLayout" Target="../slideLayouts/slideLayout51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46.xml"/><Relationship Id="rId1" Type="http://schemas.openxmlformats.org/officeDocument/2006/relationships/slideLayout" Target="../slideLayouts/slideLayout45.xml"/><Relationship Id="rId6" Type="http://schemas.openxmlformats.org/officeDocument/2006/relationships/slideLayout" Target="../slideLayouts/slideLayout50.xml"/><Relationship Id="rId11" Type="http://schemas.openxmlformats.org/officeDocument/2006/relationships/slideLayout" Target="../slideLayouts/slideLayout55.xml"/><Relationship Id="rId5" Type="http://schemas.openxmlformats.org/officeDocument/2006/relationships/slideLayout" Target="../slideLayouts/slideLayout49.xml"/><Relationship Id="rId10" Type="http://schemas.openxmlformats.org/officeDocument/2006/relationships/slideLayout" Target="../slideLayouts/slideLayout54.xml"/><Relationship Id="rId4" Type="http://schemas.openxmlformats.org/officeDocument/2006/relationships/slideLayout" Target="../slideLayouts/slideLayout48.xml"/><Relationship Id="rId9" Type="http://schemas.openxmlformats.org/officeDocument/2006/relationships/slideLayout" Target="../slideLayouts/slideLayout53.xml"/></Relationships>
</file>

<file path=ppt/slideMasters/_rels/slideMaster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63.xml"/><Relationship Id="rId13" Type="http://schemas.openxmlformats.org/officeDocument/2006/relationships/image" Target="../media/image9.jpg"/><Relationship Id="rId3" Type="http://schemas.openxmlformats.org/officeDocument/2006/relationships/slideLayout" Target="../slideLayouts/slideLayout58.xml"/><Relationship Id="rId7" Type="http://schemas.openxmlformats.org/officeDocument/2006/relationships/slideLayout" Target="../slideLayouts/slideLayout62.xml"/><Relationship Id="rId12" Type="http://schemas.openxmlformats.org/officeDocument/2006/relationships/theme" Target="../theme/theme5.xml"/><Relationship Id="rId2" Type="http://schemas.openxmlformats.org/officeDocument/2006/relationships/slideLayout" Target="../slideLayouts/slideLayout57.xml"/><Relationship Id="rId1" Type="http://schemas.openxmlformats.org/officeDocument/2006/relationships/slideLayout" Target="../slideLayouts/slideLayout56.xml"/><Relationship Id="rId6" Type="http://schemas.openxmlformats.org/officeDocument/2006/relationships/slideLayout" Target="../slideLayouts/slideLayout61.xml"/><Relationship Id="rId11" Type="http://schemas.openxmlformats.org/officeDocument/2006/relationships/slideLayout" Target="../slideLayouts/slideLayout66.xml"/><Relationship Id="rId5" Type="http://schemas.openxmlformats.org/officeDocument/2006/relationships/slideLayout" Target="../slideLayouts/slideLayout60.xml"/><Relationship Id="rId10" Type="http://schemas.openxmlformats.org/officeDocument/2006/relationships/slideLayout" Target="../slideLayouts/slideLayout65.xml"/><Relationship Id="rId4" Type="http://schemas.openxmlformats.org/officeDocument/2006/relationships/slideLayout" Target="../slideLayouts/slideLayout59.xml"/><Relationship Id="rId9" Type="http://schemas.openxmlformats.org/officeDocument/2006/relationships/slideLayout" Target="../slideLayouts/slideLayout6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15736" y="0"/>
            <a:ext cx="12229962" cy="6856214"/>
            <a:chOff x="-15736" y="0"/>
            <a:chExt cx="12229962" cy="6856214"/>
          </a:xfrm>
        </p:grpSpPr>
        <p:pic>
          <p:nvPicPr>
            <p:cNvPr id="8" name="Picture 7" descr="H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2188825" cy="6856214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608012" y="609600"/>
              <a:ext cx="10972800" cy="5638800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5736" y="3153832"/>
              <a:ext cx="77724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11436986" y="3153832"/>
              <a:ext cx="77724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AD0DFD9-4C93-49DF-B6D9-1936910242D2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AEF7FAE4-C925-4CB0-998D-F955E32E83A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2209889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21" r:id="rId1"/>
    <p:sldLayoutId id="2147484122" r:id="rId2"/>
    <p:sldLayoutId id="2147484123" r:id="rId3"/>
    <p:sldLayoutId id="2147484124" r:id="rId4"/>
    <p:sldLayoutId id="2147484125" r:id="rId5"/>
    <p:sldLayoutId id="2147484126" r:id="rId6"/>
    <p:sldLayoutId id="2147484127" r:id="rId7"/>
    <p:sldLayoutId id="2147484128" r:id="rId8"/>
    <p:sldLayoutId id="2147484129" r:id="rId9"/>
    <p:sldLayoutId id="2147484130" r:id="rId10"/>
    <p:sldLayoutId id="2147484131" r:id="rId11"/>
    <p:sldLayoutId id="2147484132" r:id="rId12"/>
    <p:sldLayoutId id="2147484133" r:id="rId13"/>
    <p:sldLayoutId id="2147484134" r:id="rId14"/>
    <p:sldLayoutId id="2147484135" r:id="rId15"/>
    <p:sldLayoutId id="2147484136" r:id="rId16"/>
    <p:sldLayoutId id="2147484137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65090C6-02E8-4AF1-BA84-2B52ED98C2BA}" type="datetimeFigureOut">
              <a:rPr lang="en-US" smtClean="0"/>
              <a:t>10/31/2023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0E7F9FC8-BA43-4BC9-AD5F-CA4E8860B0C8}" type="slidenum">
              <a:rPr lang="en-US" smtClean="0"/>
              <a:t>‹#›</a:t>
            </a:fld>
            <a:endParaRPr lang="en-US"/>
          </a:p>
        </p:txBody>
      </p:sp>
      <p:sp>
        <p:nvSpPr>
          <p:cNvPr id="36" name="Suorakulmio 5">
            <a:extLst>
              <a:ext uri="{FF2B5EF4-FFF2-40B4-BE49-F238E27FC236}">
                <a16:creationId xmlns:a16="http://schemas.microsoft.com/office/drawing/2014/main" id="{34D7C5CF-6B2D-42D2-868E-AB0D254DB85C}"/>
              </a:ext>
            </a:extLst>
          </p:cNvPr>
          <p:cNvSpPr/>
          <p:nvPr userDrawn="1"/>
        </p:nvSpPr>
        <p:spPr>
          <a:xfrm>
            <a:off x="0" y="0"/>
            <a:ext cx="1254034" cy="6858000"/>
          </a:xfrm>
          <a:prstGeom prst="rect">
            <a:avLst/>
          </a:prstGeom>
          <a:solidFill>
            <a:srgbClr val="EF7D00"/>
          </a:solidFill>
          <a:ln w="76200"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i-FI"/>
          </a:p>
        </p:txBody>
      </p:sp>
      <p:pic>
        <p:nvPicPr>
          <p:cNvPr id="37" name="Kuva 3">
            <a:extLst>
              <a:ext uri="{FF2B5EF4-FFF2-40B4-BE49-F238E27FC236}">
                <a16:creationId xmlns:a16="http://schemas.microsoft.com/office/drawing/2014/main" id="{A5CAE67C-02C0-4B32-A5E4-60FB82F97715}"/>
              </a:ext>
            </a:extLst>
          </p:cNvPr>
          <p:cNvPicPr>
            <a:picLocks noChangeAspect="1"/>
          </p:cNvPicPr>
          <p:nvPr userDrawn="1"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20508" y="139701"/>
            <a:ext cx="4069891" cy="1435100"/>
          </a:xfrm>
          <a:prstGeom prst="rect">
            <a:avLst/>
          </a:prstGeom>
        </p:spPr>
      </p:pic>
      <p:pic>
        <p:nvPicPr>
          <p:cNvPr id="38" name="Kuva 4">
            <a:extLst>
              <a:ext uri="{FF2B5EF4-FFF2-40B4-BE49-F238E27FC236}">
                <a16:creationId xmlns:a16="http://schemas.microsoft.com/office/drawing/2014/main" id="{74C209A8-CCA6-4528-B456-445502F28671}"/>
              </a:ext>
            </a:extLst>
          </p:cNvPr>
          <p:cNvPicPr>
            <a:picLocks noChangeAspect="1"/>
          </p:cNvPicPr>
          <p:nvPr userDrawn="1"/>
        </p:nvPicPr>
        <p:blipFill rotWithShape="1"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514" t="4220" r="5807" b="5274"/>
          <a:stretch/>
        </p:blipFill>
        <p:spPr>
          <a:xfrm>
            <a:off x="12654" y="5577839"/>
            <a:ext cx="1228725" cy="1229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74380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9" r:id="rId1"/>
    <p:sldLayoutId id="2147484140" r:id="rId2"/>
    <p:sldLayoutId id="2147484141" r:id="rId3"/>
    <p:sldLayoutId id="2147484142" r:id="rId4"/>
    <p:sldLayoutId id="2147484143" r:id="rId5"/>
    <p:sldLayoutId id="2147484144" r:id="rId6"/>
    <p:sldLayoutId id="2147484145" r:id="rId7"/>
    <p:sldLayoutId id="2147484146" r:id="rId8"/>
    <p:sldLayoutId id="2147484147" r:id="rId9"/>
    <p:sldLayoutId id="2147484148" r:id="rId10"/>
    <p:sldLayoutId id="2147484149" r:id="rId11"/>
    <p:sldLayoutId id="2147484150" r:id="rId12"/>
    <p:sldLayoutId id="2147484151" r:id="rId13"/>
    <p:sldLayoutId id="2147484152" r:id="rId14"/>
    <p:sldLayoutId id="2147484153" r:id="rId15"/>
    <p:sldLayoutId id="2147484154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perustyyl. napsautt.</a:t>
            </a:r>
          </a:p>
        </p:txBody>
      </p:sp>
      <p:sp>
        <p:nvSpPr>
          <p:cNvPr id="3" name="Tekstin paikkamerkki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02ABAE3-D89C-4001-9AEC-5083F82B749C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Alatunnisteen paikkamerkki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F4AEF5D-7FAC-4949-84D2-DA5A9BB3D225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3254241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56" r:id="rId1"/>
    <p:sldLayoutId id="2147484157" r:id="rId2"/>
    <p:sldLayoutId id="2147484158" r:id="rId3"/>
    <p:sldLayoutId id="2147484159" r:id="rId4"/>
    <p:sldLayoutId id="2147484160" r:id="rId5"/>
    <p:sldLayoutId id="2147484161" r:id="rId6"/>
    <p:sldLayoutId id="2147484162" r:id="rId7"/>
    <p:sldLayoutId id="2147484163" r:id="rId8"/>
    <p:sldLayoutId id="2147484164" r:id="rId9"/>
    <p:sldLayoutId id="2147484165" r:id="rId10"/>
    <p:sldLayoutId id="214748416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on paikkamerkki 1">
            <a:extLst>
              <a:ext uri="{FF2B5EF4-FFF2-40B4-BE49-F238E27FC236}">
                <a16:creationId xmlns:a16="http://schemas.microsoft.com/office/drawing/2014/main" id="{5291E910-77F5-38BF-636E-FD40089E7FB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32AF380E-A9C5-3773-1691-3B74BB2FB33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4" name="Päivämäärän paikkamerkki 3">
            <a:extLst>
              <a:ext uri="{FF2B5EF4-FFF2-40B4-BE49-F238E27FC236}">
                <a16:creationId xmlns:a16="http://schemas.microsoft.com/office/drawing/2014/main" id="{70D2695A-BD2D-74CD-76B4-A057829E595E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79205F5-AA6E-4627-AAF4-3068F0DC0560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Alatunnisteen paikkamerkki 4">
            <a:extLst>
              <a:ext uri="{FF2B5EF4-FFF2-40B4-BE49-F238E27FC236}">
                <a16:creationId xmlns:a16="http://schemas.microsoft.com/office/drawing/2014/main" id="{EF0B4F54-39FA-1B81-DDEC-6929E0DBB31A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Dian numeron paikkamerkki 5">
            <a:extLst>
              <a:ext uri="{FF2B5EF4-FFF2-40B4-BE49-F238E27FC236}">
                <a16:creationId xmlns:a16="http://schemas.microsoft.com/office/drawing/2014/main" id="{45C0A2A4-CE01-E745-2163-59214F38EE2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2F1168-FFB4-443F-8ECA-15FBD6733BD8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692771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68" r:id="rId1"/>
    <p:sldLayoutId id="2147484169" r:id="rId2"/>
    <p:sldLayoutId id="2147484170" r:id="rId3"/>
    <p:sldLayoutId id="2147484171" r:id="rId4"/>
    <p:sldLayoutId id="2147484172" r:id="rId5"/>
    <p:sldLayoutId id="2147484173" r:id="rId6"/>
    <p:sldLayoutId id="2147484174" r:id="rId7"/>
    <p:sldLayoutId id="2147484175" r:id="rId8"/>
    <p:sldLayoutId id="2147484176" r:id="rId9"/>
    <p:sldLayoutId id="2147484177" r:id="rId10"/>
    <p:sldLayoutId id="2147484178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i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2019476"/>
            <a:ext cx="12192000" cy="4105941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 bwMode="black">
          <a:xfrm>
            <a:off x="0" y="6126480"/>
            <a:ext cx="12192000" cy="74295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451579" y="804519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51579" y="2015732"/>
            <a:ext cx="9603275" cy="34506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4138" y="330370"/>
            <a:ext cx="3500715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6BAEBAF-9F85-485B-A26E-A70BAF4A6C0D}" type="datetimeFigureOut">
              <a:rPr lang="fi-FI" smtClean="0"/>
              <a:t>31.10.2023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451579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80060" y="798973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39155F8-5388-4674-BEC9-DA79865E2018}" type="slidenum">
              <a:rPr lang="fi-FI" smtClean="0"/>
              <a:t>‹#›</a:t>
            </a:fld>
            <a:endParaRPr lang="fi-FI"/>
          </a:p>
        </p:txBody>
      </p:sp>
      <p:cxnSp>
        <p:nvCxnSpPr>
          <p:cNvPr id="10" name="Straight Connector 9"/>
          <p:cNvCxnSpPr/>
          <p:nvPr/>
        </p:nvCxnSpPr>
        <p:spPr>
          <a:xfrm>
            <a:off x="0" y="6128413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3057129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80" r:id="rId1"/>
    <p:sldLayoutId id="2147484181" r:id="rId2"/>
    <p:sldLayoutId id="2147484182" r:id="rId3"/>
    <p:sldLayoutId id="2147484183" r:id="rId4"/>
    <p:sldLayoutId id="2147484184" r:id="rId5"/>
    <p:sldLayoutId id="2147484185" r:id="rId6"/>
    <p:sldLayoutId id="2147484186" r:id="rId7"/>
    <p:sldLayoutId id="2147484187" r:id="rId8"/>
    <p:sldLayoutId id="2147484188" r:id="rId9"/>
    <p:sldLayoutId id="2147484189" r:id="rId10"/>
    <p:sldLayoutId id="2147484190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all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8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6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4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4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4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51.xml"/><Relationship Id="rId4" Type="http://schemas.openxmlformats.org/officeDocument/2006/relationships/image" Target="../media/image29.jp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36.jpg"/><Relationship Id="rId3" Type="http://schemas.openxmlformats.org/officeDocument/2006/relationships/image" Target="../media/image31.jpg"/><Relationship Id="rId7" Type="http://schemas.openxmlformats.org/officeDocument/2006/relationships/image" Target="../media/image35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51.xml"/><Relationship Id="rId6" Type="http://schemas.openxmlformats.org/officeDocument/2006/relationships/image" Target="../media/image34.jpg"/><Relationship Id="rId5" Type="http://schemas.openxmlformats.org/officeDocument/2006/relationships/image" Target="../media/image33.jpg"/><Relationship Id="rId4" Type="http://schemas.openxmlformats.org/officeDocument/2006/relationships/image" Target="../media/image32.jpg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5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5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5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4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jpeg"/><Relationship Id="rId1" Type="http://schemas.openxmlformats.org/officeDocument/2006/relationships/slideLayout" Target="../slideLayouts/slideLayout51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51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51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34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46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5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57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9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898690" y="844510"/>
            <a:ext cx="3710018" cy="4169749"/>
          </a:xfrm>
        </p:spPr>
        <p:txBody>
          <a:bodyPr>
            <a:normAutofit/>
          </a:bodyPr>
          <a:lstStyle/>
          <a:p>
            <a:r>
              <a:rPr lang="en-US" sz="3400" b="1">
                <a:cs typeface="Calibri Light"/>
              </a:rPr>
              <a:t>Tervetuloa huoltajieniltaan!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98690" y="5097928"/>
            <a:ext cx="3710018" cy="915561"/>
          </a:xfrm>
        </p:spPr>
        <p:txBody>
          <a:bodyPr vert="horz" lIns="91440" tIns="45720" rIns="91440" bIns="45720" rtlCol="0">
            <a:normAutofit/>
          </a:bodyPr>
          <a:lstStyle/>
          <a:p>
            <a:r>
              <a:rPr lang="en-US" b="1">
                <a:cs typeface="Calibri"/>
              </a:rPr>
              <a:t>31.10.2023</a:t>
            </a:r>
          </a:p>
        </p:txBody>
      </p:sp>
      <p:pic>
        <p:nvPicPr>
          <p:cNvPr id="4" name="Kuva 3" descr="Kuva, joka sisältää kohteen vaate, sisä-, henkilö, jalkineet&#10;&#10;Kuvaus luotu automaattisesti">
            <a:extLst>
              <a:ext uri="{FF2B5EF4-FFF2-40B4-BE49-F238E27FC236}">
                <a16:creationId xmlns:a16="http://schemas.microsoft.com/office/drawing/2014/main" id="{9A0C29C8-9DAF-2D54-3275-CE8A62E1FD8A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5115" r="18422" b="1"/>
          <a:stretch/>
        </p:blipFill>
        <p:spPr>
          <a:xfrm>
            <a:off x="6095998" y="-20965"/>
            <a:ext cx="6096002" cy="68789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10911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707D8689-FFEE-5B3B-8546-A990DF0CF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Lukiossa opiskelija on itse vastuussa opinnoistaan ja opintojensa etenemisestä. </a:t>
            </a:r>
            <a:endParaRPr lang="fi-FI" sz="6000" dirty="0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48AF1E55-EA2B-62BB-CD63-A60DC6DBCE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9810749" cy="3558118"/>
          </a:xfrm>
        </p:spPr>
        <p:txBody>
          <a:bodyPr>
            <a:normAutofit/>
          </a:bodyPr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Opiskelijan tulee itse tarkistaa jokaisen jakson jälkeen, että jokaisesta opintojaksosta on tullut arvosana. Arvosanat löytyvät Wilmasta kohdasta ”Opinnot”. Myös huoltajat näkevät nämä.</a:t>
            </a:r>
          </a:p>
          <a:p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i-merkintä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: opintojakso on kesken = opiskelija ei ole tehnyt kaikkea vaadittavaa. Opiskelijan tulee suorittaa opintojakso loppuun seuraavan jakson aikana tai koko opintojakso pitää käydä uudelleen.</a:t>
            </a:r>
          </a:p>
          <a:p>
            <a:r>
              <a:rPr lang="fi-FI" b="1" dirty="0">
                <a:latin typeface="Calibri" panose="020F0502020204030204" pitchFamily="34" charset="0"/>
                <a:cs typeface="Calibri" panose="020F0502020204030204" pitchFamily="34" charset="0"/>
              </a:rPr>
              <a:t>K-merkintä</a:t>
            </a:r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: opintojakso on keskeytynyt esim. liiallisten poissaolojen takia. Opintojakso suoritettava kokonaan uudelleen.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5438450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43" name="Rectangle 42">
            <a:extLst>
              <a:ext uri="{FF2B5EF4-FFF2-40B4-BE49-F238E27FC236}">
                <a16:creationId xmlns:a16="http://schemas.microsoft.com/office/drawing/2014/main" id="{544958B8-57B6-4B37-8A18-D54A32EC2D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5" name="Rectangle 44">
            <a:extLst>
              <a:ext uri="{FF2B5EF4-FFF2-40B4-BE49-F238E27FC236}">
                <a16:creationId xmlns:a16="http://schemas.microsoft.com/office/drawing/2014/main" id="{B7E4A740-3A69-42A5-8AC0-3905D518F41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08012" y="609600"/>
            <a:ext cx="10972800" cy="5638800"/>
          </a:xfrm>
          <a:prstGeom prst="rect">
            <a:avLst/>
          </a:prstGeom>
          <a:noFill/>
          <a:ln w="15875" cap="flat">
            <a:solidFill>
              <a:schemeClr val="bg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47" name="Group 46">
            <a:extLst>
              <a:ext uri="{FF2B5EF4-FFF2-40B4-BE49-F238E27FC236}">
                <a16:creationId xmlns:a16="http://schemas.microsoft.com/office/drawing/2014/main" id="{8283C010-53D7-404B-9300-DB1BAE1EAE9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8956"/>
            <a:ext cx="12234672" cy="658368"/>
            <a:chOff x="-18288" y="3128956"/>
            <a:chExt cx="12234672" cy="658368"/>
          </a:xfrm>
        </p:grpSpPr>
        <p:sp useBgFill="1">
          <p:nvSpPr>
            <p:cNvPr id="48" name="Rounded Rectangle 21">
              <a:extLst>
                <a:ext uri="{FF2B5EF4-FFF2-40B4-BE49-F238E27FC236}">
                  <a16:creationId xmlns:a16="http://schemas.microsoft.com/office/drawing/2014/main" id="{DFC03671-D6D3-4BA9-AD3E-6ADE11D07C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732303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49" name="Picture 48">
              <a:extLst>
                <a:ext uri="{FF2B5EF4-FFF2-40B4-BE49-F238E27FC236}">
                  <a16:creationId xmlns:a16="http://schemas.microsoft.com/office/drawing/2014/main" id="{DFD51935-8C23-4BCB-987B-F5AC9E3D94C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8288" y="3154680"/>
              <a:ext cx="777240" cy="606425"/>
            </a:xfrm>
            <a:prstGeom prst="rect">
              <a:avLst/>
            </a:prstGeom>
          </p:spPr>
        </p:pic>
        <p:sp useBgFill="1">
          <p:nvSpPr>
            <p:cNvPr id="50" name="Rounded Rectangle 27">
              <a:extLst>
                <a:ext uri="{FF2B5EF4-FFF2-40B4-BE49-F238E27FC236}">
                  <a16:creationId xmlns:a16="http://schemas.microsoft.com/office/drawing/2014/main" id="{72D5A197-23EF-4751-9E72-FEB79910EF1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1414377" y="3128956"/>
              <a:ext cx="45720" cy="658368"/>
            </a:xfrm>
            <a:prstGeom prst="roundRect">
              <a:avLst>
                <a:gd name="adj" fmla="val 50000"/>
              </a:avLst>
            </a:prstGeom>
            <a:ln w="9525">
              <a:noFill/>
            </a:ln>
            <a:effectLst>
              <a:innerShdw blurRad="114300">
                <a:prstClr val="black">
                  <a:alpha val="86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Garamond" panose="02020404030301010803"/>
                <a:ea typeface="+mn-ea"/>
                <a:cs typeface="+mn-cs"/>
              </a:endParaRPr>
            </a:p>
          </p:txBody>
        </p:sp>
        <p:pic>
          <p:nvPicPr>
            <p:cNvPr id="51" name="Picture 50">
              <a:extLst>
                <a:ext uri="{FF2B5EF4-FFF2-40B4-BE49-F238E27FC236}">
                  <a16:creationId xmlns:a16="http://schemas.microsoft.com/office/drawing/2014/main" id="{5DD7E4D1-EC3E-4109-9647-9E6652A92D3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 flipH="1">
              <a:off x="11439144" y="3154680"/>
              <a:ext cx="777240" cy="606425"/>
            </a:xfrm>
            <a:prstGeom prst="rect">
              <a:avLst/>
            </a:prstGeom>
          </p:spPr>
        </p:pic>
      </p:grpSp>
      <p:pic>
        <p:nvPicPr>
          <p:cNvPr id="3" name="Kuva 2">
            <a:extLst>
              <a:ext uri="{FF2B5EF4-FFF2-40B4-BE49-F238E27FC236}">
                <a16:creationId xmlns:a16="http://schemas.microsoft.com/office/drawing/2014/main" id="{883220E3-6B8A-9F43-CC2A-F7F58A66265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t="5584" r="1" b="1"/>
          <a:stretch/>
        </p:blipFill>
        <p:spPr>
          <a:xfrm>
            <a:off x="486138" y="488137"/>
            <a:ext cx="11227442" cy="58832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951442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E3CCAED5-1FD5-0B08-BF5D-7520E99D81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62150" y="725558"/>
            <a:ext cx="3529997" cy="5496934"/>
          </a:xfrm>
        </p:spPr>
        <p:txBody>
          <a:bodyPr>
            <a:normAutofit/>
          </a:bodyPr>
          <a:lstStyle/>
          <a:p>
            <a:r>
              <a:rPr lang="fi-FI" sz="4000" dirty="0">
                <a:solidFill>
                  <a:srgbClr val="FFFFFF"/>
                </a:solidFill>
              </a:rPr>
              <a:t>Oppivelvollisuus ja poissaolot</a:t>
            </a: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10662B0-2B1F-EC47-0E86-F43BCE28532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2" y="469900"/>
            <a:ext cx="7051067" cy="6035675"/>
          </a:xfrm>
        </p:spPr>
        <p:txBody>
          <a:bodyPr anchor="ctr">
            <a:normAutofit/>
          </a:bodyPr>
          <a:lstStyle/>
          <a:p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Oppivelvollisuus: 18 vuotta</a:t>
            </a:r>
          </a:p>
          <a:p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Lukio-opinnot ovat maksuttomia: oppimateriaalit, tietokoneen lainaaminen, viisi ensimmäistä YO-koetta jne.</a:t>
            </a:r>
          </a:p>
          <a:p>
            <a:r>
              <a:rPr lang="fi-FI" sz="2200" b="1" dirty="0">
                <a:latin typeface="Calibri" panose="020F0502020204030204" pitchFamily="34" charset="0"/>
                <a:cs typeface="Calibri" panose="020F0502020204030204" pitchFamily="34" charset="0"/>
              </a:rPr>
              <a:t>Huoltajien ja koulun vastuu opintojen etenemisestä</a:t>
            </a:r>
          </a:p>
          <a:p>
            <a:r>
              <a:rPr lang="fi-FI" sz="22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Opis­ke­lu­jen ete­ne­mi­sen kan­nal­ta sään­nöl­li­nen osal­lis­tu­mi­nen ope­tuk­seen on vält­tä­mä­tön­tä.</a:t>
            </a:r>
            <a:endParaRPr lang="fi-FI" sz="22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Opintojen edistymistä ja läsnäoloa seurataan: ryhmänohjaaja seuraa viikoittain oman ryhmänsä poissaoloja</a:t>
            </a:r>
          </a:p>
          <a:p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Huoltajaan otetaan yhteyttä, jos opinnot eivät edisty riittävästi tai poissaoloja kasaantuu.</a:t>
            </a:r>
          </a:p>
          <a:p>
            <a:r>
              <a:rPr lang="fi-FI" sz="2200" dirty="0">
                <a:latin typeface="Calibri" panose="020F0502020204030204" pitchFamily="34" charset="0"/>
                <a:cs typeface="Calibri" panose="020F0502020204030204" pitchFamily="34" charset="0"/>
              </a:rPr>
              <a:t>On tärkeää, että myös kotiväki seuraa poissaoloja ja on yhteydessä ryhmänohjaajaan matalalla kynnyksellä</a:t>
            </a:r>
          </a:p>
          <a:p>
            <a:pPr marL="0" indent="0">
              <a:buNone/>
            </a:pPr>
            <a:endParaRPr lang="fi-FI" sz="2200" dirty="0"/>
          </a:p>
        </p:txBody>
      </p:sp>
    </p:spTree>
    <p:extLst>
      <p:ext uri="{BB962C8B-B14F-4D97-AF65-F5344CB8AC3E}">
        <p14:creationId xmlns:p14="http://schemas.microsoft.com/office/powerpoint/2010/main" val="106098801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C7D9BAF-CB04-39F4-746F-47136B0F6B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66874" y="628651"/>
            <a:ext cx="6276976" cy="209550"/>
          </a:xfrm>
        </p:spPr>
        <p:txBody>
          <a:bodyPr>
            <a:normAutofit fontScale="90000"/>
          </a:bodyPr>
          <a:lstStyle/>
          <a:p>
            <a:r>
              <a:rPr lang="fi-FI" dirty="0"/>
              <a:t> 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CF59B77-B0C2-2F10-4E56-872DC71AB50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14401" y="1524001"/>
            <a:ext cx="10729912" cy="5610224"/>
          </a:xfrm>
        </p:spPr>
        <p:txBody>
          <a:bodyPr>
            <a:normAutofit/>
          </a:bodyPr>
          <a:lstStyle/>
          <a:p>
            <a:r>
              <a:rPr lang="fi-FI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Lii­al­li­set pois­sa­olot voi­vat joh­taa opin­to­jak­son kes­key­ty­mi­seen, mi­kä­li opis­ke­li­jan an­ta­ma näyt­tö ei rii­tä opin­to­jak­son ar­vi­oin­tiin.</a:t>
            </a:r>
            <a:endParaRPr lang="fi-FI" b="1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Huoltaja selvittää alaikäisen poissaolot: kaikki poissaolot pitää olla selvitettynä ennen päättöviikkoa.</a:t>
            </a:r>
          </a:p>
          <a:p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Yksittäiset poissaolot voi selvittää suoraan Wilman tuntimerkintöihin:</a:t>
            </a:r>
          </a:p>
          <a:p>
            <a:pPr marL="0" indent="0">
              <a:buNone/>
            </a:pPr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Opettajalle ei tarvitse laittaa erikseen viestiä.</a:t>
            </a:r>
          </a:p>
          <a:p>
            <a:pPr marL="0" indent="0">
              <a:buNone/>
            </a:pPr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 Opiskelija itse selvittää korvaavat tehtävät opettajalta.</a:t>
            </a:r>
          </a:p>
          <a:p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Loma-ajat anotaan Wilmassa kohdasta ”Hakemukset ja päätökset”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1-3 päivän poissaolo: ryhmänohjaaja myöntää luvan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Yli kolmen päivän poissaolo: rehtori myöntää luvan</a:t>
            </a:r>
            <a:endParaRPr lang="fi-FI" dirty="0">
              <a:solidFill>
                <a:schemeClr val="tx1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95715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6FF71FA-3BB7-CE18-EAA2-5E855E4B95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YLIOPPILASTUTKINTO sisältää vähintään viisi koetta</a:t>
            </a:r>
            <a:br>
              <a:rPr lang="fi-F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fi-FI" sz="24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Lisätietoa: ytl.fi</a:t>
            </a:r>
            <a:endParaRPr lang="fi-FI" dirty="0"/>
          </a:p>
        </p:txBody>
      </p:sp>
      <p:pic>
        <p:nvPicPr>
          <p:cNvPr id="4" name="Sisällön paikkamerkki 3">
            <a:extLst>
              <a:ext uri="{FF2B5EF4-FFF2-40B4-BE49-F238E27FC236}">
                <a16:creationId xmlns:a16="http://schemas.microsoft.com/office/drawing/2014/main" id="{4AB4B199-5A8E-A0E2-C2B3-3EBA7040331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1899" y="2834640"/>
            <a:ext cx="9973149" cy="28448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68168005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tsikko 5">
            <a:extLst>
              <a:ext uri="{FF2B5EF4-FFF2-40B4-BE49-F238E27FC236}">
                <a16:creationId xmlns:a16="http://schemas.microsoft.com/office/drawing/2014/main" id="{3B6E039F-3183-D42B-3338-8E26DC76F1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0152" y="591607"/>
            <a:ext cx="9563098" cy="2837393"/>
          </a:xfrm>
        </p:spPr>
        <p:txBody>
          <a:bodyPr>
            <a:normAutofit/>
          </a:bodyPr>
          <a:lstStyle/>
          <a:p>
            <a:r>
              <a:rPr lang="fi-FI" sz="2800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Lukion lopuksi opiskelija saa kaksi todistusta: lukion päättötodistus (lukion oppimäärä suoritettu) ja ylioppilastutkintotodistus (YO-kokeet suoritettu).</a:t>
            </a:r>
            <a:br>
              <a:rPr lang="fi-FI" sz="1800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07340842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F0CD84E-421F-D625-D6A9-1413A97AD3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Tiedottaminen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9B0CCF8-7694-59F8-8813-F440861C576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95400" y="2556932"/>
            <a:ext cx="9696449" cy="3596218"/>
          </a:xfrm>
        </p:spPr>
        <p:txBody>
          <a:bodyPr>
            <a:normAutofit fontScale="92500" lnSpcReduction="10000"/>
          </a:bodyPr>
          <a:lstStyle/>
          <a:p>
            <a:r>
              <a:rPr lang="fi-FI" sz="2800" dirty="0">
                <a:latin typeface="Calibri" panose="020F0502020204030204" pitchFamily="34" charset="0"/>
                <a:cs typeface="Calibri" panose="020F0502020204030204" pitchFamily="34" charset="0"/>
              </a:rPr>
              <a:t>Wilma</a:t>
            </a:r>
          </a:p>
          <a:p>
            <a:r>
              <a:rPr lang="fi-FI" sz="2800" dirty="0">
                <a:latin typeface="Calibri" panose="020F0502020204030204" pitchFamily="34" charset="0"/>
                <a:cs typeface="Calibri" panose="020F0502020204030204" pitchFamily="34" charset="0"/>
              </a:rPr>
              <a:t>Koulun kotisivut: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28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Lukuvuosikalenteri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28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Opinto-opas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28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 Joka viikko ryhmänohjauslista kohdassa ”Opiskelijalle ja huoltajalle”</a:t>
            </a:r>
          </a:p>
          <a:p>
            <a:pPr>
              <a:buFont typeface="Wingdings" panose="05000000000000000000" pitchFamily="2" charset="2"/>
              <a:buChar char="à"/>
            </a:pPr>
            <a:r>
              <a:rPr lang="fi-FI" sz="2800" dirty="0">
                <a:latin typeface="Calibri" panose="020F0502020204030204" pitchFamily="34" charset="0"/>
                <a:cs typeface="Calibri" panose="020F0502020204030204" pitchFamily="34" charset="0"/>
                <a:sym typeface="Wingdings" panose="05000000000000000000" pitchFamily="2" charset="2"/>
              </a:rPr>
              <a:t>Opiskelijoilla tiistaisin ryhmänohjaus klo 12.45: tärkeitä ajankohtaisia tiedotusasioita</a:t>
            </a:r>
            <a:endParaRPr lang="fi-FI" sz="2800" dirty="0"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28944734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Otsikko 2">
            <a:extLst>
              <a:ext uri="{FF2B5EF4-FFF2-40B4-BE49-F238E27FC236}">
                <a16:creationId xmlns:a16="http://schemas.microsoft.com/office/drawing/2014/main" id="{E44D76A5-44ED-0B5E-7DB5-C3975A3671A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Opinto-ohjaus lukiossa</a:t>
            </a:r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37539042-C948-91FF-C439-CFEC0739C6C6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OP01-opintojakso 1. vuonna, OP02-opintojakso 2. ja 3.vuonna. Henkilökohtaista ja pienryhmäohjausta tarpeen mukaan.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Opon kanssa keskitytään itsetuntemukseen, omien vahvuuksien ja mielenkiinnon kohteiden löytämiseen. Autetaan lukio-opintojen suunnittelussa, aikatauluttamisessa sekä tiedon etsimisessä esim. koskien jatko-opintoja ja ammatinvalintaa.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Opot tekevät paljon yhteistyötä mm. erityisopettajan, aineenopettajien, kuraattorin, psykologin ja terveydenhoitajan kanssa.</a:t>
            </a:r>
          </a:p>
        </p:txBody>
      </p:sp>
    </p:spTree>
    <p:extLst>
      <p:ext uri="{BB962C8B-B14F-4D97-AF65-F5344CB8AC3E}">
        <p14:creationId xmlns:p14="http://schemas.microsoft.com/office/powerpoint/2010/main" val="389098087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57F9AA4-8C2D-1FDB-A679-F16CA3BF86B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Wilman lomakkeet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27F9522-2564-5730-2AD2-E4FC9215B38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A. Opiskelusuunnitelma: Opiskelijan oma henkilökohtainen opiskelusuunnitelma: mm. omat kielivalinnat, matematiikan taso, omat mielenkiinnon kohteet. Täyttäminen aloitettu 1.jaksossa opotunneilla. Tänne kirjataan yhteydenotot ja tapaamiset opiskelijan/huoltajan kanssa esim. poissaoloihin liittyen. Lomake päivittyy!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B. lomake: Ylioppilastutkintosuunnitelma (2.vuonna)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C. lomake: Jatko-opinto ja urasuunnitelma (2.-3.vuosi)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D. lomake: Oppimisen tuki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277650751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AF389C7-BBAC-C9AB-A508-2B4D28BC35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Tukea opiskeluun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E93004E-4590-8C6B-9EA7-5B5036A8379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Aineenopettaja antaa tukiopetusta omassa oppiaineessaan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Tukiopetusta tarjotaan myös yleisissä tukipajoissa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Opiskelutekniikoita käydään oppitunneilla läpi</a:t>
            </a:r>
          </a:p>
          <a:p>
            <a:r>
              <a:rPr lang="fi-FI" dirty="0">
                <a:latin typeface="Calibri" panose="020F0502020204030204" pitchFamily="34" charset="0"/>
                <a:cs typeface="Calibri" panose="020F0502020204030204" pitchFamily="34" charset="0"/>
              </a:rPr>
              <a:t>Erityisopettaja auttaa</a:t>
            </a:r>
          </a:p>
        </p:txBody>
      </p:sp>
    </p:spTree>
    <p:extLst>
      <p:ext uri="{BB962C8B-B14F-4D97-AF65-F5344CB8AC3E}">
        <p14:creationId xmlns:p14="http://schemas.microsoft.com/office/powerpoint/2010/main" val="1887946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0000"/>
                <a:satMod val="92000"/>
                <a:lumMod val="120000"/>
              </a:schemeClr>
            </a:gs>
            <a:gs pos="100000">
              <a:schemeClr val="bg2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Freeform 11">
            <a:extLst>
              <a:ext uri="{FF2B5EF4-FFF2-40B4-BE49-F238E27FC236}">
                <a16:creationId xmlns:a16="http://schemas.microsoft.com/office/drawing/2014/main" id="{7E1C44A2-4B37-4B14-B90B-368A88D05E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pic>
        <p:nvPicPr>
          <p:cNvPr id="3" name="Kuva 2">
            <a:extLst>
              <a:ext uri="{FF2B5EF4-FFF2-40B4-BE49-F238E27FC236}">
                <a16:creationId xmlns:a16="http://schemas.microsoft.com/office/drawing/2014/main" id="{4FE0D73F-4880-4D5D-90FF-B7C525318EF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2805" r="-1" b="30519"/>
          <a:stretch/>
        </p:blipFill>
        <p:spPr>
          <a:xfrm>
            <a:off x="1238250" y="-5041"/>
            <a:ext cx="10953750" cy="69344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4509233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60C234-2C0F-B4C4-965D-9F62E58A840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fi-FI" sz="6000" dirty="0"/>
              <a:t>Tiimijakso</a:t>
            </a:r>
          </a:p>
        </p:txBody>
      </p:sp>
      <p:sp>
        <p:nvSpPr>
          <p:cNvPr id="3" name="Tekstin paikkamerkki 2">
            <a:extLst>
              <a:ext uri="{FF2B5EF4-FFF2-40B4-BE49-F238E27FC236}">
                <a16:creationId xmlns:a16="http://schemas.microsoft.com/office/drawing/2014/main" id="{F4995B8A-A95D-008D-9C56-B9DB020B066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115186767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-198114" y="5391680"/>
            <a:ext cx="11793766" cy="1311965"/>
          </a:xfrm>
        </p:spPr>
        <p:txBody>
          <a:bodyPr>
            <a:normAutofit/>
          </a:bodyPr>
          <a:lstStyle/>
          <a:p>
            <a:r>
              <a:rPr lang="fi-FI" dirty="0"/>
              <a:t>Kallaveden lukio  – </a:t>
            </a:r>
            <a:r>
              <a:rPr lang="fi-FI" dirty="0" err="1"/>
              <a:t>Liceo</a:t>
            </a:r>
            <a:r>
              <a:rPr lang="fi-FI" dirty="0"/>
              <a:t> </a:t>
            </a:r>
            <a:r>
              <a:rPr lang="fi-FI" dirty="0" err="1"/>
              <a:t>Bagatta</a:t>
            </a:r>
            <a:r>
              <a:rPr lang="fi-FI" dirty="0"/>
              <a:t> (</a:t>
            </a:r>
            <a:r>
              <a:rPr lang="fi-FI" dirty="0" err="1"/>
              <a:t>Desenzano</a:t>
            </a:r>
            <a:r>
              <a:rPr lang="fi-FI" dirty="0"/>
              <a:t> del Garda, Italia)</a:t>
            </a:r>
          </a:p>
        </p:txBody>
      </p:sp>
      <p:pic>
        <p:nvPicPr>
          <p:cNvPr id="4" name="Kuva 3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346" b="5604"/>
          <a:stretch/>
        </p:blipFill>
        <p:spPr>
          <a:xfrm>
            <a:off x="0" y="-8135"/>
            <a:ext cx="12383647" cy="6866135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5603683" y="-585116"/>
            <a:ext cx="8133521" cy="1641490"/>
          </a:xfrm>
        </p:spPr>
        <p:txBody>
          <a:bodyPr>
            <a:normAutofit/>
          </a:bodyPr>
          <a:lstStyle/>
          <a:p>
            <a:r>
              <a:rPr lang="fi-FI" sz="4800" b="1" dirty="0"/>
              <a:t>Ystävyyskouluprojekti</a:t>
            </a:r>
          </a:p>
        </p:txBody>
      </p:sp>
    </p:spTree>
    <p:extLst>
      <p:ext uri="{BB962C8B-B14F-4D97-AF65-F5344CB8AC3E}">
        <p14:creationId xmlns:p14="http://schemas.microsoft.com/office/powerpoint/2010/main" val="15502709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6000">
        <p:fade/>
      </p:transition>
    </mc:Choice>
    <mc:Fallback xmlns="">
      <p:transition spd="slow" advClick="0" advTm="16000">
        <p:fade/>
      </p:transition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4053424" y="172791"/>
            <a:ext cx="5799637" cy="1037823"/>
          </a:xfrm>
        </p:spPr>
        <p:txBody>
          <a:bodyPr>
            <a:normAutofit/>
          </a:bodyPr>
          <a:lstStyle/>
          <a:p>
            <a:r>
              <a:rPr lang="fi-FI" dirty="0" err="1"/>
              <a:t>Desenzano</a:t>
            </a:r>
            <a:endParaRPr lang="fi-FI" dirty="0"/>
          </a:p>
        </p:txBody>
      </p:sp>
      <p:pic>
        <p:nvPicPr>
          <p:cNvPr id="5" name="Kuva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55" y="172791"/>
            <a:ext cx="3344705" cy="3357495"/>
          </a:xfrm>
          <a:prstGeom prst="rect">
            <a:avLst/>
          </a:prstGeom>
        </p:spPr>
      </p:pic>
      <p:pic>
        <p:nvPicPr>
          <p:cNvPr id="6" name="Kuva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7055" y="3657600"/>
            <a:ext cx="11200168" cy="3034274"/>
          </a:xfrm>
          <a:prstGeom prst="rect">
            <a:avLst/>
          </a:prstGeom>
        </p:spPr>
      </p:pic>
      <p:sp>
        <p:nvSpPr>
          <p:cNvPr id="8" name="Tekstiruutu 7"/>
          <p:cNvSpPr txBox="1"/>
          <p:nvPr/>
        </p:nvSpPr>
        <p:spPr>
          <a:xfrm>
            <a:off x="5054112" y="1851538"/>
            <a:ext cx="5022760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Osallistujia haetaan parhaillaan – lähde mukaan! </a:t>
            </a:r>
          </a:p>
          <a:p>
            <a:pPr marL="285750" marR="0" lvl="0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Projektin vetäjät:</a:t>
            </a: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Maija </a:t>
            </a:r>
            <a:r>
              <a:rPr kumimoji="0" lang="fi-FI" sz="2000" b="0" i="0" u="none" strike="noStrike" kern="1200" cap="none" spc="0" normalizeH="0" baseline="0" noProof="0" dirty="0" err="1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Kukila</a:t>
            </a:r>
            <a:endParaRPr kumimoji="0" lang="fi-FI" sz="2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  <a:p>
            <a:pPr marL="742950" marR="0" lvl="1" indent="-28575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Char char="-"/>
              <a:tabLst/>
              <a:defRPr/>
            </a:pP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Heikki Ståhlberg</a:t>
            </a:r>
          </a:p>
        </p:txBody>
      </p:sp>
    </p:spTree>
    <p:extLst>
      <p:ext uri="{BB962C8B-B14F-4D97-AF65-F5344CB8AC3E}">
        <p14:creationId xmlns:p14="http://schemas.microsoft.com/office/powerpoint/2010/main" val="282508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 advClick="0" advTm="16000">
        <p:fade/>
      </p:transition>
    </mc:Choice>
    <mc:Fallback xmlns="">
      <p:transition spd="slow" advClick="0" advTm="16000">
        <p:fade/>
      </p:transition>
    </mc:Fallback>
  </mc:AlternateContent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kstiruutu 1">
            <a:extLst>
              <a:ext uri="{FF2B5EF4-FFF2-40B4-BE49-F238E27FC236}">
                <a16:creationId xmlns:a16="http://schemas.microsoft.com/office/drawing/2014/main" id="{130D48FA-3240-8649-07A7-77A202BFE7F5}"/>
              </a:ext>
            </a:extLst>
          </p:cNvPr>
          <p:cNvSpPr txBox="1"/>
          <p:nvPr/>
        </p:nvSpPr>
        <p:spPr>
          <a:xfrm>
            <a:off x="4542433" y="103954"/>
            <a:ext cx="3107133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Suomalaiset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Italiassa</a:t>
            </a:r>
          </a:p>
        </p:txBody>
      </p:sp>
      <p:pic>
        <p:nvPicPr>
          <p:cNvPr id="4" name="Kuva 3" descr="Kuva, joka sisältää kohteen vaate, henkilö, jalkineet, rakennus&#10;&#10;Kuvaus luotu automaattisesti">
            <a:extLst>
              <a:ext uri="{FF2B5EF4-FFF2-40B4-BE49-F238E27FC236}">
                <a16:creationId xmlns:a16="http://schemas.microsoft.com/office/drawing/2014/main" id="{8B196EF6-35E2-F838-E735-FC8D53F2BDD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075"/>
          <a:stretch/>
        </p:blipFill>
        <p:spPr>
          <a:xfrm>
            <a:off x="0" y="-1"/>
            <a:ext cx="3885926" cy="5761701"/>
          </a:xfrm>
          <a:prstGeom prst="rect">
            <a:avLst/>
          </a:prstGeom>
        </p:spPr>
      </p:pic>
      <p:pic>
        <p:nvPicPr>
          <p:cNvPr id="6" name="Kuva 5" descr="Kuva, joka sisältää kohteen vaate, henkilö, sisä-, tuoli&#10;&#10;Kuvaus luotu automaattisesti">
            <a:extLst>
              <a:ext uri="{FF2B5EF4-FFF2-40B4-BE49-F238E27FC236}">
                <a16:creationId xmlns:a16="http://schemas.microsoft.com/office/drawing/2014/main" id="{054E664A-201C-C362-365A-7E33D9396E86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07" t="17598" r="4265"/>
          <a:stretch/>
        </p:blipFill>
        <p:spPr>
          <a:xfrm>
            <a:off x="3989712" y="1799303"/>
            <a:ext cx="4192557" cy="4994498"/>
          </a:xfrm>
          <a:prstGeom prst="rect">
            <a:avLst/>
          </a:prstGeom>
        </p:spPr>
      </p:pic>
      <p:pic>
        <p:nvPicPr>
          <p:cNvPr id="8" name="Kuva 7" descr="Kuva, joka sisältää kohteen taivas, rakennus, piha-, Rauniot&#10;&#10;Kuvaus luotu automaattisesti">
            <a:extLst>
              <a:ext uri="{FF2B5EF4-FFF2-40B4-BE49-F238E27FC236}">
                <a16:creationId xmlns:a16="http://schemas.microsoft.com/office/drawing/2014/main" id="{90A644DB-EC68-0653-A5A1-5042C2DDE488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85" r="3790"/>
          <a:stretch/>
        </p:blipFill>
        <p:spPr>
          <a:xfrm>
            <a:off x="8306073" y="-1"/>
            <a:ext cx="3885927" cy="57617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9565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kstiruutu 2">
            <a:extLst>
              <a:ext uri="{FF2B5EF4-FFF2-40B4-BE49-F238E27FC236}">
                <a16:creationId xmlns:a16="http://schemas.microsoft.com/office/drawing/2014/main" id="{FB3FCC3C-0CF0-4BBA-D4F2-FC3E2E02AF31}"/>
              </a:ext>
            </a:extLst>
          </p:cNvPr>
          <p:cNvSpPr txBox="1"/>
          <p:nvPr/>
        </p:nvSpPr>
        <p:spPr>
          <a:xfrm>
            <a:off x="3663184" y="185718"/>
            <a:ext cx="5222020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fi-FI" sz="4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Suomalaiset Italiassa</a:t>
            </a:r>
          </a:p>
        </p:txBody>
      </p:sp>
      <p:pic>
        <p:nvPicPr>
          <p:cNvPr id="5" name="Kuva 4" descr="Kuva, joka sisältää kohteen henkilö, vaate, piha-, asuste&#10;&#10;Kuvaus luotu automaattisesti">
            <a:extLst>
              <a:ext uri="{FF2B5EF4-FFF2-40B4-BE49-F238E27FC236}">
                <a16:creationId xmlns:a16="http://schemas.microsoft.com/office/drawing/2014/main" id="{BD98120B-0892-78CB-0261-389848E06B0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0" y="3011790"/>
            <a:ext cx="2878696" cy="3838261"/>
          </a:xfrm>
          <a:prstGeom prst="rect">
            <a:avLst/>
          </a:prstGeom>
        </p:spPr>
      </p:pic>
      <p:pic>
        <p:nvPicPr>
          <p:cNvPr id="7" name="Kuva 6" descr="Kuva, joka sisältää kohteen piha-, taivas, ikkuna, rakennus&#10;&#10;Kuvaus luotu automaattisesti">
            <a:extLst>
              <a:ext uri="{FF2B5EF4-FFF2-40B4-BE49-F238E27FC236}">
                <a16:creationId xmlns:a16="http://schemas.microsoft.com/office/drawing/2014/main" id="{51E0BA37-418F-8382-C6EF-973527F100B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530" y="0"/>
            <a:ext cx="2910177" cy="2910177"/>
          </a:xfrm>
          <a:prstGeom prst="rect">
            <a:avLst/>
          </a:prstGeom>
        </p:spPr>
      </p:pic>
      <p:pic>
        <p:nvPicPr>
          <p:cNvPr id="9" name="Kuva 8" descr="Kuva, joka sisältää kohteen ruoka, Ruokakulttuuri, annos, merenelävät&#10;&#10;Kuvaus luotu automaattisesti">
            <a:extLst>
              <a:ext uri="{FF2B5EF4-FFF2-40B4-BE49-F238E27FC236}">
                <a16:creationId xmlns:a16="http://schemas.microsoft.com/office/drawing/2014/main" id="{2598407D-BF76-A9C5-01FB-4813BDCF1A42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74320" y="1422370"/>
            <a:ext cx="3421895" cy="3104173"/>
          </a:xfrm>
          <a:prstGeom prst="rect">
            <a:avLst/>
          </a:prstGeom>
        </p:spPr>
      </p:pic>
      <p:pic>
        <p:nvPicPr>
          <p:cNvPr id="11" name="Kuva 10" descr="Kuva, joka sisältää kohteen vaate, Ihmisen kasvot, henkilö, rakennus&#10;&#10;Kuvaus luotu automaattisesti">
            <a:extLst>
              <a:ext uri="{FF2B5EF4-FFF2-40B4-BE49-F238E27FC236}">
                <a16:creationId xmlns:a16="http://schemas.microsoft.com/office/drawing/2014/main" id="{6FC74587-7535-5EBA-71ED-B54A2C27345C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276"/>
          <a:stretch/>
        </p:blipFill>
        <p:spPr>
          <a:xfrm>
            <a:off x="6636828" y="1422370"/>
            <a:ext cx="2878696" cy="3098404"/>
          </a:xfrm>
          <a:prstGeom prst="rect">
            <a:avLst/>
          </a:prstGeom>
        </p:spPr>
      </p:pic>
      <p:pic>
        <p:nvPicPr>
          <p:cNvPr id="13" name="Kuva 12" descr="Kuva, joka sisältää kohteen liikenne, piha-, rakennus, vesiskootteri&#10;&#10;Kuvaus luotu automaattisesti">
            <a:extLst>
              <a:ext uri="{FF2B5EF4-FFF2-40B4-BE49-F238E27FC236}">
                <a16:creationId xmlns:a16="http://schemas.microsoft.com/office/drawing/2014/main" id="{A27EFED4-8F07-CC95-4229-FBEF22DA8BA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46162" y="1"/>
            <a:ext cx="2545837" cy="4526542"/>
          </a:xfrm>
          <a:prstGeom prst="rect">
            <a:avLst/>
          </a:prstGeom>
        </p:spPr>
      </p:pic>
      <p:pic>
        <p:nvPicPr>
          <p:cNvPr id="15" name="Kuva 14" descr="Kuva, joka sisältää kohteen piha-, taivas, Rauniot, rakennus&#10;&#10;Kuvaus luotu automaattisesti">
            <a:extLst>
              <a:ext uri="{FF2B5EF4-FFF2-40B4-BE49-F238E27FC236}">
                <a16:creationId xmlns:a16="http://schemas.microsoft.com/office/drawing/2014/main" id="{65F7486A-2D59-DD7C-5E12-1197520EAB60}"/>
              </a:ext>
            </a:extLst>
          </p:cNvPr>
          <p:cNvPicPr>
            <a:picLocks noChangeAspect="1"/>
          </p:cNvPicPr>
          <p:nvPr/>
        </p:nvPicPr>
        <p:blipFill rotWithShape="1"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484" r="4638" b="57565"/>
          <a:stretch/>
        </p:blipFill>
        <p:spPr>
          <a:xfrm>
            <a:off x="3074320" y="4630993"/>
            <a:ext cx="5810884" cy="2219058"/>
          </a:xfrm>
          <a:prstGeom prst="rect">
            <a:avLst/>
          </a:prstGeom>
        </p:spPr>
      </p:pic>
      <p:pic>
        <p:nvPicPr>
          <p:cNvPr id="17" name="Kuva 16" descr="Kuva, joka sisältää kohteen piha-, vaate, henkilö, rakennus&#10;&#10;Kuvaus luotu automaattisesti">
            <a:extLst>
              <a:ext uri="{FF2B5EF4-FFF2-40B4-BE49-F238E27FC236}">
                <a16:creationId xmlns:a16="http://schemas.microsoft.com/office/drawing/2014/main" id="{6BFC92EB-1D44-2DD0-06C2-120CAD59E526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99" r="4924" b="66451"/>
          <a:stretch/>
        </p:blipFill>
        <p:spPr>
          <a:xfrm>
            <a:off x="8963163" y="4625224"/>
            <a:ext cx="3205307" cy="22190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4769489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404B059C-AE26-43D2-9E16-7CED95A2FB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E47FAA3E-9E85-48BE-AD75-01D79F5770A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i-FI"/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6B6ED55-F2C7-467D-BE2E-068667FBD3E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286031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uva 2">
            <a:extLst>
              <a:ext uri="{FF2B5EF4-FFF2-40B4-BE49-F238E27FC236}">
                <a16:creationId xmlns:a16="http://schemas.microsoft.com/office/drawing/2014/main" id="{75BA2493-691D-4AEA-6F51-69D8A719E1F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2992899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uva 2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FCB22112-A73B-94AE-EA15-08F4415391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630472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368800" y="3145287"/>
            <a:ext cx="3304699" cy="3429000"/>
          </a:xfrm>
          <a:prstGeom prst="rect">
            <a:avLst/>
          </a:prstGeom>
        </p:spPr>
      </p:pic>
      <p:sp>
        <p:nvSpPr>
          <p:cNvPr id="3" name="TextBox 3"/>
          <p:cNvSpPr txBox="1"/>
          <p:nvPr/>
        </p:nvSpPr>
        <p:spPr>
          <a:xfrm>
            <a:off x="1878727" y="641350"/>
            <a:ext cx="8434547" cy="623697"/>
          </a:xfrm>
          <a:prstGeom prst="rect">
            <a:avLst/>
          </a:prstGeom>
        </p:spPr>
        <p:txBody>
          <a:bodyPr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544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MONIAMMATILLINEN YHTEISTYÖ</a:t>
            </a:r>
            <a:endParaRPr kumimoji="0" lang="en-US" sz="32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Kiona" panose="020B0604020202020204" charset="0"/>
              <a:ea typeface="+mn-ea"/>
              <a:cs typeface="+mn-cs"/>
            </a:endParaRPr>
          </a:p>
        </p:txBody>
      </p:sp>
      <p:sp>
        <p:nvSpPr>
          <p:cNvPr id="4" name="TextBox 4"/>
          <p:cNvSpPr txBox="1"/>
          <p:nvPr/>
        </p:nvSpPr>
        <p:spPr>
          <a:xfrm>
            <a:off x="1001107" y="1594376"/>
            <a:ext cx="10040084" cy="1559081"/>
          </a:xfrm>
          <a:prstGeom prst="rect">
            <a:avLst/>
          </a:prstGeom>
        </p:spPr>
        <p:txBody>
          <a:bodyPr wrap="square" lIns="0" tIns="0" rIns="0" bIns="0" rtlCol="0" anchor="t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ts val="3065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Erityisopettaja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tekee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tiiviisti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yhteistyötä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opinto-ohjaajien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psykologin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kuraattorin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, 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terveydenhoitajan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(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opiskeluhuolto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), 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rehtoreiden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ja 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muiden</a:t>
            </a: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1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tahojen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kanssa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esim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tiedonsiirron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ja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konsultaation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sekä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yhteisten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tapaamisten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 </a:t>
            </a:r>
            <a:r>
              <a:rPr kumimoji="0" lang="en-US" sz="2400" b="0" i="0" u="none" strike="noStrike" kern="1200" cap="none" spc="0" normalizeH="0" baseline="0" noProof="0" err="1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merkeissä</a:t>
            </a:r>
            <a:r>
              <a:rPr kumimoji="0" lang="en-US" sz="24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Century Gothic"/>
                <a:ea typeface="+mn-ea"/>
                <a:cs typeface="+mn-cs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661738042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uva 2" descr="Kuva, joka sisältää kohteen teksti, henkilö, näyttökuva&#10;&#10;Kuvaus luotu automaattisesti">
            <a:extLst>
              <a:ext uri="{FF2B5EF4-FFF2-40B4-BE49-F238E27FC236}">
                <a16:creationId xmlns:a16="http://schemas.microsoft.com/office/drawing/2014/main" id="{725E7790-B9AB-E8FD-7AA2-DF935DF38BD8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0148658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Kuva 1">
            <a:extLst>
              <a:ext uri="{FF2B5EF4-FFF2-40B4-BE49-F238E27FC236}">
                <a16:creationId xmlns:a16="http://schemas.microsoft.com/office/drawing/2014/main" id="{54643AA9-7A63-7039-E645-B59FFD74B21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09675" y="-419688"/>
            <a:ext cx="10982325" cy="73251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246538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uva 2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E4BEEFAC-9763-E9B3-4D9F-5E5A5198DFB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515314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uva 2" descr="Kuva, joka sisältää kohteen teksti&#10;&#10;Kuvaus luotu automaattisesti">
            <a:extLst>
              <a:ext uri="{FF2B5EF4-FFF2-40B4-BE49-F238E27FC236}">
                <a16:creationId xmlns:a16="http://schemas.microsoft.com/office/drawing/2014/main" id="{82498FEA-056D-5415-6395-5BDE83672D9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209656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Kuva 2">
            <a:extLst>
              <a:ext uri="{FF2B5EF4-FFF2-40B4-BE49-F238E27FC236}">
                <a16:creationId xmlns:a16="http://schemas.microsoft.com/office/drawing/2014/main" id="{6459D02C-6739-E37D-6AF5-64BD017B7E60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00912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8">
            <a:extLst>
              <a:ext uri="{FF2B5EF4-FFF2-40B4-BE49-F238E27FC236}">
                <a16:creationId xmlns:a16="http://schemas.microsoft.com/office/drawing/2014/main" id="{71B2258F-86CA-4D4D-8270-BC05FCDEBFB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7999"/>
          </a:xfrm>
          <a:prstGeom prst="rect">
            <a:avLst/>
          </a:prstGeom>
          <a:solidFill>
            <a:srgbClr val="00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4" name="Kuva 3" descr="Ilmaisia Kuvia : luonto, haara, kasvi, violetti, terälehti, pannu ...">
            <a:extLst>
              <a:ext uri="{FF2B5EF4-FFF2-40B4-BE49-F238E27FC236}">
                <a16:creationId xmlns:a16="http://schemas.microsoft.com/office/drawing/2014/main" id="{3AC18396-DCB7-D7BA-FCD0-0955FB45D78F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684" b="2684"/>
          <a:stretch/>
        </p:blipFill>
        <p:spPr>
          <a:xfrm>
            <a:off x="20" y="2"/>
            <a:ext cx="12191980" cy="6857999"/>
          </a:xfrm>
          <a:prstGeom prst="rect">
            <a:avLst/>
          </a:prstGeom>
        </p:spPr>
      </p:pic>
      <p:sp>
        <p:nvSpPr>
          <p:cNvPr id="2" name="Otsikko 1"/>
          <p:cNvSpPr>
            <a:spLocks noGrp="1"/>
          </p:cNvSpPr>
          <p:nvPr>
            <p:ph type="ctrTitle"/>
          </p:nvPr>
        </p:nvSpPr>
        <p:spPr>
          <a:xfrm>
            <a:off x="1408981" y="-128468"/>
            <a:ext cx="10783018" cy="3691272"/>
          </a:xfrm>
        </p:spPr>
        <p:txBody>
          <a:bodyPr>
            <a:noAutofit/>
          </a:bodyPr>
          <a:lstStyle/>
          <a:p>
            <a:r>
              <a:rPr lang="fi-FI" sz="5400" b="1" dirty="0">
                <a:solidFill>
                  <a:schemeClr val="bg1"/>
                </a:solidFill>
                <a:latin typeface="Sitka Heading"/>
                <a:cs typeface="Aldhabi"/>
              </a:rPr>
              <a:t>MIKÄ ON VANHEMPIEN ROOLI &amp; MERKITYS MEILLE LUKIOLAISILLE?</a:t>
            </a:r>
            <a:endParaRPr lang="fi-FI" sz="5400" b="1" dirty="0">
              <a:solidFill>
                <a:schemeClr val="bg1"/>
              </a:solidFill>
              <a:latin typeface="Sitka Heading"/>
              <a:ea typeface="Calibri Light"/>
              <a:cs typeface="Calibri Light"/>
            </a:endParaRPr>
          </a:p>
        </p:txBody>
      </p:sp>
      <p:sp>
        <p:nvSpPr>
          <p:cNvPr id="3" name="Alaotsikko 2"/>
          <p:cNvSpPr>
            <a:spLocks noGrp="1"/>
          </p:cNvSpPr>
          <p:nvPr>
            <p:ph type="subTitle" idx="1"/>
          </p:nvPr>
        </p:nvSpPr>
        <p:spPr>
          <a:xfrm>
            <a:off x="2645434" y="4245668"/>
            <a:ext cx="9144000" cy="1098395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fi-FI" sz="3600" b="1" dirty="0">
                <a:solidFill>
                  <a:schemeClr val="bg1"/>
                </a:solidFill>
                <a:latin typeface="Angsana New"/>
                <a:ea typeface="Calibri"/>
                <a:cs typeface="Calibri"/>
              </a:rPr>
              <a:t>Krista Majuri</a:t>
            </a:r>
            <a:endParaRPr lang="fi-FI" sz="3600" b="1" dirty="0">
              <a:solidFill>
                <a:schemeClr val="bg1"/>
              </a:solidFill>
              <a:latin typeface="Angsana New"/>
              <a:ea typeface="+mn-lt"/>
              <a:cs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78238567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5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66000">
              <a:schemeClr val="accent4">
                <a:lumMod val="5000"/>
                <a:lumOff val="95000"/>
              </a:schemeClr>
            </a:gs>
            <a:gs pos="81000">
              <a:schemeClr val="accent4">
                <a:lumMod val="45000"/>
                <a:lumOff val="55000"/>
              </a:schemeClr>
            </a:gs>
            <a:gs pos="88000">
              <a:schemeClr val="accent4">
                <a:lumMod val="45000"/>
                <a:lumOff val="55000"/>
              </a:schemeClr>
            </a:gs>
            <a:gs pos="100000">
              <a:schemeClr val="accent4">
                <a:lumMod val="30000"/>
                <a:lumOff val="70000"/>
              </a:schemeClr>
            </a:gs>
          </a:gsLst>
          <a:lin ang="5400000" scaled="1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8B52F4D7-C3E9-43AD-AA40-51EAD2BEF2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7360" y="894080"/>
            <a:ext cx="4256315" cy="3274298"/>
          </a:xfrm>
        </p:spPr>
        <p:txBody>
          <a:bodyPr anchor="b">
            <a:normAutofit/>
          </a:bodyPr>
          <a:lstStyle/>
          <a:p>
            <a:pPr algn="ctr"/>
            <a:r>
              <a:rPr lang="fi-FI" b="1" dirty="0"/>
              <a:t>OPISKELUHUOLTO TARVITTAESSA TUKENA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90340488-45A0-4C13-B0BD-1CFF61531B9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691673" y="1106883"/>
            <a:ext cx="6032967" cy="4127590"/>
          </a:xfrm>
        </p:spPr>
        <p:txBody>
          <a:bodyPr>
            <a:normAutofit fontScale="92500" lnSpcReduction="20000"/>
          </a:bodyPr>
          <a:lstStyle/>
          <a:p>
            <a:pPr marL="0" indent="0">
              <a:lnSpc>
                <a:spcPct val="110000"/>
              </a:lnSpc>
              <a:buNone/>
            </a:pPr>
            <a:r>
              <a:rPr lang="fi-FI" sz="2400" b="1" dirty="0"/>
              <a:t>OPISKELUTERVEYDENHUOLTO JA PSYKOSOSIAALINEN OPISKELUHUOLTO</a:t>
            </a:r>
          </a:p>
          <a:p>
            <a:pPr marL="0" indent="0">
              <a:lnSpc>
                <a:spcPct val="110000"/>
              </a:lnSpc>
              <a:buNone/>
            </a:pPr>
            <a:endParaRPr lang="fi-FI" sz="2000" b="1" dirty="0"/>
          </a:p>
          <a:p>
            <a:pPr>
              <a:lnSpc>
                <a:spcPct val="110000"/>
              </a:lnSpc>
            </a:pPr>
            <a:r>
              <a:rPr lang="fi-FI" sz="2000" b="1" dirty="0"/>
              <a:t>Terveydenhoitaja</a:t>
            </a:r>
            <a:r>
              <a:rPr lang="fi-FI" sz="2000" dirty="0"/>
              <a:t> Henna Rautio (p. 044 718 6559)</a:t>
            </a:r>
          </a:p>
          <a:p>
            <a:pPr>
              <a:lnSpc>
                <a:spcPct val="110000"/>
              </a:lnSpc>
            </a:pPr>
            <a:r>
              <a:rPr lang="fi-FI" sz="2000" b="1" dirty="0"/>
              <a:t>Kuraattori</a:t>
            </a:r>
            <a:r>
              <a:rPr lang="fi-FI" sz="2000" dirty="0"/>
              <a:t> Elisa Repo (p. 044 718 1978)</a:t>
            </a:r>
          </a:p>
          <a:p>
            <a:pPr>
              <a:lnSpc>
                <a:spcPct val="110000"/>
              </a:lnSpc>
            </a:pPr>
            <a:r>
              <a:rPr lang="fi-FI" sz="2000" b="1" dirty="0"/>
              <a:t>Psykologi</a:t>
            </a:r>
            <a:r>
              <a:rPr lang="fi-FI" sz="2000" dirty="0"/>
              <a:t> Tarja Rouhiainen (p. </a:t>
            </a:r>
            <a:r>
              <a:rPr kumimoji="0" lang="fi-FI" sz="20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Calibri"/>
              </a:rPr>
              <a:t>044 718 4098)</a:t>
            </a:r>
            <a:endParaRPr lang="fi-FI" sz="2000" dirty="0"/>
          </a:p>
          <a:p>
            <a:pPr>
              <a:lnSpc>
                <a:spcPct val="110000"/>
              </a:lnSpc>
            </a:pPr>
            <a:endParaRPr lang="fi-FI" sz="2000" dirty="0"/>
          </a:p>
          <a:p>
            <a:pPr>
              <a:lnSpc>
                <a:spcPct val="110000"/>
              </a:lnSpc>
            </a:pPr>
            <a:r>
              <a:rPr lang="fi-FI" sz="2000" dirty="0"/>
              <a:t>Yhteydenotot: soittamalla, tekstiviestillä tai sähköpostilla (etu.sukunimi@pshyvinvointialue.fi) </a:t>
            </a:r>
          </a:p>
          <a:p>
            <a:pPr marL="0" indent="0">
              <a:lnSpc>
                <a:spcPct val="110000"/>
              </a:lnSpc>
              <a:buNone/>
            </a:pPr>
            <a:r>
              <a:rPr lang="fi-FI" sz="2000" dirty="0"/>
              <a:t> </a:t>
            </a:r>
          </a:p>
          <a:p>
            <a:pPr>
              <a:lnSpc>
                <a:spcPct val="110000"/>
              </a:lnSpc>
            </a:pPr>
            <a:r>
              <a:rPr lang="fi-FI" sz="2000" dirty="0"/>
              <a:t>www.pshyvinvointialue.fi</a:t>
            </a:r>
          </a:p>
          <a:p>
            <a:pPr>
              <a:lnSpc>
                <a:spcPct val="110000"/>
              </a:lnSpc>
            </a:pPr>
            <a:endParaRPr lang="fi-FI" dirty="0"/>
          </a:p>
        </p:txBody>
      </p:sp>
      <p:pic>
        <p:nvPicPr>
          <p:cNvPr id="1026" name="Picture 2" descr="Kuvan esikatselu">
            <a:extLst>
              <a:ext uri="{FF2B5EF4-FFF2-40B4-BE49-F238E27FC236}">
                <a16:creationId xmlns:a16="http://schemas.microsoft.com/office/drawing/2014/main" id="{14106A3E-D178-CBCF-E781-716B64C8A01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75983" y="392198"/>
            <a:ext cx="2839022" cy="810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48727012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uva 3">
            <a:extLst>
              <a:ext uri="{FF2B5EF4-FFF2-40B4-BE49-F238E27FC236}">
                <a16:creationId xmlns:a16="http://schemas.microsoft.com/office/drawing/2014/main" id="{1B84F39D-5B8D-4F5C-B8BD-FC020E4A552E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t="23390" r="9090"/>
          <a:stretch/>
        </p:blipFill>
        <p:spPr>
          <a:xfrm>
            <a:off x="2" y="10"/>
            <a:ext cx="12191695" cy="6857990"/>
          </a:xfrm>
          <a:prstGeom prst="rect">
            <a:avLst/>
          </a:prstGeom>
        </p:spPr>
      </p:pic>
      <p:sp>
        <p:nvSpPr>
          <p:cNvPr id="90" name="Rectangle 8">
            <a:extLst>
              <a:ext uri="{FF2B5EF4-FFF2-40B4-BE49-F238E27FC236}">
                <a16:creationId xmlns:a16="http://schemas.microsoft.com/office/drawing/2014/main" id="{A4092ECB-D375-4A85-AD6E-85644D2A99E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7" y="3064931"/>
            <a:ext cx="8293042" cy="2488568"/>
          </a:xfrm>
          <a:prstGeom prst="rect">
            <a:avLst/>
          </a:prstGeom>
          <a:solidFill>
            <a:srgbClr val="000001">
              <a:alpha val="75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925AD99B-2F97-4F9F-AE70-2DB1DFF97C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00526" y="3236470"/>
            <a:ext cx="6829044" cy="1252601"/>
          </a:xfrm>
        </p:spPr>
        <p:txBody>
          <a:bodyPr>
            <a:normAutofit/>
          </a:bodyPr>
          <a:lstStyle/>
          <a:p>
            <a:pPr algn="r"/>
            <a:r>
              <a:rPr lang="fi-FI" sz="4100">
                <a:solidFill>
                  <a:srgbClr val="FFFFFE"/>
                </a:solidFill>
              </a:rPr>
              <a:t>Lukiolaisen vanhempana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B6A5952F-D55E-488F-9A0C-C5791EA60D3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300525" y="4669144"/>
            <a:ext cx="6829043" cy="716529"/>
          </a:xfrm>
        </p:spPr>
        <p:txBody>
          <a:bodyPr>
            <a:normAutofit/>
          </a:bodyPr>
          <a:lstStyle/>
          <a:p>
            <a:pPr algn="r"/>
            <a:r>
              <a:rPr lang="fi-FI" sz="1600">
                <a:solidFill>
                  <a:srgbClr val="FFFFFE"/>
                </a:solidFill>
              </a:rPr>
              <a:t>Miten auttaa omaa nuorta ?</a:t>
            </a:r>
          </a:p>
        </p:txBody>
      </p:sp>
      <p:cxnSp>
        <p:nvCxnSpPr>
          <p:cNvPr id="91" name="Straight Connector 10">
            <a:extLst>
              <a:ext uri="{FF2B5EF4-FFF2-40B4-BE49-F238E27FC236}">
                <a16:creationId xmlns:a16="http://schemas.microsoft.com/office/drawing/2014/main" id="{B6C1711D-6DAC-4FE1-B7B6-AC8A81B84C0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300525" y="4666480"/>
            <a:ext cx="6829043" cy="0"/>
          </a:xfrm>
          <a:prstGeom prst="line">
            <a:avLst/>
          </a:prstGeom>
          <a:ln w="31750">
            <a:solidFill>
              <a:srgbClr val="C4CA1B"/>
            </a:solidFill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4272885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1A36BB5-0A79-433F-A867-50D84E617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Lukioaika siirtymää nuoresta aikuisuuteen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FAB7B4FA-39B9-4D16-BFD3-DB5E608F466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fi-FI" dirty="0"/>
              <a:t>Lukio edellyttää nuorelta kykyä suunnitella omaa arkista, jokapäiväistä opiskelua: kurssivalinnat, ajankäyttö, omista suorituksista vastaaminen, motivoituminen, jatko-opiskelusuunnitelman tekeminen </a:t>
            </a:r>
          </a:p>
          <a:p>
            <a:pPr marL="0" indent="0">
              <a:buNone/>
            </a:pPr>
            <a:r>
              <a:rPr lang="fi-FI" dirty="0"/>
              <a:t>	MUTTA</a:t>
            </a:r>
          </a:p>
          <a:p>
            <a:r>
              <a:rPr lang="fi-FI" dirty="0"/>
              <a:t>Nuoren aivojen kehitys on vielä keskeneräistä:</a:t>
            </a:r>
          </a:p>
          <a:p>
            <a:pPr marL="0" indent="0">
              <a:buNone/>
            </a:pPr>
            <a:r>
              <a:rPr lang="fi-FI" dirty="0"/>
              <a:t>	oman toiminnan ohjaus on kypsymässä (otsalohkot!)</a:t>
            </a:r>
          </a:p>
          <a:p>
            <a:pPr marL="0" indent="0">
              <a:buNone/>
            </a:pPr>
            <a:r>
              <a:rPr lang="fi-FI" dirty="0"/>
              <a:t>	kyky säädellä tunne-elämää on puutteellista</a:t>
            </a:r>
          </a:p>
          <a:p>
            <a:pPr marL="0" indent="0">
              <a:buNone/>
            </a:pPr>
            <a:r>
              <a:rPr lang="fi-FI" dirty="0"/>
              <a:t>	elämänkokemus on vähäistä</a:t>
            </a:r>
          </a:p>
        </p:txBody>
      </p:sp>
    </p:spTree>
    <p:extLst>
      <p:ext uri="{BB962C8B-B14F-4D97-AF65-F5344CB8AC3E}">
        <p14:creationId xmlns:p14="http://schemas.microsoft.com/office/powerpoint/2010/main" val="372411901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1BE018BC-700B-427A-A02A-8B95FF721E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Nuoret kypsyvät eri tahtiin</a:t>
            </a:r>
            <a:endParaRPr lang="fi-FI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6706019F-D7AD-4F25-91EF-2CE947CD818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853754"/>
            <a:ext cx="9603275" cy="4199727"/>
          </a:xfrm>
        </p:spPr>
        <p:txBody>
          <a:bodyPr>
            <a:normAutofit lnSpcReduction="10000"/>
          </a:bodyPr>
          <a:lstStyle/>
          <a:p>
            <a:pPr marL="228600" marR="0" lvl="0" indent="-22860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fi-FI" sz="24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Eri elämänalueillakin itsenäistyminen voi olla eritahtista</a:t>
            </a:r>
            <a:endParaRPr lang="fi-FI" sz="2400" dirty="0"/>
          </a:p>
          <a:p>
            <a:r>
              <a:rPr lang="fi-FI" sz="2400" dirty="0"/>
              <a:t>Itsenäistyminen edellyttää, että saa harjoitella, ottaa vastuuta siinä tahdissa kuin on kykyä</a:t>
            </a:r>
          </a:p>
          <a:p>
            <a:r>
              <a:rPr lang="fi-FI" sz="2400" dirty="0"/>
              <a:t>Vanhemman herkkyyttä/ pelisilmää tarvitaan	</a:t>
            </a:r>
          </a:p>
          <a:p>
            <a:pPr lvl="1"/>
            <a:r>
              <a:rPr lang="fi-FI" dirty="0"/>
              <a:t>Kärsivällinen neuvotteluyhteyden ylläpitäminen</a:t>
            </a:r>
          </a:p>
          <a:p>
            <a:pPr lvl="1"/>
            <a:r>
              <a:rPr lang="fi-FI" dirty="0"/>
              <a:t>Vastuun antaminen sopivasti, pikkuhiljaa lisäten</a:t>
            </a:r>
          </a:p>
          <a:p>
            <a:pPr lvl="1"/>
            <a:r>
              <a:rPr lang="fi-FI" dirty="0"/>
              <a:t>Luottamus nuoren pärjäämiseen ja samalla havainnointi, miten se onnistuu</a:t>
            </a:r>
          </a:p>
          <a:p>
            <a:pPr lvl="1"/>
            <a:r>
              <a:rPr lang="fi-FI" dirty="0"/>
              <a:t>Vanhemman näkökulmasta ei aina niin hyvän valinnan salliminen/sietäminen</a:t>
            </a:r>
          </a:p>
          <a:p>
            <a:pPr lvl="1"/>
            <a:r>
              <a:rPr lang="fi-FI" dirty="0"/>
              <a:t>Lohduttelu pettymyksen tullen</a:t>
            </a:r>
          </a:p>
          <a:p>
            <a:pPr lvl="1"/>
            <a:r>
              <a:rPr lang="fi-FI" dirty="0"/>
              <a:t>Tarvittaessa rajojen asettaminen</a:t>
            </a:r>
          </a:p>
          <a:p>
            <a:pPr lvl="1"/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19183367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082F0E29-BFA7-42E3-9347-DA6DA7DB1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Vanhemman tasapainoilu ei ole aina helppoa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B6AFA2C-1172-47FC-9EE8-4B037EFB49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fi-FI" sz="2600" dirty="0"/>
              <a:t>Motto: kitka lisää lämpöä</a:t>
            </a:r>
          </a:p>
          <a:p>
            <a:pPr marL="0" indent="0">
              <a:buNone/>
            </a:pPr>
            <a:endParaRPr lang="fi-FI" sz="2600" dirty="0"/>
          </a:p>
          <a:p>
            <a:r>
              <a:rPr lang="fi-FI" sz="2600" dirty="0"/>
              <a:t>Vanhemman omatkin voimavarat välillä koetuksella</a:t>
            </a:r>
          </a:p>
          <a:p>
            <a:endParaRPr lang="fi-FI" sz="2600" dirty="0"/>
          </a:p>
          <a:p>
            <a:r>
              <a:rPr lang="fi-FI" sz="2600" dirty="0"/>
              <a:t>Kaikelta ei voi suojata, pettymyksiä suhteessa tulee puolin ja toisin</a:t>
            </a:r>
          </a:p>
          <a:p>
            <a:endParaRPr lang="fi-FI" sz="2600" dirty="0"/>
          </a:p>
          <a:p>
            <a:r>
              <a:rPr lang="fi-FI" sz="2600" dirty="0"/>
              <a:t>Tarvittaessa avun pyytäminen</a:t>
            </a:r>
          </a:p>
          <a:p>
            <a:pPr marL="0" indent="0">
              <a:buNone/>
            </a:pPr>
            <a:endParaRPr lang="fi-FI" dirty="0"/>
          </a:p>
          <a:p>
            <a:pPr marL="0" indent="0">
              <a:buNone/>
            </a:pPr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30449657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06FDFA1-5CB5-41F6-8AD1-3F03936FED9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Suurin osa lukiolaisista pärjää hyvin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F6F134F-1661-4C11-9E92-1D64CC84445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1767840"/>
            <a:ext cx="9603275" cy="4399280"/>
          </a:xfrm>
        </p:spPr>
        <p:txBody>
          <a:bodyPr>
            <a:noAutofit/>
          </a:bodyPr>
          <a:lstStyle/>
          <a:p>
            <a:r>
              <a:rPr lang="fi-FI" sz="2400" dirty="0"/>
              <a:t>Nuoruusikä on monenlaisten mielenterveysongelmien herkkyysaikaa, samalla toipuminenkin on helpompaa ja nopeampaa</a:t>
            </a:r>
          </a:p>
          <a:p>
            <a:r>
              <a:rPr lang="fi-FI" sz="2400" dirty="0"/>
              <a:t>Vaikeuksien kautta tulee nuorelle lisää ymmärrystä siitä, mikä on itselle hyväksi ja mikä taas kuluttaa liikaa hyvinvointia</a:t>
            </a:r>
          </a:p>
          <a:p>
            <a:r>
              <a:rPr lang="fi-FI" sz="2400" dirty="0"/>
              <a:t>Mahdollisuuksien avaruus usein ahdistaa</a:t>
            </a:r>
          </a:p>
          <a:p>
            <a:r>
              <a:rPr lang="fi-FI" sz="2400" dirty="0"/>
              <a:t>Kukaan meistä ei tiedä tulevaa, eletään päivä kerrallaan sen mukaan, mikä tänään on paras ymmärrys omista asioista – jos se myöhemmin näyttää menneen pieleen, aina voi korjata tai suuntautua uudelleen: </a:t>
            </a:r>
            <a:r>
              <a:rPr lang="fi-FI" sz="2400" dirty="0" err="1"/>
              <a:t>resilienssi</a:t>
            </a:r>
            <a:r>
              <a:rPr lang="fi-FI" sz="2400" dirty="0"/>
              <a:t> vahvistuu</a:t>
            </a:r>
          </a:p>
        </p:txBody>
      </p:sp>
    </p:spTree>
    <p:extLst>
      <p:ext uri="{BB962C8B-B14F-4D97-AF65-F5344CB8AC3E}">
        <p14:creationId xmlns:p14="http://schemas.microsoft.com/office/powerpoint/2010/main" val="125309136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25C5DB-31BB-4855-B68F-13B29503E0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327599" y="1171983"/>
            <a:ext cx="10515600" cy="1325563"/>
          </a:xfrm>
        </p:spPr>
        <p:txBody>
          <a:bodyPr/>
          <a:lstStyle/>
          <a:p>
            <a:r>
              <a:rPr lang="fi-FI" b="1" dirty="0">
                <a:cs typeface="Calibri Light"/>
              </a:rPr>
              <a:t>Illan ohjelma</a:t>
            </a:r>
            <a:endParaRPr lang="fi-FI" b="1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F6DB69-97D3-4C5A-BE29-AE191DD1099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91440" tIns="45720" rIns="91440" bIns="45720" rtlCol="0" anchor="t">
            <a:noAutofit/>
          </a:bodyPr>
          <a:lstStyle/>
          <a:p>
            <a:r>
              <a:rPr lang="fi-FI" sz="2400" b="1" dirty="0">
                <a:cs typeface="Calibri"/>
              </a:rPr>
              <a:t>Illan avaus ja opettajien esittely, </a:t>
            </a:r>
            <a:r>
              <a:rPr lang="fi-FI" sz="2400" dirty="0">
                <a:cs typeface="Calibri"/>
              </a:rPr>
              <a:t>apulaisrehtori Tiina Karjalainen</a:t>
            </a:r>
          </a:p>
          <a:p>
            <a:r>
              <a:rPr lang="fi-FI" sz="2400" b="1" dirty="0">
                <a:cs typeface="Calibri"/>
              </a:rPr>
              <a:t>Lukio-opinnoista ja niiden rakenteesta, </a:t>
            </a:r>
            <a:r>
              <a:rPr lang="fi-FI" sz="2400" dirty="0">
                <a:cs typeface="Calibri"/>
              </a:rPr>
              <a:t>opinto-ohjaaja Annika Jonninen</a:t>
            </a:r>
          </a:p>
          <a:p>
            <a:r>
              <a:rPr lang="fi-FI" sz="2400" b="1" dirty="0">
                <a:cs typeface="Calibri"/>
              </a:rPr>
              <a:t>Tiimijakso, </a:t>
            </a:r>
            <a:r>
              <a:rPr lang="fi-FI" sz="2400" dirty="0">
                <a:cs typeface="Calibri"/>
              </a:rPr>
              <a:t>apulaisrehtori Heikki Ståhlberg</a:t>
            </a:r>
          </a:p>
          <a:p>
            <a:r>
              <a:rPr lang="fi-FI" sz="2400" b="1" dirty="0">
                <a:cs typeface="Calibri"/>
              </a:rPr>
              <a:t>Lukion erityisopetus, </a:t>
            </a:r>
            <a:r>
              <a:rPr lang="fi-FI" sz="2400" dirty="0">
                <a:cs typeface="Calibri"/>
              </a:rPr>
              <a:t>erityisopettaja Annulotta Marjanen</a:t>
            </a:r>
          </a:p>
          <a:p>
            <a:r>
              <a:rPr lang="fi-FI" sz="2400" b="1" dirty="0">
                <a:cs typeface="Calibri"/>
              </a:rPr>
              <a:t>Mikä on vanhempien rooli ja merkitys lukiolaiselle? </a:t>
            </a:r>
            <a:r>
              <a:rPr lang="fi-FI" sz="2400" dirty="0">
                <a:cs typeface="Calibri"/>
              </a:rPr>
              <a:t>3. vuoden opiskelija Krista Majuri</a:t>
            </a:r>
          </a:p>
          <a:p>
            <a:r>
              <a:rPr lang="fi-FI" sz="2400" b="1" dirty="0">
                <a:cs typeface="Calibri"/>
              </a:rPr>
              <a:t>Lukiolaisen vanhempana oleminen, </a:t>
            </a:r>
            <a:r>
              <a:rPr lang="fi-FI" sz="2400" dirty="0">
                <a:cs typeface="Calibri"/>
              </a:rPr>
              <a:t>lukiopsykologi Tarja Rouhiainen</a:t>
            </a:r>
          </a:p>
        </p:txBody>
      </p:sp>
    </p:spTree>
    <p:extLst>
      <p:ext uri="{BB962C8B-B14F-4D97-AF65-F5344CB8AC3E}">
        <p14:creationId xmlns:p14="http://schemas.microsoft.com/office/powerpoint/2010/main" val="3397759666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94000"/>
                <a:satMod val="80000"/>
                <a:lumMod val="106000"/>
              </a:schemeClr>
            </a:gs>
            <a:gs pos="100000">
              <a:schemeClr val="bg2">
                <a:shade val="80000"/>
              </a:schemeClr>
            </a:gs>
          </a:gsLst>
          <a:path path="circle">
            <a:fillToRect l="43000" r="43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32" name="Rectangle 1034">
            <a:extLst>
              <a:ext uri="{FF2B5EF4-FFF2-40B4-BE49-F238E27FC236}">
                <a16:creationId xmlns:a16="http://schemas.microsoft.com/office/drawing/2014/main" id="{1C2A4B30-77D7-4FFB-8B53-A88BD68CABD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" y="0"/>
            <a:ext cx="12191695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2" name="Otsikko 1">
            <a:extLst>
              <a:ext uri="{FF2B5EF4-FFF2-40B4-BE49-F238E27FC236}">
                <a16:creationId xmlns:a16="http://schemas.microsoft.com/office/drawing/2014/main" id="{FD2364EA-FC83-4C2E-A471-A7F65949DF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451580" y="804519"/>
            <a:ext cx="4325112" cy="1049235"/>
          </a:xfrm>
        </p:spPr>
        <p:txBody>
          <a:bodyPr>
            <a:normAutofit/>
          </a:bodyPr>
          <a:lstStyle/>
          <a:p>
            <a:r>
              <a:rPr lang="fi-FI" sz="2800"/>
              <a:t>Stressiliikennevalot</a:t>
            </a:r>
          </a:p>
        </p:txBody>
      </p:sp>
      <p:cxnSp>
        <p:nvCxnSpPr>
          <p:cNvPr id="1034" name="Straight Connector 1036">
            <a:extLst>
              <a:ext uri="{FF2B5EF4-FFF2-40B4-BE49-F238E27FC236}">
                <a16:creationId xmlns:a16="http://schemas.microsoft.com/office/drawing/2014/main" id="{373AAE2E-5D6B-4952-A4BB-546C49F8DE4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451579" y="1853754"/>
            <a:ext cx="4325112" cy="0"/>
          </a:xfrm>
          <a:prstGeom prst="line">
            <a:avLst/>
          </a:prstGeom>
          <a:ln w="31750"/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1036" name="Rectangle 1038">
            <a:extLst>
              <a:ext uri="{FF2B5EF4-FFF2-40B4-BE49-F238E27FC236}">
                <a16:creationId xmlns:a16="http://schemas.microsoft.com/office/drawing/2014/main" id="{01E4D783-AD45-49E7-B6C7-BBACB829068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2019476"/>
            <a:ext cx="12192000" cy="48385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</a:schemeClr>
              </a:gs>
              <a:gs pos="100000">
                <a:schemeClr val="bg2"/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Gill Sans MT" panose="020B0502020104020203"/>
              <a:ea typeface="+mn-ea"/>
              <a:cs typeface="+mn-cs"/>
            </a:endParaRPr>
          </a:p>
        </p:txBody>
      </p:sp>
      <p:sp>
        <p:nvSpPr>
          <p:cNvPr id="1030" name="Content Placeholder 1029">
            <a:extLst>
              <a:ext uri="{FF2B5EF4-FFF2-40B4-BE49-F238E27FC236}">
                <a16:creationId xmlns:a16="http://schemas.microsoft.com/office/drawing/2014/main" id="{76C759C6-1B29-E354-E470-346B0294B4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6768164" cy="4496828"/>
          </a:xfrm>
        </p:spPr>
        <p:txBody>
          <a:bodyPr>
            <a:normAutofit lnSpcReduction="10000"/>
          </a:bodyPr>
          <a:lstStyle/>
          <a:p>
            <a:pPr>
              <a:lnSpc>
                <a:spcPct val="110000"/>
              </a:lnSpc>
            </a:pPr>
            <a:r>
              <a:rPr lang="en-US" sz="2400" dirty="0" err="1"/>
              <a:t>Suurin</a:t>
            </a:r>
            <a:r>
              <a:rPr lang="en-US" sz="2400" dirty="0"/>
              <a:t> </a:t>
            </a:r>
            <a:r>
              <a:rPr lang="en-US" sz="2400" dirty="0" err="1"/>
              <a:t>osa</a:t>
            </a:r>
            <a:r>
              <a:rPr lang="en-US" sz="2400" dirty="0"/>
              <a:t> </a:t>
            </a:r>
            <a:r>
              <a:rPr lang="en-US" sz="2400" dirty="0" err="1"/>
              <a:t>lukioajasta</a:t>
            </a:r>
            <a:r>
              <a:rPr lang="en-US" sz="2400" dirty="0"/>
              <a:t> </a:t>
            </a:r>
            <a:r>
              <a:rPr lang="en-US" sz="2400" dirty="0" err="1"/>
              <a:t>olisi</a:t>
            </a:r>
            <a:r>
              <a:rPr lang="en-US" sz="2400" dirty="0"/>
              <a:t> </a:t>
            </a:r>
            <a:r>
              <a:rPr lang="en-US" sz="2400" dirty="0" err="1"/>
              <a:t>hyvä</a:t>
            </a:r>
            <a:r>
              <a:rPr lang="en-US" sz="2400" dirty="0"/>
              <a:t> olla ns. </a:t>
            </a:r>
            <a:r>
              <a:rPr lang="en-US" sz="2400" dirty="0" err="1"/>
              <a:t>vihreillä</a:t>
            </a:r>
            <a:r>
              <a:rPr lang="en-US" sz="2400" dirty="0"/>
              <a:t> </a:t>
            </a:r>
            <a:r>
              <a:rPr lang="en-US" sz="2400" dirty="0" err="1"/>
              <a:t>valoilla</a:t>
            </a:r>
            <a:endParaRPr lang="en-US" sz="2400" dirty="0"/>
          </a:p>
          <a:p>
            <a:pPr>
              <a:lnSpc>
                <a:spcPct val="110000"/>
              </a:lnSpc>
            </a:pPr>
            <a:r>
              <a:rPr lang="en-US" sz="2400" dirty="0" err="1"/>
              <a:t>Ajoittaiset</a:t>
            </a:r>
            <a:r>
              <a:rPr lang="en-US" sz="2400" dirty="0"/>
              <a:t> </a:t>
            </a:r>
            <a:r>
              <a:rPr lang="en-US" sz="2400" dirty="0" err="1"/>
              <a:t>stressipiikit</a:t>
            </a:r>
            <a:r>
              <a:rPr lang="en-US" sz="2400" dirty="0"/>
              <a:t>/ </a:t>
            </a:r>
            <a:r>
              <a:rPr lang="en-US" sz="2400" dirty="0" err="1"/>
              <a:t>keltaiset</a:t>
            </a:r>
            <a:r>
              <a:rPr lang="en-US" sz="2400" dirty="0"/>
              <a:t> </a:t>
            </a:r>
            <a:r>
              <a:rPr lang="en-US" sz="2400" dirty="0" err="1"/>
              <a:t>valot</a:t>
            </a:r>
            <a:r>
              <a:rPr lang="en-US" sz="2400" dirty="0"/>
              <a:t> </a:t>
            </a:r>
            <a:r>
              <a:rPr lang="en-US" sz="2400" dirty="0" err="1"/>
              <a:t>väistämättömiä</a:t>
            </a:r>
            <a:r>
              <a:rPr lang="en-US" sz="2400" dirty="0"/>
              <a:t> </a:t>
            </a:r>
            <a:r>
              <a:rPr lang="en-US" sz="2400" dirty="0" err="1"/>
              <a:t>elämässä</a:t>
            </a:r>
            <a:r>
              <a:rPr lang="en-US" sz="2400" dirty="0"/>
              <a:t> - 0nnistuuko </a:t>
            </a:r>
            <a:r>
              <a:rPr lang="en-US" sz="2400" dirty="0" err="1"/>
              <a:t>palautuminen</a:t>
            </a:r>
            <a:r>
              <a:rPr lang="en-US" sz="2400" dirty="0"/>
              <a:t>? Onko </a:t>
            </a:r>
            <a:r>
              <a:rPr lang="en-US" sz="2400" dirty="0" err="1"/>
              <a:t>selviämiskeinoista</a:t>
            </a:r>
            <a:r>
              <a:rPr lang="en-US" sz="2400" dirty="0"/>
              <a:t> </a:t>
            </a:r>
            <a:r>
              <a:rPr lang="en-US" sz="2400" dirty="0" err="1"/>
              <a:t>pidemmällä</a:t>
            </a:r>
            <a:r>
              <a:rPr lang="en-US" sz="2400" dirty="0"/>
              <a:t> </a:t>
            </a:r>
            <a:r>
              <a:rPr lang="en-US" sz="2400" dirty="0" err="1"/>
              <a:t>tähtäimellä</a:t>
            </a:r>
            <a:r>
              <a:rPr lang="en-US" sz="2400" dirty="0"/>
              <a:t> </a:t>
            </a:r>
            <a:r>
              <a:rPr lang="en-US" sz="2400" dirty="0" err="1"/>
              <a:t>haittaa</a:t>
            </a:r>
            <a:r>
              <a:rPr lang="en-US" sz="2400" dirty="0"/>
              <a:t>? </a:t>
            </a:r>
            <a:r>
              <a:rPr lang="en-US" sz="2400" dirty="0" err="1"/>
              <a:t>Tunnistaako</a:t>
            </a:r>
            <a:r>
              <a:rPr lang="en-US" sz="2400" dirty="0"/>
              <a:t> </a:t>
            </a:r>
            <a:r>
              <a:rPr lang="en-US" sz="2400" dirty="0" err="1"/>
              <a:t>nuori</a:t>
            </a:r>
            <a:r>
              <a:rPr lang="en-US" sz="2400" dirty="0"/>
              <a:t> </a:t>
            </a:r>
            <a:r>
              <a:rPr lang="en-US" sz="2400" dirty="0" err="1"/>
              <a:t>varomerkkinsä</a:t>
            </a:r>
            <a:r>
              <a:rPr lang="en-US" sz="2400" dirty="0"/>
              <a:t> ja </a:t>
            </a:r>
            <a:r>
              <a:rPr lang="en-US" sz="2400" dirty="0" err="1"/>
              <a:t>kuunteleeko</a:t>
            </a:r>
            <a:r>
              <a:rPr lang="en-US" sz="2400" dirty="0"/>
              <a:t> </a:t>
            </a:r>
            <a:r>
              <a:rPr lang="en-US" sz="2400" dirty="0" err="1"/>
              <a:t>niitä</a:t>
            </a:r>
            <a:r>
              <a:rPr lang="en-US" sz="2400" dirty="0"/>
              <a:t>/ </a:t>
            </a:r>
            <a:r>
              <a:rPr lang="en-US" sz="2400" dirty="0" err="1"/>
              <a:t>tekeekö</a:t>
            </a:r>
            <a:r>
              <a:rPr lang="en-US" sz="2400" dirty="0"/>
              <a:t> </a:t>
            </a:r>
            <a:r>
              <a:rPr lang="en-US" sz="2400" dirty="0" err="1"/>
              <a:t>tarvittaessa</a:t>
            </a:r>
            <a:r>
              <a:rPr lang="en-US" sz="2400" dirty="0"/>
              <a:t> </a:t>
            </a:r>
            <a:r>
              <a:rPr lang="en-US" sz="2400" dirty="0" err="1"/>
              <a:t>korjausliikkeitä</a:t>
            </a:r>
            <a:r>
              <a:rPr lang="en-US" sz="2400" dirty="0"/>
              <a:t>?</a:t>
            </a:r>
          </a:p>
          <a:p>
            <a:pPr>
              <a:lnSpc>
                <a:spcPct val="110000"/>
              </a:lnSpc>
            </a:pPr>
            <a:r>
              <a:rPr lang="en-US" sz="2400" dirty="0" err="1"/>
              <a:t>Jatkuva</a:t>
            </a:r>
            <a:r>
              <a:rPr lang="en-US" sz="2400" dirty="0"/>
              <a:t> </a:t>
            </a:r>
            <a:r>
              <a:rPr lang="en-US" sz="2400" dirty="0" err="1"/>
              <a:t>kova</a:t>
            </a:r>
            <a:r>
              <a:rPr lang="en-US" sz="2400" dirty="0"/>
              <a:t> </a:t>
            </a:r>
            <a:r>
              <a:rPr lang="en-US" sz="2400" dirty="0" err="1"/>
              <a:t>kuormitus</a:t>
            </a:r>
            <a:r>
              <a:rPr lang="en-US" sz="2400" dirty="0"/>
              <a:t> </a:t>
            </a:r>
            <a:r>
              <a:rPr lang="en-US" sz="2400" dirty="0" err="1"/>
              <a:t>uuvuttaa</a:t>
            </a:r>
            <a:r>
              <a:rPr lang="en-US" sz="2400" dirty="0"/>
              <a:t>, </a:t>
            </a:r>
            <a:r>
              <a:rPr lang="en-US" sz="2400" dirty="0" err="1"/>
              <a:t>eikä</a:t>
            </a:r>
            <a:r>
              <a:rPr lang="en-US" sz="2400" dirty="0"/>
              <a:t> </a:t>
            </a:r>
            <a:r>
              <a:rPr lang="en-US" sz="2400" dirty="0" err="1"/>
              <a:t>nuori</a:t>
            </a:r>
            <a:r>
              <a:rPr lang="en-US" sz="2400" dirty="0"/>
              <a:t> </a:t>
            </a:r>
            <a:r>
              <a:rPr lang="en-US" sz="2400" dirty="0" err="1"/>
              <a:t>usein</a:t>
            </a:r>
            <a:r>
              <a:rPr lang="en-US" sz="2400" dirty="0"/>
              <a:t> </a:t>
            </a:r>
            <a:r>
              <a:rPr lang="en-US" sz="2400" dirty="0" err="1"/>
              <a:t>enää</a:t>
            </a:r>
            <a:r>
              <a:rPr lang="en-US" sz="2400" dirty="0"/>
              <a:t> </a:t>
            </a:r>
            <a:r>
              <a:rPr lang="en-US" sz="2400" dirty="0" err="1"/>
              <a:t>itse</a:t>
            </a:r>
            <a:r>
              <a:rPr lang="en-US" sz="2400" dirty="0"/>
              <a:t> </a:t>
            </a:r>
            <a:r>
              <a:rPr lang="en-US" sz="2400" dirty="0" err="1"/>
              <a:t>pysty</a:t>
            </a:r>
            <a:r>
              <a:rPr lang="en-US" sz="2400" dirty="0"/>
              <a:t> </a:t>
            </a:r>
            <a:r>
              <a:rPr lang="en-US" sz="2400" dirty="0" err="1"/>
              <a:t>auttamaan</a:t>
            </a:r>
            <a:r>
              <a:rPr lang="en-US" sz="2400" dirty="0"/>
              <a:t> </a:t>
            </a:r>
            <a:r>
              <a:rPr lang="en-US" sz="2400" dirty="0" err="1"/>
              <a:t>tilannettaan</a:t>
            </a:r>
            <a:r>
              <a:rPr lang="en-US" sz="2400" dirty="0"/>
              <a:t>, </a:t>
            </a:r>
            <a:r>
              <a:rPr lang="en-US" sz="2400" dirty="0" err="1"/>
              <a:t>vanhemman</a:t>
            </a:r>
            <a:r>
              <a:rPr lang="en-US" sz="2400" dirty="0"/>
              <a:t> </a:t>
            </a:r>
            <a:r>
              <a:rPr lang="en-US" sz="2400" dirty="0" err="1"/>
              <a:t>puuttuminen</a:t>
            </a:r>
            <a:r>
              <a:rPr lang="en-US" sz="2400" dirty="0"/>
              <a:t> </a:t>
            </a:r>
            <a:r>
              <a:rPr lang="en-US" sz="2400" dirty="0" err="1"/>
              <a:t>tarvitaan</a:t>
            </a:r>
            <a:endParaRPr lang="en-US" sz="2400" dirty="0"/>
          </a:p>
          <a:p>
            <a:pPr>
              <a:lnSpc>
                <a:spcPct val="110000"/>
              </a:lnSpc>
            </a:pPr>
            <a:endParaRPr lang="en-US" sz="2400" dirty="0"/>
          </a:p>
          <a:p>
            <a:pPr>
              <a:lnSpc>
                <a:spcPct val="110000"/>
              </a:lnSpc>
            </a:pPr>
            <a:endParaRPr lang="en-US" sz="1700" dirty="0"/>
          </a:p>
        </p:txBody>
      </p:sp>
      <p:pic>
        <p:nvPicPr>
          <p:cNvPr id="1026" name="Picture 2" descr="Liikennevalot, Valot, Roikkuva Lamppu">
            <a:extLst>
              <a:ext uri="{FF2B5EF4-FFF2-40B4-BE49-F238E27FC236}">
                <a16:creationId xmlns:a16="http://schemas.microsoft.com/office/drawing/2014/main" id="{45F59349-A8F4-402F-8DCB-BD5BB9D4E8F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8879840" y="804519"/>
            <a:ext cx="2651760" cy="528538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67850668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F005A296-656E-41DD-A4F5-F826174D236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Milloin syytä huoleen?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DD4AB1C8-7F8F-489F-A2FE-C183E032899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4037749"/>
          </a:xfrm>
        </p:spPr>
        <p:txBody>
          <a:bodyPr>
            <a:normAutofit/>
          </a:bodyPr>
          <a:lstStyle/>
          <a:p>
            <a:r>
              <a:rPr lang="fi-FI" sz="2400" dirty="0"/>
              <a:t>Jatkuva väsymys, nuori ei saa unta tai malta mennä nukkumaan</a:t>
            </a:r>
          </a:p>
          <a:p>
            <a:r>
              <a:rPr lang="fi-FI" sz="2400" dirty="0"/>
              <a:t>Stressi ei ole vaihtelevaa, vaan koko ajan kovaa</a:t>
            </a:r>
          </a:p>
          <a:p>
            <a:r>
              <a:rPr lang="fi-FI" sz="2400" dirty="0"/>
              <a:t>Nuori vetäytyy perheestä ja kavereista /yksinäisyys</a:t>
            </a:r>
          </a:p>
          <a:p>
            <a:r>
              <a:rPr lang="fi-FI" sz="2400" dirty="0"/>
              <a:t>Poissaoloja koulusta tulee</a:t>
            </a:r>
          </a:p>
          <a:p>
            <a:r>
              <a:rPr lang="fi-FI" sz="2400" dirty="0"/>
              <a:t>Nuori ei ole toiveikas, on iloton, luovuttaa</a:t>
            </a:r>
          </a:p>
          <a:p>
            <a:r>
              <a:rPr lang="fi-FI" sz="2400" dirty="0"/>
              <a:t>Nuori ei jaksa välittää ulkonäöstä yms. arkinen toimintakyky laskee</a:t>
            </a:r>
          </a:p>
          <a:p>
            <a:r>
              <a:rPr lang="fi-FI" sz="2400" dirty="0"/>
              <a:t>Syöminen herättää huolta, paino?</a:t>
            </a:r>
          </a:p>
        </p:txBody>
      </p:sp>
    </p:spTree>
    <p:extLst>
      <p:ext uri="{BB962C8B-B14F-4D97-AF65-F5344CB8AC3E}">
        <p14:creationId xmlns:p14="http://schemas.microsoft.com/office/powerpoint/2010/main" val="3433785900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2E4838F1-958B-47B6-AE9A-1FEDC106D2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Ja vielä…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2B7EAFB-33F9-4F26-9F10-62DC154A0C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Itkuisuus? Jatkuva ärtymys? Peittelee/ salailee itseään? Ahdistus?</a:t>
            </a:r>
          </a:p>
          <a:p>
            <a:r>
              <a:rPr lang="fi-FI" sz="2400" dirty="0"/>
              <a:t>Nuorelta puuttuu joustavuus, mistään ei voi tinkiä</a:t>
            </a:r>
          </a:p>
          <a:p>
            <a:r>
              <a:rPr lang="fi-FI" sz="2400" dirty="0"/>
              <a:t>Millaisessa kaveripiirissä nuori on? Päihdekäyttö? Tuleeko kavereilta huolta nuoresta? Rahan käyttö? Voiko nuoren sanaan luottaa?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70026059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371AF936-2C78-466F-ADF8-5F9704EA5D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Perusasiat?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7881F58C-63CA-438D-B49E-49A3559A4EF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fi-FI" sz="2400" dirty="0"/>
              <a:t>Riittävä uni?</a:t>
            </a:r>
          </a:p>
          <a:p>
            <a:r>
              <a:rPr lang="fi-FI" sz="2400" dirty="0"/>
              <a:t>Ruokarytmi?</a:t>
            </a:r>
          </a:p>
          <a:p>
            <a:r>
              <a:rPr lang="fi-FI" sz="2400" dirty="0"/>
              <a:t>Jonkinlainen </a:t>
            </a:r>
            <a:r>
              <a:rPr lang="fi-FI" sz="2400" dirty="0" err="1"/>
              <a:t>kalenterointi</a:t>
            </a:r>
            <a:r>
              <a:rPr lang="fi-FI" sz="2400" dirty="0"/>
              <a:t>, asiat hoidetuksi ajallaan?</a:t>
            </a:r>
          </a:p>
          <a:p>
            <a:r>
              <a:rPr lang="fi-FI" sz="2400" dirty="0"/>
              <a:t>Myös aikaa olla jouten, tehdä mukavia asioita, oman ajan tarve?</a:t>
            </a:r>
          </a:p>
          <a:p>
            <a:r>
              <a:rPr lang="fi-FI" sz="2400" dirty="0"/>
              <a:t>Ihmissuhteet? </a:t>
            </a:r>
          </a:p>
          <a:p>
            <a:r>
              <a:rPr lang="fi-FI" sz="2400" dirty="0"/>
              <a:t>Liikettä kropalle?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3961444341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DBFAA4A-7E80-4188-B22E-195FAA4914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Jos motivaatio on hukassa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17968253-A2B6-4682-9C3B-7778B713D45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51579" y="2015732"/>
            <a:ext cx="9603275" cy="3866908"/>
          </a:xfrm>
        </p:spPr>
        <p:txBody>
          <a:bodyPr>
            <a:normAutofit/>
          </a:bodyPr>
          <a:lstStyle/>
          <a:p>
            <a:r>
              <a:rPr lang="fi-FI" dirty="0"/>
              <a:t>Motivaatiota ei voi käskeä</a:t>
            </a:r>
          </a:p>
          <a:p>
            <a:r>
              <a:rPr lang="fi-FI" dirty="0"/>
              <a:t>Ymmärtämään pyrkivä keskusteluyhteys, mikä mättää nuoren mielestä</a:t>
            </a:r>
          </a:p>
          <a:p>
            <a:r>
              <a:rPr lang="fi-FI" dirty="0"/>
              <a:t>Onko jotakin liikaa, auttaisiko priorisointi, tarvittaessa keventäminen? Onko muussa elämässä jotakin, joka vie liikaa aikaa tai jaksamista?</a:t>
            </a:r>
          </a:p>
          <a:p>
            <a:r>
              <a:rPr lang="fi-FI" dirty="0"/>
              <a:t>Työ ei tuo tulosta? Opiskelutekniikka? Oppimisvaikeus, keskittymispulmat?</a:t>
            </a:r>
          </a:p>
          <a:p>
            <a:r>
              <a:rPr lang="fi-FI" dirty="0"/>
              <a:t>Puutteet tietopohjassa peruskoulun ajalta?</a:t>
            </a:r>
          </a:p>
          <a:p>
            <a:r>
              <a:rPr lang="fi-FI" dirty="0"/>
              <a:t>Onko koulussa jotakin, joka ahdistaa? Kaveripulmat, sosiaalinen jännittäminen?</a:t>
            </a:r>
          </a:p>
          <a:p>
            <a:r>
              <a:rPr lang="fi-FI" dirty="0"/>
              <a:t>Anna aikaa kypsymiselle ja yhtä aikaa tartu ajoissa!</a:t>
            </a:r>
          </a:p>
        </p:txBody>
      </p:sp>
    </p:spTree>
    <p:extLst>
      <p:ext uri="{BB962C8B-B14F-4D97-AF65-F5344CB8AC3E}">
        <p14:creationId xmlns:p14="http://schemas.microsoft.com/office/powerpoint/2010/main" val="2999093299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F7D887-A225-4D4F-A9BD-D60DA59B3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553592"/>
            <a:ext cx="8911687" cy="351408"/>
          </a:xfrm>
        </p:spPr>
        <p:txBody>
          <a:bodyPr>
            <a:noAutofit/>
          </a:bodyPr>
          <a:lstStyle/>
          <a:p>
            <a:r>
              <a:rPr lang="fi-FI" sz="2800" b="1" dirty="0">
                <a:cs typeface="Calibri Light"/>
              </a:rPr>
              <a:t>KIITOS YHTEISESTÄ OSUUDESTA</a:t>
            </a:r>
            <a:br>
              <a:rPr lang="fi-FI" sz="2800" b="1" dirty="0">
                <a:cs typeface="Calibri Light"/>
              </a:rPr>
            </a:br>
            <a:r>
              <a:rPr lang="fi-FI" sz="2800" b="1" dirty="0">
                <a:cs typeface="Calibri Light"/>
              </a:rPr>
              <a:t> -Jatketaan luokissa ryhmänohjaajien johdolla</a:t>
            </a:r>
            <a:endParaRPr lang="fi-FI" sz="2800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0B1967-63D2-49E9-A4AD-9B0F3AA40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599" y="2725769"/>
            <a:ext cx="10515600" cy="346896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 sz="3600" dirty="0">
                <a:cs typeface="Calibri"/>
              </a:rPr>
              <a:t>23A 	Maija Kukila 			luokka  109		</a:t>
            </a:r>
            <a:r>
              <a:rPr lang="fi-FI" sz="3600" dirty="0" err="1">
                <a:cs typeface="Calibri"/>
              </a:rPr>
              <a:t>Al</a:t>
            </a:r>
            <a:r>
              <a:rPr lang="fi-FI" sz="3600" dirty="0">
                <a:cs typeface="Calibri"/>
              </a:rPr>
              <a:t> – </a:t>
            </a:r>
            <a:r>
              <a:rPr lang="fi-FI" sz="3600" dirty="0" err="1">
                <a:cs typeface="Calibri"/>
              </a:rPr>
              <a:t>Jau</a:t>
            </a:r>
            <a:r>
              <a:rPr lang="fi-FI" sz="3600" dirty="0">
                <a:cs typeface="Calibri"/>
              </a:rPr>
              <a:t> D</a:t>
            </a:r>
          </a:p>
          <a:p>
            <a:r>
              <a:rPr lang="fi-FI" sz="3600" dirty="0">
                <a:cs typeface="Calibri"/>
              </a:rPr>
              <a:t>23B 	Tapio Uusitalo		luokka	  508	</a:t>
            </a:r>
            <a:r>
              <a:rPr lang="fi-FI" sz="3600" dirty="0" err="1">
                <a:cs typeface="Calibri"/>
              </a:rPr>
              <a:t>Jau</a:t>
            </a:r>
            <a:r>
              <a:rPr lang="fi-FI" sz="3600" dirty="0">
                <a:cs typeface="Calibri"/>
              </a:rPr>
              <a:t> J - Lei</a:t>
            </a:r>
          </a:p>
          <a:p>
            <a:r>
              <a:rPr lang="fi-FI" sz="3600" dirty="0">
                <a:cs typeface="Calibri"/>
              </a:rPr>
              <a:t>23C	Pekka Ollikainen	luokka  307		</a:t>
            </a:r>
            <a:r>
              <a:rPr lang="fi-FI" sz="3600" dirty="0" err="1">
                <a:cs typeface="Calibri"/>
              </a:rPr>
              <a:t>Lep</a:t>
            </a:r>
            <a:r>
              <a:rPr lang="fi-FI" sz="3600" dirty="0">
                <a:cs typeface="Calibri"/>
              </a:rPr>
              <a:t> - Pui	</a:t>
            </a:r>
          </a:p>
          <a:p>
            <a:r>
              <a:rPr lang="fi-FI" sz="3600" dirty="0">
                <a:cs typeface="Calibri"/>
              </a:rPr>
              <a:t>23D	Elina Antikainen	luokka	  412	</a:t>
            </a:r>
            <a:r>
              <a:rPr lang="fi-FI" sz="3600" dirty="0" err="1">
                <a:cs typeface="Calibri"/>
              </a:rPr>
              <a:t>Pul</a:t>
            </a:r>
            <a:r>
              <a:rPr lang="fi-FI" sz="3600" dirty="0">
                <a:cs typeface="Calibri"/>
              </a:rPr>
              <a:t> - </a:t>
            </a:r>
            <a:r>
              <a:rPr lang="fi-FI" sz="3600" dirty="0" err="1">
                <a:cs typeface="Calibri"/>
              </a:rPr>
              <a:t>Sop</a:t>
            </a:r>
            <a:endParaRPr lang="fi-FI" sz="3600" dirty="0">
              <a:cs typeface="Calibri"/>
            </a:endParaRPr>
          </a:p>
          <a:p>
            <a:r>
              <a:rPr lang="fi-FI" sz="3600" dirty="0">
                <a:cs typeface="Calibri"/>
              </a:rPr>
              <a:t>23E	Mika Leikas			luokka	  501	</a:t>
            </a:r>
            <a:r>
              <a:rPr lang="fi-FI" sz="3600" dirty="0" err="1">
                <a:cs typeface="Calibri"/>
              </a:rPr>
              <a:t>Sor</a:t>
            </a:r>
            <a:r>
              <a:rPr lang="fi-FI" sz="3600" dirty="0">
                <a:cs typeface="Calibri"/>
              </a:rPr>
              <a:t> - </a:t>
            </a:r>
            <a:r>
              <a:rPr lang="fi-FI" sz="3600" dirty="0" err="1">
                <a:cs typeface="Calibri"/>
              </a:rPr>
              <a:t>Yl</a:t>
            </a:r>
            <a:endParaRPr lang="fi-FI" sz="3600" dirty="0">
              <a:cs typeface="Calibri"/>
            </a:endParaRPr>
          </a:p>
          <a:p>
            <a:r>
              <a:rPr lang="fi-FI" sz="3600" dirty="0">
                <a:cs typeface="Calibri"/>
              </a:rPr>
              <a:t>23F	Marika Heiskanen	luokka	  301	bisneslinja</a:t>
            </a:r>
          </a:p>
        </p:txBody>
      </p:sp>
    </p:spTree>
    <p:extLst>
      <p:ext uri="{BB962C8B-B14F-4D97-AF65-F5344CB8AC3E}">
        <p14:creationId xmlns:p14="http://schemas.microsoft.com/office/powerpoint/2010/main" val="38799156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66F7D887-A225-4D4F-A9BD-D60DA59B3F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92925" y="1553592"/>
            <a:ext cx="8911687" cy="351408"/>
          </a:xfrm>
        </p:spPr>
        <p:txBody>
          <a:bodyPr>
            <a:noAutofit/>
          </a:bodyPr>
          <a:lstStyle/>
          <a:p>
            <a:r>
              <a:rPr lang="fi-FI" b="1" dirty="0">
                <a:cs typeface="Calibri Light"/>
              </a:rPr>
              <a:t>Jatketaan luokissa </a:t>
            </a:r>
            <a:br>
              <a:rPr lang="fi-FI" b="1" dirty="0">
                <a:cs typeface="Calibri Light"/>
              </a:rPr>
            </a:br>
            <a:r>
              <a:rPr lang="fi-FI" b="1" dirty="0">
                <a:cs typeface="Calibri Light"/>
              </a:rPr>
              <a:t>ryhmänohjaajien johdolla</a:t>
            </a:r>
            <a:endParaRPr lang="fi-FI" b="1" dirty="0"/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3D0B1967-63D2-49E9-A4AD-9B0F3AA40F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7599" y="2725769"/>
            <a:ext cx="10515600" cy="3468968"/>
          </a:xfrm>
        </p:spPr>
        <p:txBody>
          <a:bodyPr vert="horz" lIns="91440" tIns="45720" rIns="91440" bIns="45720" rtlCol="0" anchor="t">
            <a:normAutofit fontScale="92500" lnSpcReduction="10000"/>
          </a:bodyPr>
          <a:lstStyle/>
          <a:p>
            <a:r>
              <a:rPr lang="fi-FI" sz="3600" dirty="0">
                <a:cs typeface="Calibri"/>
              </a:rPr>
              <a:t>23A 	Maija Kukila 			luokka  109		</a:t>
            </a:r>
            <a:r>
              <a:rPr lang="fi-FI" sz="3600" dirty="0" err="1">
                <a:cs typeface="Calibri"/>
              </a:rPr>
              <a:t>Al</a:t>
            </a:r>
            <a:r>
              <a:rPr lang="fi-FI" sz="3600" dirty="0">
                <a:cs typeface="Calibri"/>
              </a:rPr>
              <a:t> – </a:t>
            </a:r>
            <a:r>
              <a:rPr lang="fi-FI" sz="3600" dirty="0" err="1">
                <a:cs typeface="Calibri"/>
              </a:rPr>
              <a:t>Jau</a:t>
            </a:r>
            <a:r>
              <a:rPr lang="fi-FI" sz="3600" dirty="0">
                <a:cs typeface="Calibri"/>
              </a:rPr>
              <a:t> D</a:t>
            </a:r>
          </a:p>
          <a:p>
            <a:r>
              <a:rPr lang="fi-FI" sz="3600" dirty="0">
                <a:cs typeface="Calibri"/>
              </a:rPr>
              <a:t>23B 	Tapio Uusitalo		luokka	  508	</a:t>
            </a:r>
            <a:r>
              <a:rPr lang="fi-FI" sz="3600" dirty="0" err="1">
                <a:cs typeface="Calibri"/>
              </a:rPr>
              <a:t>Jau</a:t>
            </a:r>
            <a:r>
              <a:rPr lang="fi-FI" sz="3600" dirty="0">
                <a:cs typeface="Calibri"/>
              </a:rPr>
              <a:t> J - Lei</a:t>
            </a:r>
          </a:p>
          <a:p>
            <a:r>
              <a:rPr lang="fi-FI" sz="3600" dirty="0">
                <a:cs typeface="Calibri"/>
              </a:rPr>
              <a:t>23C	Pekka Ollikainen	luokka  307		</a:t>
            </a:r>
            <a:r>
              <a:rPr lang="fi-FI" sz="3600" dirty="0" err="1">
                <a:cs typeface="Calibri"/>
              </a:rPr>
              <a:t>Lep</a:t>
            </a:r>
            <a:r>
              <a:rPr lang="fi-FI" sz="3600" dirty="0">
                <a:cs typeface="Calibri"/>
              </a:rPr>
              <a:t> - Pui	</a:t>
            </a:r>
          </a:p>
          <a:p>
            <a:r>
              <a:rPr lang="fi-FI" sz="3600" dirty="0">
                <a:cs typeface="Calibri"/>
              </a:rPr>
              <a:t>23D	Elina Antikainen	luokka	  412	</a:t>
            </a:r>
            <a:r>
              <a:rPr lang="fi-FI" sz="3600" dirty="0" err="1">
                <a:cs typeface="Calibri"/>
              </a:rPr>
              <a:t>Pul</a:t>
            </a:r>
            <a:r>
              <a:rPr lang="fi-FI" sz="3600" dirty="0">
                <a:cs typeface="Calibri"/>
              </a:rPr>
              <a:t> - </a:t>
            </a:r>
            <a:r>
              <a:rPr lang="fi-FI" sz="3600" dirty="0" err="1">
                <a:cs typeface="Calibri"/>
              </a:rPr>
              <a:t>Sop</a:t>
            </a:r>
            <a:endParaRPr lang="fi-FI" sz="3600" dirty="0">
              <a:cs typeface="Calibri"/>
            </a:endParaRPr>
          </a:p>
          <a:p>
            <a:r>
              <a:rPr lang="fi-FI" sz="3600" dirty="0">
                <a:cs typeface="Calibri"/>
              </a:rPr>
              <a:t>23E	Mika Leikas			luokka	  501	</a:t>
            </a:r>
            <a:r>
              <a:rPr lang="fi-FI" sz="3600" dirty="0" err="1">
                <a:cs typeface="Calibri"/>
              </a:rPr>
              <a:t>Sor</a:t>
            </a:r>
            <a:r>
              <a:rPr lang="fi-FI" sz="3600" dirty="0">
                <a:cs typeface="Calibri"/>
              </a:rPr>
              <a:t> - </a:t>
            </a:r>
            <a:r>
              <a:rPr lang="fi-FI" sz="3600" dirty="0" err="1">
                <a:cs typeface="Calibri"/>
              </a:rPr>
              <a:t>Yl</a:t>
            </a:r>
            <a:endParaRPr lang="fi-FI" sz="3600" dirty="0">
              <a:cs typeface="Calibri"/>
            </a:endParaRPr>
          </a:p>
          <a:p>
            <a:r>
              <a:rPr lang="fi-FI" sz="3600" dirty="0">
                <a:cs typeface="Calibri"/>
              </a:rPr>
              <a:t>23F	Marika Heiskanen	luokka	  301	bisneslinja</a:t>
            </a:r>
          </a:p>
        </p:txBody>
      </p:sp>
    </p:spTree>
    <p:extLst>
      <p:ext uri="{BB962C8B-B14F-4D97-AF65-F5344CB8AC3E}">
        <p14:creationId xmlns:p14="http://schemas.microsoft.com/office/powerpoint/2010/main" val="18990446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D59C2C63-D709-4949-9465-29A52CBEDD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0EFD2038-15D6-4003-8350-AFEC394EEFA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920" y="1399880"/>
            <a:ext cx="7808159" cy="410396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114300" dist="127000" dir="5400000" sx="99000" sy="99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twoPt" dir="t"/>
          </a:scene3d>
          <a:sp3d contourW="6350">
            <a:bevelT w="12700" h="0" prst="coolSlant"/>
            <a:contourClr>
              <a:schemeClr val="tx2">
                <a:lumMod val="75000"/>
                <a:lumOff val="25000"/>
              </a:schemeClr>
            </a:contourClr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8CF519C2-F6BE-41BE-A50E-54B98359C91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328332" y="1540931"/>
            <a:ext cx="7543802" cy="3835401"/>
          </a:xfrm>
          <a:prstGeom prst="rect">
            <a:avLst/>
          </a:prstGeom>
          <a:noFill/>
          <a:ln w="15875">
            <a:solidFill>
              <a:schemeClr val="accent1"/>
            </a:solidFill>
            <a:miter lim="800000"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grpSp>
        <p:nvGrpSpPr>
          <p:cNvPr id="14" name="Group 13">
            <a:extLst>
              <a:ext uri="{FF2B5EF4-FFF2-40B4-BE49-F238E27FC236}">
                <a16:creationId xmlns:a16="http://schemas.microsoft.com/office/drawing/2014/main" id="{7767AD93-AD3E-4C62-97D5-E54E14B2EAD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3123631"/>
            <a:ext cx="12231160" cy="659658"/>
            <a:chOff x="-16934" y="3123631"/>
            <a:chExt cx="12231160" cy="659658"/>
          </a:xfrm>
        </p:grpSpPr>
        <p:sp>
          <p:nvSpPr>
            <p:cNvPr id="15" name="Rounded Rectangle 17">
              <a:extLst>
                <a:ext uri="{FF2B5EF4-FFF2-40B4-BE49-F238E27FC236}">
                  <a16:creationId xmlns:a16="http://schemas.microsoft.com/office/drawing/2014/main" id="{AA443E8D-EC07-4B8F-B370-2A1153F350B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2430976" y="3123631"/>
              <a:ext cx="45720" cy="658368"/>
            </a:xfrm>
            <a:prstGeom prst="roundRect">
              <a:avLst>
                <a:gd name="adj" fmla="val 50000"/>
              </a:avLst>
            </a:prstGeom>
            <a:solidFill>
              <a:schemeClr val="tx2">
                <a:alpha val="55000"/>
              </a:schemeClr>
            </a:solidFill>
            <a:ln w="9525">
              <a:noFill/>
            </a:ln>
            <a:effectLst>
              <a:innerShdw blurRad="114300">
                <a:prstClr val="black">
                  <a:alpha val="48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6" name="Picture 15">
              <a:extLst>
                <a:ext uri="{FF2B5EF4-FFF2-40B4-BE49-F238E27FC236}">
                  <a16:creationId xmlns:a16="http://schemas.microsoft.com/office/drawing/2014/main" id="{841F0AA1-D12D-4FDB-BF66-D9398ED9303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-16934" y="3145536"/>
              <a:ext cx="2478024" cy="612648"/>
            </a:xfrm>
            <a:prstGeom prst="rect">
              <a:avLst/>
            </a:prstGeom>
          </p:spPr>
        </p:pic>
        <p:sp>
          <p:nvSpPr>
            <p:cNvPr id="17" name="Rounded Rectangle 20">
              <a:extLst>
                <a:ext uri="{FF2B5EF4-FFF2-40B4-BE49-F238E27FC236}">
                  <a16:creationId xmlns:a16="http://schemas.microsoft.com/office/drawing/2014/main" id="{E2B949DE-0178-4942-80DE-811C1AA4FCA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717803" y="3124921"/>
              <a:ext cx="45720" cy="658368"/>
            </a:xfrm>
            <a:prstGeom prst="roundRect">
              <a:avLst>
                <a:gd name="adj" fmla="val 50000"/>
              </a:avLst>
            </a:prstGeom>
            <a:solidFill>
              <a:schemeClr val="tx2">
                <a:alpha val="55000"/>
              </a:schemeClr>
            </a:solidFill>
            <a:ln w="9525">
              <a:noFill/>
            </a:ln>
            <a:effectLst>
              <a:innerShdw blurRad="114300">
                <a:prstClr val="black">
                  <a:alpha val="48000"/>
                </a:prstClr>
              </a:innerShdw>
            </a:effectLst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284AA86D-EAE1-4E3F-A54C-7F1E390B6DF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PicPr>
              <a:picLocks noChangeAspect="1"/>
            </p:cNvPic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/>
          </p:blipFill>
          <p:spPr>
            <a:xfrm>
              <a:off x="9736202" y="3145536"/>
              <a:ext cx="2478024" cy="612648"/>
            </a:xfrm>
            <a:prstGeom prst="rect">
              <a:avLst/>
            </a:prstGeom>
          </p:spPr>
        </p:pic>
      </p:grpSp>
      <p:sp>
        <p:nvSpPr>
          <p:cNvPr id="2" name="Otsikko 1">
            <a:extLst>
              <a:ext uri="{FF2B5EF4-FFF2-40B4-BE49-F238E27FC236}">
                <a16:creationId xmlns:a16="http://schemas.microsoft.com/office/drawing/2014/main" id="{21AE9647-F3E7-8932-8552-FE96FC3DDF12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>
            <a:normAutofit/>
          </a:bodyPr>
          <a:lstStyle/>
          <a:p>
            <a:r>
              <a:rPr lang="fi-FI">
                <a:solidFill>
                  <a:schemeClr val="bg1"/>
                </a:solidFill>
              </a:rPr>
              <a:t>Lukio-opinnot 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0D073CFE-DD41-B0BA-A0C8-8E151AC09D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>
            <a:normAutofit/>
          </a:bodyPr>
          <a:lstStyle/>
          <a:p>
            <a:r>
              <a:rPr lang="fi-FI" sz="3200" dirty="0">
                <a:solidFill>
                  <a:schemeClr val="bg1"/>
                </a:solidFill>
              </a:rPr>
              <a:t>Kallaveden lukio</a:t>
            </a:r>
          </a:p>
        </p:txBody>
      </p:sp>
      <p:cxnSp>
        <p:nvCxnSpPr>
          <p:cNvPr id="20" name="Straight Connector 19">
            <a:extLst>
              <a:ext uri="{FF2B5EF4-FFF2-40B4-BE49-F238E27FC236}">
                <a16:creationId xmlns:a16="http://schemas.microsoft.com/office/drawing/2014/main" id="{0772CE55-4C36-44F1-A9BD-379BEB84317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78136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500"/>
                                  </p:stCondLst>
                                  <p:iterate type="wd">
                                    <p:tmPct val="15000"/>
                                  </p:iterate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A327CCB-C334-6462-C5B8-8D3857BFE2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fi-FI" b="1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Lukuvuodessa on viisi jaksoa</a:t>
            </a:r>
            <a:endParaRPr lang="fi-FI">
              <a:solidFill>
                <a:srgbClr val="262626"/>
              </a:solidFill>
            </a:endParaRPr>
          </a:p>
        </p:txBody>
      </p:sp>
      <p:graphicFrame>
        <p:nvGraphicFramePr>
          <p:cNvPr id="5" name="Sisällön paikkamerkki 2">
            <a:extLst>
              <a:ext uri="{FF2B5EF4-FFF2-40B4-BE49-F238E27FC236}">
                <a16:creationId xmlns:a16="http://schemas.microsoft.com/office/drawing/2014/main" id="{69E4B43F-13E4-73EB-20DF-4611A90BBDEE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521272689"/>
              </p:ext>
            </p:extLst>
          </p:nvPr>
        </p:nvGraphicFramePr>
        <p:xfrm>
          <a:off x="1083366" y="2464904"/>
          <a:ext cx="10327584" cy="3773971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822634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DC878D9A-77BE-4701-AE3D-EEFC53CD50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643BE08-0ED1-4B73-AC6D-B7E26A59CDA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74663" y="469900"/>
            <a:ext cx="3695002" cy="5918200"/>
          </a:xfrm>
          <a:prstGeom prst="rect">
            <a:avLst/>
          </a:prstGeom>
          <a:solidFill>
            <a:schemeClr val="tx2">
              <a:lumMod val="90000"/>
              <a:lumOff val="10000"/>
            </a:scheme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  <a:scene3d>
            <a:camera prst="orthographicFront"/>
            <a:lightRig rig="balanced" dir="t"/>
          </a:scene3d>
          <a:sp3d>
            <a:bevelT w="6350" h="6350"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956B2094-7FC0-45FC-BFED-3CB88CEE63F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9668" y="635508"/>
            <a:ext cx="3364992" cy="5586984"/>
          </a:xfrm>
          <a:prstGeom prst="rect">
            <a:avLst/>
          </a:prstGeom>
          <a:noFill/>
          <a:ln w="15875" cap="flat">
            <a:solidFill>
              <a:schemeClr val="accent1"/>
            </a:solidFill>
            <a:miter lim="800000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" name="Otsikko 2">
            <a:extLst>
              <a:ext uri="{FF2B5EF4-FFF2-40B4-BE49-F238E27FC236}">
                <a16:creationId xmlns:a16="http://schemas.microsoft.com/office/drawing/2014/main" id="{0B198A15-F33A-86D2-D8BE-B063A06D966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2108" y="954756"/>
            <a:ext cx="2730414" cy="4946003"/>
          </a:xfrm>
        </p:spPr>
        <p:txBody>
          <a:bodyPr>
            <a:normAutofit/>
          </a:bodyPr>
          <a:lstStyle/>
          <a:p>
            <a:pPr>
              <a:lnSpc>
                <a:spcPct val="90000"/>
              </a:lnSpc>
            </a:pPr>
            <a:r>
              <a:rPr lang="fi-FI" sz="3400" b="1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Lukio-opintojen laajuus eli oppimäärä on vähintään 150 opintopistettä (op)</a:t>
            </a:r>
            <a:br>
              <a:rPr lang="fi-FI" sz="3400">
                <a:solidFill>
                  <a:srgbClr val="FFFFFF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fi-FI" sz="3400">
              <a:solidFill>
                <a:srgbClr val="FFFFFF"/>
              </a:solidFill>
            </a:endParaRP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07A4B640-BB7F-4272-A710-068DBA9F9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4654296" y="0"/>
            <a:ext cx="7537704" cy="6858000"/>
          </a:xfrm>
          <a:prstGeom prst="rect">
            <a:avLst/>
          </a:prstGeom>
          <a:gradFill>
            <a:gsLst>
              <a:gs pos="0">
                <a:schemeClr val="bg1"/>
              </a:gs>
              <a:gs pos="30000">
                <a:schemeClr val="bg1"/>
              </a:gs>
              <a:gs pos="61000">
                <a:schemeClr val="bg2">
                  <a:lumMod val="20000"/>
                  <a:lumOff val="80000"/>
                </a:schemeClr>
              </a:gs>
              <a:gs pos="97000">
                <a:schemeClr val="bg2">
                  <a:lumMod val="70000"/>
                  <a:lumOff val="3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  <a:effectLst>
            <a:innerShdw blurRad="63500" dist="50800" dir="10800000">
              <a:prstClr val="black">
                <a:alpha val="35000"/>
              </a:prstClr>
            </a:inn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Sisällön paikkamerkki 3">
            <a:extLst>
              <a:ext uri="{FF2B5EF4-FFF2-40B4-BE49-F238E27FC236}">
                <a16:creationId xmlns:a16="http://schemas.microsoft.com/office/drawing/2014/main" id="{63BEF915-4CD9-829B-1C09-7912CE7AF57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40933" y="469899"/>
            <a:ext cx="6776083" cy="5672483"/>
          </a:xfrm>
        </p:spPr>
        <p:txBody>
          <a:bodyPr anchor="ctr">
            <a:normAutofit/>
          </a:bodyPr>
          <a:lstStyle/>
          <a:p>
            <a:pPr>
              <a:spcAft>
                <a:spcPts val="800"/>
              </a:spcAft>
            </a:pPr>
            <a:r>
              <a:rPr lang="fi-F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Pakollisia opintoja: 94 op (lyhyt matematiikka) TAI 102 op (pitkä matematiikka).</a:t>
            </a:r>
          </a:p>
          <a:p>
            <a:pPr>
              <a:spcAft>
                <a:spcPts val="800"/>
              </a:spcAft>
            </a:pPr>
            <a:r>
              <a:rPr lang="fi-FI" b="1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Lukio-opintoihin pitää sisältyä vähintään 20 op valtakunnallisia valinnaisia opintoja.</a:t>
            </a:r>
            <a:endParaRPr lang="fi-FI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spcAft>
                <a:spcPts val="800"/>
              </a:spcAft>
            </a:pPr>
            <a:r>
              <a:rPr lang="fi-FI" dirty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Wilmassa pakolliset opinnot ovat punaisella värillä. Valtakunnalliset valinnaiset opinnot ovat sinisellä värillä. Violetit opinnot ovat Kuopio-kohtaisia opintoja. Ylioppilaskirjoitukset perustuvat oppiaineen pakollisiin ja valtakunnallisiin valinnaisiin opintoihin (punaiset ja siniset).</a:t>
            </a:r>
          </a:p>
          <a:p>
            <a:endParaRPr lang="fi-FI" dirty="0"/>
          </a:p>
        </p:txBody>
      </p:sp>
    </p:spTree>
    <p:extLst>
      <p:ext uri="{BB962C8B-B14F-4D97-AF65-F5344CB8AC3E}">
        <p14:creationId xmlns:p14="http://schemas.microsoft.com/office/powerpoint/2010/main" val="13955240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C3710C9E-F694-FDF3-E748-B193C2FD85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</p:spPr>
        <p:txBody>
          <a:bodyPr>
            <a:normAutofit/>
          </a:bodyPr>
          <a:lstStyle/>
          <a:p>
            <a:r>
              <a:rPr lang="fi-FI">
                <a:solidFill>
                  <a:srgbClr val="262626"/>
                </a:solidFill>
              </a:rPr>
              <a:t>Kuusi oppiainetta per jakso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BA20FE6D-837D-CAF0-5758-907AD14432F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66777" y="2556931"/>
            <a:ext cx="6457948" cy="3567643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fi-FI" b="1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Tavoiteltu opintopistemäärä n. 12 op/jakso </a:t>
            </a:r>
            <a:r>
              <a:rPr lang="fi-FI" b="1">
                <a:solidFill>
                  <a:srgbClr val="26262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=</a:t>
            </a:r>
            <a:r>
              <a:rPr lang="fi-FI" b="1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kuusi oppiainevalintaa per jakso.</a:t>
            </a:r>
            <a:endParaRPr lang="fi-FI">
              <a:solidFill>
                <a:srgbClr val="262626"/>
              </a:solidFill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fi-FI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1.vuoden jälkeen opintoja suoritettuna n. 60 op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fi-FI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2.vuodelle opintoja n. 60 op eli yhteensä 2.vuoden jälkeen opintoja suoritettuna n. 120 op</a:t>
            </a:r>
          </a:p>
          <a:p>
            <a:pPr>
              <a:lnSpc>
                <a:spcPct val="90000"/>
              </a:lnSpc>
              <a:spcAft>
                <a:spcPts val="800"/>
              </a:spcAft>
            </a:pPr>
            <a:r>
              <a:rPr lang="fi-FI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3.vuoden jälkeen opintoja suoritettuna 150 op</a:t>
            </a:r>
          </a:p>
          <a:p>
            <a:pPr marL="0" indent="0">
              <a:lnSpc>
                <a:spcPct val="90000"/>
              </a:lnSpc>
              <a:spcAft>
                <a:spcPts val="800"/>
              </a:spcAft>
              <a:buNone/>
            </a:pPr>
            <a:r>
              <a:rPr lang="fi-FI">
                <a:solidFill>
                  <a:srgbClr val="262626"/>
                </a:solidFill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</a:t>
            </a:r>
            <a:r>
              <a:rPr lang="fi-FI">
                <a:solidFill>
                  <a:srgbClr val="262626"/>
                </a:solidFill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ääsääntö on, että opinnot ovat kasassa 3.vuoden 3.jakson jälkeen – sitten lukulomalle.</a:t>
            </a:r>
          </a:p>
          <a:p>
            <a:pPr>
              <a:lnSpc>
                <a:spcPct val="90000"/>
              </a:lnSpc>
            </a:pPr>
            <a:endParaRPr lang="fi-FI" sz="2200" dirty="0">
              <a:solidFill>
                <a:srgbClr val="262626"/>
              </a:solidFill>
            </a:endParaRP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2530A949-BC09-4194-2E1E-E5B974A6DA6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462816" y="3289854"/>
            <a:ext cx="4071959" cy="1877331"/>
          </a:xfrm>
          <a:prstGeom prst="rect">
            <a:avLst/>
          </a:prstGeom>
          <a:ln w="57150" cmpd="thickThin">
            <a:solidFill>
              <a:srgbClr val="7F7F7F"/>
            </a:solidFill>
            <a:miter lim="800000"/>
          </a:ln>
        </p:spPr>
      </p:pic>
    </p:spTree>
    <p:extLst>
      <p:ext uri="{BB962C8B-B14F-4D97-AF65-F5344CB8AC3E}">
        <p14:creationId xmlns:p14="http://schemas.microsoft.com/office/powerpoint/2010/main" val="14967281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aninen">
  <a:themeElements>
    <a:clrScheme name="Orgaaninen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Orgaaninen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aninen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Kuiskaus">
  <a:themeElements>
    <a:clrScheme name="Kuiskaus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Kuiskaus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Kuiskaus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ppt/theme/theme3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1_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Galleria">
  <a:themeElements>
    <a:clrScheme name="Galleria">
      <a:dk1>
        <a:sysClr val="windowText" lastClr="000000"/>
      </a:dk1>
      <a:lt1>
        <a:sysClr val="window" lastClr="FFFFFF"/>
      </a:lt1>
      <a:dk2>
        <a:srgbClr val="454545"/>
      </a:dk2>
      <a:lt2>
        <a:srgbClr val="DFDBD5"/>
      </a:lt2>
      <a:accent1>
        <a:srgbClr val="B71E42"/>
      </a:accent1>
      <a:accent2>
        <a:srgbClr val="DE478E"/>
      </a:accent2>
      <a:accent3>
        <a:srgbClr val="BC72F0"/>
      </a:accent3>
      <a:accent4>
        <a:srgbClr val="795FAF"/>
      </a:accent4>
      <a:accent5>
        <a:srgbClr val="586EA6"/>
      </a:accent5>
      <a:accent6>
        <a:srgbClr val="6892A0"/>
      </a:accent6>
      <a:hlink>
        <a:srgbClr val="FA2B5C"/>
      </a:hlink>
      <a:folHlink>
        <a:srgbClr val="BC658E"/>
      </a:folHlink>
    </a:clrScheme>
    <a:fontScheme name="Galleria">
      <a:majorFont>
        <a:latin typeface="Gill Sans MT" panose="020B0502020104020203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Gill Sans MT" panose="020B0502020104020203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ia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F5E91637-A7B6-4E27-B710-77DA7014EE1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850</TotalTime>
  <Words>1616</Words>
  <Application>Microsoft Office PowerPoint</Application>
  <PresentationFormat>Laajakuva</PresentationFormat>
  <Paragraphs>172</Paragraphs>
  <Slides>45</Slides>
  <Notes>0</Notes>
  <HiddenSlides>0</HiddenSlides>
  <MMClips>0</MMClips>
  <ScaleCrop>false</ScaleCrop>
  <HeadingPairs>
    <vt:vector size="6" baseType="variant">
      <vt:variant>
        <vt:lpstr>Käytetyt fontit</vt:lpstr>
      </vt:variant>
      <vt:variant>
        <vt:i4>11</vt:i4>
      </vt:variant>
      <vt:variant>
        <vt:lpstr>Teema</vt:lpstr>
      </vt:variant>
      <vt:variant>
        <vt:i4>5</vt:i4>
      </vt:variant>
      <vt:variant>
        <vt:lpstr>Dian otsikot</vt:lpstr>
      </vt:variant>
      <vt:variant>
        <vt:i4>45</vt:i4>
      </vt:variant>
    </vt:vector>
  </HeadingPairs>
  <TitlesOfParts>
    <vt:vector size="61" baseType="lpstr">
      <vt:lpstr>Angsana New</vt:lpstr>
      <vt:lpstr>Arial</vt:lpstr>
      <vt:lpstr>Calibri</vt:lpstr>
      <vt:lpstr>Calibri Light</vt:lpstr>
      <vt:lpstr>Century Gothic</vt:lpstr>
      <vt:lpstr>Garamond</vt:lpstr>
      <vt:lpstr>Gill Sans MT</vt:lpstr>
      <vt:lpstr>Kiona</vt:lpstr>
      <vt:lpstr>Sitka Heading</vt:lpstr>
      <vt:lpstr>Wingdings</vt:lpstr>
      <vt:lpstr>Wingdings 3</vt:lpstr>
      <vt:lpstr>Orgaaninen</vt:lpstr>
      <vt:lpstr>Kuiskaus</vt:lpstr>
      <vt:lpstr>Office-teema</vt:lpstr>
      <vt:lpstr>1_Office-teema</vt:lpstr>
      <vt:lpstr>Galleria</vt:lpstr>
      <vt:lpstr>Tervetuloa huoltajieniltaan!</vt:lpstr>
      <vt:lpstr>PowerPoint-esitys</vt:lpstr>
      <vt:lpstr>PowerPoint-esitys</vt:lpstr>
      <vt:lpstr>Illan ohjelma</vt:lpstr>
      <vt:lpstr>Jatketaan luokissa  ryhmänohjaajien johdolla</vt:lpstr>
      <vt:lpstr>Lukio-opinnot </vt:lpstr>
      <vt:lpstr>Lukuvuodessa on viisi jaksoa</vt:lpstr>
      <vt:lpstr>Lukio-opintojen laajuus eli oppimäärä on vähintään 150 opintopistettä (op) </vt:lpstr>
      <vt:lpstr>Kuusi oppiainetta per jakso</vt:lpstr>
      <vt:lpstr>Lukiossa opiskelija on itse vastuussa opinnoistaan ja opintojensa etenemisestä. </vt:lpstr>
      <vt:lpstr>PowerPoint-esitys</vt:lpstr>
      <vt:lpstr>Oppivelvollisuus ja poissaolot</vt:lpstr>
      <vt:lpstr> </vt:lpstr>
      <vt:lpstr>YLIOPPILASTUTKINTO sisältää vähintään viisi koetta Lisätietoa: ytl.fi</vt:lpstr>
      <vt:lpstr>Lukion lopuksi opiskelija saa kaksi todistusta: lukion päättötodistus (lukion oppimäärä suoritettu) ja ylioppilastutkintotodistus (YO-kokeet suoritettu). </vt:lpstr>
      <vt:lpstr>Tiedottaminen</vt:lpstr>
      <vt:lpstr>Opinto-ohjaus lukiossa</vt:lpstr>
      <vt:lpstr>Wilman lomakkeet</vt:lpstr>
      <vt:lpstr>Tukea opiskeluun</vt:lpstr>
      <vt:lpstr>Tiimijakso</vt:lpstr>
      <vt:lpstr>Ystävyyskouluprojekti</vt:lpstr>
      <vt:lpstr>Desenzano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PowerPoint-esitys</vt:lpstr>
      <vt:lpstr>MIKÄ ON VANHEMPIEN ROOLI &amp; MERKITYS MEILLE LUKIOLAISILLE?</vt:lpstr>
      <vt:lpstr>OPISKELUHUOLTO TARVITTAESSA TUKENA</vt:lpstr>
      <vt:lpstr>Lukiolaisen vanhempana</vt:lpstr>
      <vt:lpstr>Lukioaika siirtymää nuoresta aikuisuuteen</vt:lpstr>
      <vt:lpstr>Nuoret kypsyvät eri tahtiin</vt:lpstr>
      <vt:lpstr>Vanhemman tasapainoilu ei ole aina helppoa</vt:lpstr>
      <vt:lpstr>Suurin osa lukiolaisista pärjää hyvin</vt:lpstr>
      <vt:lpstr>Stressiliikennevalot</vt:lpstr>
      <vt:lpstr>Milloin syytä huoleen?</vt:lpstr>
      <vt:lpstr>Ja vielä…</vt:lpstr>
      <vt:lpstr>Perusasiat?</vt:lpstr>
      <vt:lpstr>Jos motivaatio on hukassa</vt:lpstr>
      <vt:lpstr>KIITOS YHTEISESTÄ OSUUDESTA  -Jatketaan luokissa ryhmänohjaajien johdolla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Lukio-opinnot</dc:title>
  <dc:creator>Jonninen Jenni Annika Hannele</dc:creator>
  <cp:lastModifiedBy>Karjalainen Tiina</cp:lastModifiedBy>
  <cp:revision>24</cp:revision>
  <dcterms:created xsi:type="dcterms:W3CDTF">2023-09-24T18:10:15Z</dcterms:created>
  <dcterms:modified xsi:type="dcterms:W3CDTF">2023-10-31T17:05:21Z</dcterms:modified>
</cp:coreProperties>
</file>