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57"/>
  </p:notesMasterIdLst>
  <p:sldIdLst>
    <p:sldId id="333" r:id="rId3"/>
    <p:sldId id="348" r:id="rId4"/>
    <p:sldId id="339" r:id="rId5"/>
    <p:sldId id="391" r:id="rId6"/>
    <p:sldId id="357" r:id="rId7"/>
    <p:sldId id="374" r:id="rId8"/>
    <p:sldId id="257" r:id="rId9"/>
    <p:sldId id="259" r:id="rId10"/>
    <p:sldId id="258" r:id="rId11"/>
    <p:sldId id="277" r:id="rId12"/>
    <p:sldId id="379" r:id="rId13"/>
    <p:sldId id="380" r:id="rId14"/>
    <p:sldId id="382" r:id="rId15"/>
    <p:sldId id="395" r:id="rId16"/>
    <p:sldId id="396" r:id="rId17"/>
    <p:sldId id="397" r:id="rId18"/>
    <p:sldId id="398" r:id="rId19"/>
    <p:sldId id="355" r:id="rId20"/>
    <p:sldId id="399" r:id="rId21"/>
    <p:sldId id="301" r:id="rId22"/>
    <p:sldId id="402" r:id="rId23"/>
    <p:sldId id="403" r:id="rId24"/>
    <p:sldId id="404" r:id="rId25"/>
    <p:sldId id="317" r:id="rId26"/>
    <p:sldId id="354" r:id="rId27"/>
    <p:sldId id="318" r:id="rId28"/>
    <p:sldId id="308" r:id="rId29"/>
    <p:sldId id="343" r:id="rId30"/>
    <p:sldId id="285" r:id="rId31"/>
    <p:sldId id="344" r:id="rId32"/>
    <p:sldId id="319" r:id="rId33"/>
    <p:sldId id="311" r:id="rId34"/>
    <p:sldId id="334" r:id="rId35"/>
    <p:sldId id="312" r:id="rId36"/>
    <p:sldId id="356" r:id="rId37"/>
    <p:sldId id="313" r:id="rId38"/>
    <p:sldId id="338" r:id="rId39"/>
    <p:sldId id="337" r:id="rId40"/>
    <p:sldId id="350" r:id="rId41"/>
    <p:sldId id="394" r:id="rId42"/>
    <p:sldId id="293" r:id="rId43"/>
    <p:sldId id="389" r:id="rId44"/>
    <p:sldId id="377" r:id="rId45"/>
    <p:sldId id="390" r:id="rId46"/>
    <p:sldId id="363" r:id="rId47"/>
    <p:sldId id="361" r:id="rId48"/>
    <p:sldId id="364" r:id="rId49"/>
    <p:sldId id="365" r:id="rId50"/>
    <p:sldId id="362" r:id="rId51"/>
    <p:sldId id="366" r:id="rId52"/>
    <p:sldId id="367" r:id="rId53"/>
    <p:sldId id="368" r:id="rId54"/>
    <p:sldId id="369" r:id="rId55"/>
    <p:sldId id="370" r:id="rId56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78D90"/>
    <a:srgbClr val="CCCC00"/>
    <a:srgbClr val="CCFF99"/>
    <a:srgbClr val="99FF99"/>
    <a:srgbClr val="99CC00"/>
    <a:srgbClr val="3399FF"/>
    <a:srgbClr val="33CC33"/>
    <a:srgbClr val="CC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88259" autoAdjust="0"/>
  </p:normalViewPr>
  <p:slideViewPr>
    <p:cSldViewPr>
      <p:cViewPr varScale="1">
        <p:scale>
          <a:sx n="59" d="100"/>
          <a:sy n="59" d="100"/>
        </p:scale>
        <p:origin x="1512" y="56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6935" custRadScaleInc="-1388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1190" custRadScaleInc="270501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2485" custRadScaleInc="-202677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6E2BA1F-C28E-4FF2-AC5D-0F06F4AC6CB4}" type="presOf" srcId="{E84E747B-EFCD-4F15-8109-CC59B9A438D3}" destId="{8CA9BE66-56A5-42C5-9AE4-B4AF71F42A8B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F9A14D5C-99CB-4597-8276-434E1791DBB0}" type="presOf" srcId="{D58CE2A2-AA47-4A57-A952-5DBE21306021}" destId="{B0AA3EB4-DED7-48C6-8290-31E09AEB344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5A283B66-C811-4093-B9FD-38D7952FED7B}" type="presOf" srcId="{4C0EE02A-E1AA-402B-B311-646C912A7D0E}" destId="{22FDA2C6-D5AB-4939-B357-134226132EE5}" srcOrd="0" destOrd="0" presId="urn:microsoft.com/office/officeart/2005/8/layout/cycle3"/>
    <dgm:cxn modelId="{01EFEF57-81EF-4C2C-B1C8-164EBF741CB1}" type="presOf" srcId="{51232223-E57C-4B18-8F06-17CAE1DAD6B5}" destId="{CC1B2D01-42C3-48C8-9D51-774582E04EB6}" srcOrd="0" destOrd="0" presId="urn:microsoft.com/office/officeart/2005/8/layout/cycle3"/>
    <dgm:cxn modelId="{BF10417F-3F0E-45A8-BE81-682430DFA077}" type="presOf" srcId="{69567BEC-B8CE-4E8E-B35D-9E130E67FE8E}" destId="{C59D3659-5614-4091-ACF2-EA50ADC5290B}" srcOrd="0" destOrd="0" presId="urn:microsoft.com/office/officeart/2005/8/layout/cycle3"/>
    <dgm:cxn modelId="{1FB288BC-6D87-41C0-A16C-9393AD06258F}" type="presOf" srcId="{09822B27-C0D6-4071-A0A0-B5C98846DE2F}" destId="{70239A5A-1754-47AF-87FC-25B943BD1110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7C380BFC-620A-49ED-8E7A-1A4EE4288E68}" type="presOf" srcId="{A5A1C326-8DDE-4616-BFD5-6A74AC309388}" destId="{B8F191ED-329B-4B75-BB98-DBA9231E2D67}" srcOrd="0" destOrd="0" presId="urn:microsoft.com/office/officeart/2005/8/layout/cycle3"/>
    <dgm:cxn modelId="{B1AFFF9B-B7D7-4A34-8FD7-9CF4BD9661C6}" type="presParOf" srcId="{8CA9BE66-56A5-42C5-9AE4-B4AF71F42A8B}" destId="{32345175-60AF-4BD9-862F-58627BF4C63A}" srcOrd="0" destOrd="0" presId="urn:microsoft.com/office/officeart/2005/8/layout/cycle3"/>
    <dgm:cxn modelId="{0071B4D9-C8AD-41D6-B75A-9DFF254CB962}" type="presParOf" srcId="{32345175-60AF-4BD9-862F-58627BF4C63A}" destId="{CC1B2D01-42C3-48C8-9D51-774582E04EB6}" srcOrd="0" destOrd="0" presId="urn:microsoft.com/office/officeart/2005/8/layout/cycle3"/>
    <dgm:cxn modelId="{2B0FB1C4-76EF-4D52-B93F-D14AF6753CCF}" type="presParOf" srcId="{32345175-60AF-4BD9-862F-58627BF4C63A}" destId="{C59D3659-5614-4091-ACF2-EA50ADC5290B}" srcOrd="1" destOrd="0" presId="urn:microsoft.com/office/officeart/2005/8/layout/cycle3"/>
    <dgm:cxn modelId="{AC3DCFC1-A4CD-405E-A021-D1BA7C854D4C}" type="presParOf" srcId="{32345175-60AF-4BD9-862F-58627BF4C63A}" destId="{B8F191ED-329B-4B75-BB98-DBA9231E2D67}" srcOrd="2" destOrd="0" presId="urn:microsoft.com/office/officeart/2005/8/layout/cycle3"/>
    <dgm:cxn modelId="{0C8A8E63-8563-4802-81AA-97755C5E32E6}" type="presParOf" srcId="{32345175-60AF-4BD9-862F-58627BF4C63A}" destId="{70239A5A-1754-47AF-87FC-25B943BD1110}" srcOrd="3" destOrd="0" presId="urn:microsoft.com/office/officeart/2005/8/layout/cycle3"/>
    <dgm:cxn modelId="{F426CDCF-DA1B-4B5E-A8B4-9CF259992A7A}" type="presParOf" srcId="{32345175-60AF-4BD9-862F-58627BF4C63A}" destId="{B0AA3EB4-DED7-48C6-8290-31E09AEB3445}" srcOrd="4" destOrd="0" presId="urn:microsoft.com/office/officeart/2005/8/layout/cycle3"/>
    <dgm:cxn modelId="{37142C8B-52DF-4040-A1BA-9D7A14AFE94C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68626-5802-4B5A-B8E0-AD7912AC365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540C2F8-C1A1-4374-B555-FF94A3952708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8245520C-69FB-4F9B-9C5B-FA543226481C}" type="par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D34B318-06C6-4E34-8864-D5B7F36E120A}" type="sib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CA0F8300-11F8-4DC0-AFCF-A85D7DE05889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	</a:t>
          </a:r>
        </a:p>
      </dgm:t>
    </dgm:pt>
    <dgm:pt modelId="{8E371B59-459E-49BF-8AC2-C99EE0103A23}" type="par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5704F251-D142-4B49-BE56-24786AB9DE03}" type="sib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589C872-3E90-4590-93FD-3BC2DFB0DB74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3C07DA43-8DCC-40B8-95AA-4A1CACFB59AB}" type="par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91C4BBC-F303-4DF9-A162-4A7AF276A539}" type="sib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2EB9F1F-3255-4EE9-9849-987EDCCCBB5D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</a:t>
          </a:r>
        </a:p>
      </dgm:t>
    </dgm:pt>
    <dgm:pt modelId="{5CDF9A13-35C2-4F95-8A7C-C4F6536FCEF1}" type="par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7157D01-A530-4A6F-9F21-520808968C25}" type="sib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DC75F36B-AECE-4EDF-B321-58DCD311038C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01486192-3E9C-4AAF-9C0E-4E35DD1D2786}" type="par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42F5EA1-54CE-41F0-ACF0-B16D626F3CD9}" type="sib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61FDEE23-9EB8-4353-9663-99A8F989C9D1}" type="pres">
      <dgm:prSet presAssocID="{5D068626-5802-4B5A-B8E0-AD7912AC3651}" presName="Name0" presStyleCnt="0">
        <dgm:presLayoutVars>
          <dgm:dir/>
          <dgm:resizeHandles val="exact"/>
        </dgm:presLayoutVars>
      </dgm:prSet>
      <dgm:spPr/>
    </dgm:pt>
    <dgm:pt modelId="{C4A41EFF-2930-4E02-93AC-655F5BB5279E}" type="pres">
      <dgm:prSet presAssocID="{0540C2F8-C1A1-4374-B555-FF94A3952708}" presName="Name5" presStyleLbl="vennNode1" presStyleIdx="0" presStyleCnt="5" custLinFactX="-59218" custLinFactNeighborX="-100000" custLinFactNeighborY="-57">
        <dgm:presLayoutVars>
          <dgm:bulletEnabled val="1"/>
        </dgm:presLayoutVars>
      </dgm:prSet>
      <dgm:spPr/>
    </dgm:pt>
    <dgm:pt modelId="{B3951E7D-75C4-4540-B976-031845E23A95}" type="pres">
      <dgm:prSet presAssocID="{FD34B318-06C6-4E34-8864-D5B7F36E120A}" presName="space" presStyleCnt="0"/>
      <dgm:spPr/>
    </dgm:pt>
    <dgm:pt modelId="{515F2085-174E-4696-9FB8-F007721744F6}" type="pres">
      <dgm:prSet presAssocID="{CA0F8300-11F8-4DC0-AFCF-A85D7DE05889}" presName="Name5" presStyleLbl="vennNode1" presStyleIdx="1" presStyleCnt="5" custLinFactX="-171" custLinFactNeighborX="-100000" custLinFactNeighborY="-57">
        <dgm:presLayoutVars>
          <dgm:bulletEnabled val="1"/>
        </dgm:presLayoutVars>
      </dgm:prSet>
      <dgm:spPr/>
    </dgm:pt>
    <dgm:pt modelId="{D716B697-D1DB-4CDB-970A-C25D9B8B371A}" type="pres">
      <dgm:prSet presAssocID="{5704F251-D142-4B49-BE56-24786AB9DE03}" presName="space" presStyleCnt="0"/>
      <dgm:spPr/>
    </dgm:pt>
    <dgm:pt modelId="{91E1DAE3-2511-42FF-884D-ADBB867A8F5F}" type="pres">
      <dgm:prSet presAssocID="{A589C872-3E90-4590-93FD-3BC2DFB0DB74}" presName="Name5" presStyleLbl="vennNode1" presStyleIdx="2" presStyleCnt="5">
        <dgm:presLayoutVars>
          <dgm:bulletEnabled val="1"/>
        </dgm:presLayoutVars>
      </dgm:prSet>
      <dgm:spPr/>
    </dgm:pt>
    <dgm:pt modelId="{07D44F47-C034-463E-BB89-91105A09DB32}" type="pres">
      <dgm:prSet presAssocID="{091C4BBC-F303-4DF9-A162-4A7AF276A539}" presName="space" presStyleCnt="0"/>
      <dgm:spPr/>
    </dgm:pt>
    <dgm:pt modelId="{2489F23B-8DA4-4259-8FD7-368A096CADC3}" type="pres">
      <dgm:prSet presAssocID="{02EB9F1F-3255-4EE9-9849-987EDCCCBB5D}" presName="Name5" presStyleLbl="vennNode1" presStyleIdx="3" presStyleCnt="5" custLinFactX="33428" custLinFactNeighborX="100000" custLinFactNeighborY="-57">
        <dgm:presLayoutVars>
          <dgm:bulletEnabled val="1"/>
        </dgm:presLayoutVars>
      </dgm:prSet>
      <dgm:spPr/>
    </dgm:pt>
    <dgm:pt modelId="{ABA424BF-2473-48A1-B171-14D3FE151C4E}" type="pres">
      <dgm:prSet presAssocID="{A7157D01-A530-4A6F-9F21-520808968C25}" presName="space" presStyleCnt="0"/>
      <dgm:spPr/>
    </dgm:pt>
    <dgm:pt modelId="{3468B273-B785-401D-9B2A-BB38906028F3}" type="pres">
      <dgm:prSet presAssocID="{DC75F36B-AECE-4EDF-B321-58DCD311038C}" presName="Name5" presStyleLbl="vennNode1" presStyleIdx="4" presStyleCnt="5" custLinFactX="53543" custLinFactNeighborX="100000" custLinFactNeighborY="-57">
        <dgm:presLayoutVars>
          <dgm:bulletEnabled val="1"/>
        </dgm:presLayoutVars>
      </dgm:prSet>
      <dgm:spPr/>
    </dgm:pt>
  </dgm:ptLst>
  <dgm:cxnLst>
    <dgm:cxn modelId="{6358EC25-4343-458E-8C5C-EEC50F50D9A3}" type="presOf" srcId="{5D068626-5802-4B5A-B8E0-AD7912AC3651}" destId="{61FDEE23-9EB8-4353-9663-99A8F989C9D1}" srcOrd="0" destOrd="0" presId="urn:microsoft.com/office/officeart/2005/8/layout/venn3"/>
    <dgm:cxn modelId="{5FDE953B-B735-46B6-B62A-871095FFA460}" srcId="{5D068626-5802-4B5A-B8E0-AD7912AC3651}" destId="{02EB9F1F-3255-4EE9-9849-987EDCCCBB5D}" srcOrd="3" destOrd="0" parTransId="{5CDF9A13-35C2-4F95-8A7C-C4F6536FCEF1}" sibTransId="{A7157D01-A530-4A6F-9F21-520808968C25}"/>
    <dgm:cxn modelId="{9A0F2242-5AA7-48CD-A7B3-463C3D56A93E}" srcId="{5D068626-5802-4B5A-B8E0-AD7912AC3651}" destId="{A589C872-3E90-4590-93FD-3BC2DFB0DB74}" srcOrd="2" destOrd="0" parTransId="{3C07DA43-8DCC-40B8-95AA-4A1CACFB59AB}" sibTransId="{091C4BBC-F303-4DF9-A162-4A7AF276A539}"/>
    <dgm:cxn modelId="{163D8943-0138-4043-9DB9-DAB2BE5E7618}" srcId="{5D068626-5802-4B5A-B8E0-AD7912AC3651}" destId="{CA0F8300-11F8-4DC0-AFCF-A85D7DE05889}" srcOrd="1" destOrd="0" parTransId="{8E371B59-459E-49BF-8AC2-C99EE0103A23}" sibTransId="{5704F251-D142-4B49-BE56-24786AB9DE03}"/>
    <dgm:cxn modelId="{2D47EF70-94D0-4CEB-A847-4E0848A0066E}" type="presOf" srcId="{0540C2F8-C1A1-4374-B555-FF94A3952708}" destId="{C4A41EFF-2930-4E02-93AC-655F5BB5279E}" srcOrd="0" destOrd="0" presId="urn:microsoft.com/office/officeart/2005/8/layout/venn3"/>
    <dgm:cxn modelId="{772FFB51-CE1C-4592-A86C-20FDC9D0702B}" type="presOf" srcId="{02EB9F1F-3255-4EE9-9849-987EDCCCBB5D}" destId="{2489F23B-8DA4-4259-8FD7-368A096CADC3}" srcOrd="0" destOrd="0" presId="urn:microsoft.com/office/officeart/2005/8/layout/venn3"/>
    <dgm:cxn modelId="{BD99E58A-F5FB-45AF-AF97-471198E51679}" srcId="{5D068626-5802-4B5A-B8E0-AD7912AC3651}" destId="{DC75F36B-AECE-4EDF-B321-58DCD311038C}" srcOrd="4" destOrd="0" parTransId="{01486192-3E9C-4AAF-9C0E-4E35DD1D2786}" sibTransId="{F42F5EA1-54CE-41F0-ACF0-B16D626F3CD9}"/>
    <dgm:cxn modelId="{CD7945B9-7819-410E-983C-40D87C1DA3CE}" type="presOf" srcId="{A589C872-3E90-4590-93FD-3BC2DFB0DB74}" destId="{91E1DAE3-2511-42FF-884D-ADBB867A8F5F}" srcOrd="0" destOrd="0" presId="urn:microsoft.com/office/officeart/2005/8/layout/venn3"/>
    <dgm:cxn modelId="{B96D90C4-A01F-4431-8432-A7AA1D6BB453}" type="presOf" srcId="{DC75F36B-AECE-4EDF-B321-58DCD311038C}" destId="{3468B273-B785-401D-9B2A-BB38906028F3}" srcOrd="0" destOrd="0" presId="urn:microsoft.com/office/officeart/2005/8/layout/venn3"/>
    <dgm:cxn modelId="{0A3F9DF6-6735-49BE-9E88-D02BE727A699}" srcId="{5D068626-5802-4B5A-B8E0-AD7912AC3651}" destId="{0540C2F8-C1A1-4374-B555-FF94A3952708}" srcOrd="0" destOrd="0" parTransId="{8245520C-69FB-4F9B-9C5B-FA543226481C}" sibTransId="{FD34B318-06C6-4E34-8864-D5B7F36E120A}"/>
    <dgm:cxn modelId="{F1BCEAFB-710F-4BDC-86D7-CA6DB4A6CD42}" type="presOf" srcId="{CA0F8300-11F8-4DC0-AFCF-A85D7DE05889}" destId="{515F2085-174E-4696-9FB8-F007721744F6}" srcOrd="0" destOrd="0" presId="urn:microsoft.com/office/officeart/2005/8/layout/venn3"/>
    <dgm:cxn modelId="{9B8FCE49-C649-408F-B03B-C24C2FDD92EE}" type="presParOf" srcId="{61FDEE23-9EB8-4353-9663-99A8F989C9D1}" destId="{C4A41EFF-2930-4E02-93AC-655F5BB5279E}" srcOrd="0" destOrd="0" presId="urn:microsoft.com/office/officeart/2005/8/layout/venn3"/>
    <dgm:cxn modelId="{BB18ECE4-1F22-4364-9105-58BD68583A22}" type="presParOf" srcId="{61FDEE23-9EB8-4353-9663-99A8F989C9D1}" destId="{B3951E7D-75C4-4540-B976-031845E23A95}" srcOrd="1" destOrd="0" presId="urn:microsoft.com/office/officeart/2005/8/layout/venn3"/>
    <dgm:cxn modelId="{659C104F-651D-4CB4-8142-017BAE3E758E}" type="presParOf" srcId="{61FDEE23-9EB8-4353-9663-99A8F989C9D1}" destId="{515F2085-174E-4696-9FB8-F007721744F6}" srcOrd="2" destOrd="0" presId="urn:microsoft.com/office/officeart/2005/8/layout/venn3"/>
    <dgm:cxn modelId="{B0D30BBD-8E3C-4716-865F-243D41C04157}" type="presParOf" srcId="{61FDEE23-9EB8-4353-9663-99A8F989C9D1}" destId="{D716B697-D1DB-4CDB-970A-C25D9B8B371A}" srcOrd="3" destOrd="0" presId="urn:microsoft.com/office/officeart/2005/8/layout/venn3"/>
    <dgm:cxn modelId="{9483F31B-2305-40BB-A365-5884CD1ED66C}" type="presParOf" srcId="{61FDEE23-9EB8-4353-9663-99A8F989C9D1}" destId="{91E1DAE3-2511-42FF-884D-ADBB867A8F5F}" srcOrd="4" destOrd="0" presId="urn:microsoft.com/office/officeart/2005/8/layout/venn3"/>
    <dgm:cxn modelId="{551F3238-E45D-450B-96E5-0B8F084F273A}" type="presParOf" srcId="{61FDEE23-9EB8-4353-9663-99A8F989C9D1}" destId="{07D44F47-C034-463E-BB89-91105A09DB32}" srcOrd="5" destOrd="0" presId="urn:microsoft.com/office/officeart/2005/8/layout/venn3"/>
    <dgm:cxn modelId="{85A13463-F3F0-476C-A03C-BB4894417581}" type="presParOf" srcId="{61FDEE23-9EB8-4353-9663-99A8F989C9D1}" destId="{2489F23B-8DA4-4259-8FD7-368A096CADC3}" srcOrd="6" destOrd="0" presId="urn:microsoft.com/office/officeart/2005/8/layout/venn3"/>
    <dgm:cxn modelId="{0BC69608-1785-4142-9D49-8F88629DD2A7}" type="presParOf" srcId="{61FDEE23-9EB8-4353-9663-99A8F989C9D1}" destId="{ABA424BF-2473-48A1-B171-14D3FE151C4E}" srcOrd="7" destOrd="0" presId="urn:microsoft.com/office/officeart/2005/8/layout/venn3"/>
    <dgm:cxn modelId="{A2ED46A7-FF2C-4D3D-9A67-3822A346E6F8}" type="presParOf" srcId="{61FDEE23-9EB8-4353-9663-99A8F989C9D1}" destId="{3468B273-B785-401D-9B2A-BB38906028F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193462" y="179840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592292" y="7201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53632" y="133350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19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59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91737" y="2487857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53077" y="2549197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41EFF-2930-4E02-93AC-655F5BB5279E}">
      <dsp:nvSpPr>
        <dsp:cNvPr id="0" name=""/>
        <dsp:cNvSpPr/>
      </dsp:nvSpPr>
      <dsp:spPr>
        <a:xfrm>
          <a:off x="827191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1016811" y="189620"/>
        <a:ext cx="915564" cy="915564"/>
      </dsp:txXfrm>
    </dsp:sp>
    <dsp:sp modelId="{515F2085-174E-4696-9FB8-F007721744F6}">
      <dsp:nvSpPr>
        <dsp:cNvPr id="0" name=""/>
        <dsp:cNvSpPr/>
      </dsp:nvSpPr>
      <dsp:spPr>
        <a:xfrm>
          <a:off x="2627578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	</a:t>
          </a:r>
        </a:p>
      </dsp:txBody>
      <dsp:txXfrm>
        <a:off x="2817198" y="189620"/>
        <a:ext cx="915564" cy="915564"/>
      </dsp:txXfrm>
    </dsp:sp>
    <dsp:sp modelId="{91E1DAE3-2511-42FF-884D-ADBB867A8F5F}">
      <dsp:nvSpPr>
        <dsp:cNvPr id="0" name=""/>
        <dsp:cNvSpPr/>
      </dsp:nvSpPr>
      <dsp:spPr>
        <a:xfrm>
          <a:off x="3924597" y="669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4114217" y="190289"/>
        <a:ext cx="915564" cy="915564"/>
      </dsp:txXfrm>
    </dsp:sp>
    <dsp:sp modelId="{2489F23B-8DA4-4259-8FD7-368A096CADC3}">
      <dsp:nvSpPr>
        <dsp:cNvPr id="0" name=""/>
        <dsp:cNvSpPr/>
      </dsp:nvSpPr>
      <dsp:spPr>
        <a:xfrm>
          <a:off x="5652229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</a:t>
          </a:r>
        </a:p>
      </dsp:txBody>
      <dsp:txXfrm>
        <a:off x="5841849" y="189620"/>
        <a:ext cx="915564" cy="915564"/>
      </dsp:txXfrm>
    </dsp:sp>
    <dsp:sp modelId="{3468B273-B785-401D-9B2A-BB38906028F3}">
      <dsp:nvSpPr>
        <dsp:cNvPr id="0" name=""/>
        <dsp:cNvSpPr/>
      </dsp:nvSpPr>
      <dsp:spPr>
        <a:xfrm>
          <a:off x="6948523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7138143" y="189620"/>
        <a:ext cx="915564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F57841-CA54-4A08-8A54-B57532CFC9FB}" type="slidenum">
              <a:rPr lang="fi-FI" smtClean="0"/>
              <a:pPr>
                <a:defRPr/>
              </a:pPr>
              <a:t>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54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243841"/>
            <a:ext cx="879348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400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9487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489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7110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9159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25667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583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9489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1097280"/>
            <a:ext cx="3909060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94894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55409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9489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1069847"/>
            <a:ext cx="4574286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9489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560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4863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8923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243841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fld id="{28B5653B-90C3-4CD7-9323-45F9759A959D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2295B36-026E-4989-968A-197A7B6F68B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1480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lavedenlukio.fi/" TargetMode="External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itti.fi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ylioppilastutkinto/tulokset-ja-koesuoritukset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heli.kolehmainen@pshyvinvointialue.fi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katja.laine@pshyvinvointialue.fi" TargetMode="Externa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tarja.rouhiainen@pshyvinvointialue.fi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KALLAVEDEN 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LUKION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HUOLTAJIENILTA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21.2.2023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Tervetuloa!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244080"/>
            <a:ext cx="3960440" cy="528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44235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626" y="189582"/>
            <a:ext cx="6762750" cy="719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Ylioppilastutkinto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27138" y="5132784"/>
            <a:ext cx="6400800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800" b="1" dirty="0">
                <a:latin typeface="Arial Rounded MT Bold" pitchFamily="34" charset="0"/>
              </a:rPr>
              <a:t>Ylioppilastutkintotodistukseen vaaditaan yo-kirjoitusten lisäksi lukion päättötodistus tai ammatillisen tutkinnon todistus</a:t>
            </a:r>
          </a:p>
        </p:txBody>
      </p:sp>
      <p:pic>
        <p:nvPicPr>
          <p:cNvPr id="7172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1619672" y="1096144"/>
            <a:ext cx="5665366" cy="3774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b="1" dirty="0">
                <a:ea typeface="Times New Roman"/>
                <a:cs typeface="Courier 10cpi"/>
              </a:rPr>
              <a:t>Ylioppilastutkintotodistuksen ja ylioppilaslakin saa, kun kaikki pakolliset ja valtakunnalliset valinnaiset / paikalliset valinnaiset kurssit on suoritettu = </a:t>
            </a:r>
            <a:r>
              <a:rPr lang="fi-FI" sz="2400" b="1" u="sng" dirty="0">
                <a:ea typeface="Times New Roman"/>
                <a:cs typeface="Courier 10cpi"/>
              </a:rPr>
              <a:t>vähintään 150 opintopistettä ja ylioppilastutkinto </a:t>
            </a:r>
            <a:r>
              <a:rPr lang="fi-FI" sz="2400" b="1" dirty="0">
                <a:ea typeface="Times New Roman"/>
                <a:cs typeface="Courier 10cpi"/>
              </a:rPr>
              <a:t>on suoritettu </a:t>
            </a: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r>
              <a:rPr lang="fi-FI" sz="2400" dirty="0"/>
              <a:t>Kahden tutkinnon opiskelija saa yo-todistuksen ja lakin, kun ammattitutkinto (+tarpeellinen määrä lukiokursseja) ja ylioppilastutkinto on suoritettu 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04484546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ea typeface="Times New Roman"/>
                <a:cs typeface="Courier 10cpi"/>
              </a:rPr>
              <a:t>Lukion oppimäärä suoritetaan </a:t>
            </a:r>
            <a:r>
              <a:rPr lang="fi-FI" sz="2400" u="sng" dirty="0">
                <a:ea typeface="Times New Roman"/>
                <a:cs typeface="Courier 10cpi"/>
              </a:rPr>
              <a:t>määräpäivään 30.4.2024</a:t>
            </a:r>
            <a:r>
              <a:rPr lang="fi-FI" sz="2400" dirty="0">
                <a:ea typeface="Times New Roman"/>
                <a:cs typeface="Courier 10cpi"/>
              </a:rPr>
              <a:t> mennessä. Tuolloin rehtori ilmoittaa yo-tutkintolautakuntaan niiden kokelaiden nimet, joiden päättötodistus </a:t>
            </a:r>
            <a:r>
              <a:rPr lang="fi-FI" sz="2400" b="1" dirty="0">
                <a:ea typeface="Times New Roman"/>
                <a:cs typeface="Courier 10cpi"/>
              </a:rPr>
              <a:t>ei ole</a:t>
            </a:r>
            <a:r>
              <a:rPr lang="fi-FI" sz="2400" dirty="0">
                <a:ea typeface="Times New Roman"/>
                <a:cs typeface="Courier 10cpi"/>
              </a:rPr>
              <a:t> valmis. </a:t>
            </a:r>
            <a:endParaRPr lang="fi-FI" sz="2400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ea typeface="Times New Roman"/>
                <a:cs typeface="Courier 10cpi"/>
              </a:rPr>
              <a:t>Kokelaalla on kuitenkin mahdollisuus suorittaa lukion oppimäärää koko kyseinen kevätlukukausi 2024.</a:t>
            </a: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solidFill>
                  <a:srgbClr val="FF0000"/>
                </a:solidFill>
                <a:ea typeface="Times New Roman"/>
                <a:cs typeface="Courier 10cpi"/>
              </a:rPr>
              <a:t>Mikäli opiskelija ei ole suorittanut 3. opiskeluvuoden kolmannen jakson päättyessä lukion oppimäärää (150 opintopistettä), hänen tulee neuvotella opinto-ohjaajan kanssa tarvittavista suorituksista ja allekirjoittaa kirjallinen suoritussuunnitelma rehtorin kanssa. Asiasta lähetetään myös tieto opiskelijan vanhemmille tai huoltajille.</a:t>
            </a: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dirty="0">
              <a:latin typeface="Courier 10cpi"/>
              <a:ea typeface="Times New Roman"/>
              <a:cs typeface="Courier 10cpi"/>
            </a:endParaRP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554975306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Tutkinnon rakenne on uusi: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/>
              <a:t>5 koetta ja mahdollisesti ylimääräisiä kokeita alkaen kevät 2022</a:t>
            </a:r>
          </a:p>
          <a:p>
            <a:r>
              <a:rPr lang="fi-FI" dirty="0"/>
              <a:t>pakollinen / ylimääräinen koe -käsitteet poistuneet</a:t>
            </a:r>
          </a:p>
          <a:p>
            <a:r>
              <a:rPr lang="fi-FI" dirty="0"/>
              <a:t>kokeen tasoa voi vaihtaa myös tutkinnon sisällä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33970722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Tutkinnon rakenne</a:t>
            </a:r>
            <a:br>
              <a:rPr lang="fi-FI" sz="2400" dirty="0">
                <a:solidFill>
                  <a:schemeClr val="bg1"/>
                </a:solidFill>
              </a:rPr>
            </a:br>
            <a:r>
              <a:rPr lang="fi-FI" sz="2400" dirty="0"/>
              <a:t>alkaen k2022</a:t>
            </a:r>
            <a:endParaRPr lang="fi-FI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(tai S2 jos kotikieli muu kuin suomi ja S2-oppimäärän  mukaan opiskellut)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251520" y="1052736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(5) koetta</a:t>
            </a:r>
          </a:p>
        </p:txBody>
      </p:sp>
    </p:spTree>
    <p:extLst>
      <p:ext uri="{BB962C8B-B14F-4D97-AF65-F5344CB8AC3E}">
        <p14:creationId xmlns:p14="http://schemas.microsoft.com/office/powerpoint/2010/main" val="1490219935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3491880" y="4221088"/>
            <a:ext cx="2520280" cy="1289248"/>
            <a:chOff x="3491880" y="4221088"/>
            <a:chExt cx="2520280" cy="1289248"/>
          </a:xfrm>
        </p:grpSpPr>
        <p:sp>
          <p:nvSpPr>
            <p:cNvPr id="6" name="Kuvatekstinuoli vasemmalle ja oikealle 5"/>
            <p:cNvSpPr/>
            <p:nvPr/>
          </p:nvSpPr>
          <p:spPr bwMode="auto">
            <a:xfrm>
              <a:off x="3491880" y="4221088"/>
              <a:ext cx="2520280" cy="1289248"/>
            </a:xfrm>
            <a:prstGeom prst="leftRightArrowCallout">
              <a:avLst>
                <a:gd name="adj1" fmla="val 41792"/>
                <a:gd name="adj2" fmla="val 28256"/>
                <a:gd name="adj3" fmla="val 11811"/>
                <a:gd name="adj4" fmla="val 75488"/>
              </a:avLst>
            </a:prstGeom>
            <a:solidFill>
              <a:srgbClr val="CC33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marR="0" lvl="0" indent="-269875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" name="Tekstikehys 4"/>
            <p:cNvSpPr txBox="1"/>
            <p:nvPr/>
          </p:nvSpPr>
          <p:spPr>
            <a:xfrm>
              <a:off x="3995936" y="4293096"/>
              <a:ext cx="151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Kolme koetta näistä neljästä + yksi koe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251520" y="1124744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koetta</a:t>
            </a:r>
          </a:p>
        </p:txBody>
      </p:sp>
    </p:spTree>
    <p:extLst>
      <p:ext uri="{BB962C8B-B14F-4D97-AF65-F5344CB8AC3E}">
        <p14:creationId xmlns:p14="http://schemas.microsoft.com/office/powerpoint/2010/main" val="331204095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3203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3275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3995936" y="3789040"/>
            <a:ext cx="1728192" cy="1477328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25905926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Ryhmä 31"/>
          <p:cNvGrpSpPr/>
          <p:nvPr/>
        </p:nvGrpSpPr>
        <p:grpSpPr>
          <a:xfrm>
            <a:off x="7164289" y="2204865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3" name="Pyöristetty suorakulmio 32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4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36" name="Pyöristetty suorakulmio 35"/>
          <p:cNvSpPr/>
          <p:nvPr/>
        </p:nvSpPr>
        <p:spPr>
          <a:xfrm>
            <a:off x="0" y="2060848"/>
            <a:ext cx="1979711" cy="936103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grpSp>
        <p:nvGrpSpPr>
          <p:cNvPr id="14" name="Ryhmä 13"/>
          <p:cNvGrpSpPr/>
          <p:nvPr/>
        </p:nvGrpSpPr>
        <p:grpSpPr>
          <a:xfrm>
            <a:off x="72009" y="2276872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5" name="Pyöristetty suorakulmio 14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6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Ryhmä 16"/>
          <p:cNvGrpSpPr/>
          <p:nvPr/>
        </p:nvGrpSpPr>
        <p:grpSpPr>
          <a:xfrm>
            <a:off x="216025" y="2564904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8" name="Pyöristetty suorakulmio 17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9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Ryhmä 22"/>
          <p:cNvGrpSpPr/>
          <p:nvPr/>
        </p:nvGrpSpPr>
        <p:grpSpPr>
          <a:xfrm>
            <a:off x="7020272" y="234888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4" name="Pyöristetty suorakulmio 23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5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3707904" y="3284984"/>
            <a:ext cx="2160240" cy="1938992"/>
          </a:xfrm>
          <a:prstGeom prst="rect">
            <a:avLst/>
          </a:prstGeom>
          <a:solidFill>
            <a:srgbClr val="CC33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Tutkinnon viiden kokeen lisäksi voit kirjoittaa useita muitakin kokeita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323528" y="3068960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1" name="Pyöristetty suorakulmio 20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2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6948264" y="2492897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0" name="Pyöristetty suorakulmio 29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1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grpSp>
        <p:nvGrpSpPr>
          <p:cNvPr id="26" name="Ryhmä 25"/>
          <p:cNvGrpSpPr/>
          <p:nvPr/>
        </p:nvGrpSpPr>
        <p:grpSpPr>
          <a:xfrm>
            <a:off x="6804248" y="306896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7" name="Pyöristetty suorakulmio 26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8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13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Miksi ylimääräisiä?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Todistusvalinnassa jatko-opintoihin tarvitaan usein vähintään 5 yo-arvosanaa (tai on parempi mahdollisuus valita arvosanat, jotka haluaa huomioitavaksi)</a:t>
            </a:r>
          </a:p>
          <a:p>
            <a:r>
              <a:rPr lang="fi-FI" dirty="0"/>
              <a:t>HUOM. Hylätystä ylimääräisestä kokeesta ei tule merkintää todistukseen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9395023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000" b="1" dirty="0">
                <a:solidFill>
                  <a:schemeClr val="bg1"/>
                </a:solidFill>
              </a:rPr>
              <a:t>Kokeita tarvitaan viisi,</a:t>
            </a:r>
            <a:br>
              <a:rPr lang="fi-FI" sz="2000" b="1" dirty="0">
                <a:solidFill>
                  <a:schemeClr val="bg1"/>
                </a:solidFill>
              </a:rPr>
            </a:br>
            <a:r>
              <a:rPr lang="fi-FI" sz="2000" b="1" dirty="0">
                <a:solidFill>
                  <a:schemeClr val="bg1"/>
                </a:solidFill>
              </a:rPr>
              <a:t> ja ne valitaan aikaisempaa joustavammin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000" dirty="0"/>
              <a:t>Uudessa tutkintorakenteessa kokelas ei enää ilmoittautuessaan luokittele kokeitaan pakollisiksi tai ylimääräisiksi. Jatkossa </a:t>
            </a:r>
            <a:r>
              <a:rPr lang="fi-FI" sz="2000" b="1" dirty="0"/>
              <a:t>kokelas voi valmistua ylioppilaaksi, kun hän on suorittanut vähintään tutkintoon edellytetyt viisi koetta. </a:t>
            </a:r>
            <a:r>
              <a:rPr lang="fi-FI" sz="2000" dirty="0"/>
              <a:t>Kaikki kokeet ovat osa ylioppilastutkintoa ja ne listataan samanarvoisesti ylioppilastutkintotodistukseen. </a:t>
            </a:r>
            <a:r>
              <a:rPr lang="fi-FI" sz="2000" dirty="0">
                <a:solidFill>
                  <a:srgbClr val="FF0000"/>
                </a:solidFill>
              </a:rPr>
              <a:t>Kokelaalla pitää olla kokeiden lisäksi suoritettuna myös lukion oppimäärä tai muu lainsäädännössä mainittu tutkinto, jotta hän voi saada ylioppilastutkintonsa valmiiksi. </a:t>
            </a:r>
          </a:p>
          <a:p>
            <a:r>
              <a:rPr lang="fi-FI" sz="2000" dirty="0"/>
              <a:t>Jos kokelaan tilanne muuttuu, </a:t>
            </a:r>
            <a:r>
              <a:rPr lang="fi-FI" sz="2000" b="1" dirty="0"/>
              <a:t>hän voi joustavasti muuttaa suunnitelmiaan. </a:t>
            </a:r>
            <a:r>
              <a:rPr lang="fi-FI" sz="2000" dirty="0"/>
              <a:t>Sairastuminen koepäivänä tai hylätty arvosana ei vaaranna tutkinnon valmistumista, </a:t>
            </a:r>
            <a:r>
              <a:rPr lang="fi-FI" sz="2000" dirty="0">
                <a:solidFill>
                  <a:srgbClr val="FF0000"/>
                </a:solidFill>
              </a:rPr>
              <a:t>kunhan tutkinnon edellyttämiä kokeita on sopiva yhdistelmä suoritettuna siinä vaiheessa, kun kokelas on valmistumassa.</a:t>
            </a:r>
            <a:r>
              <a:rPr lang="fi-FI" sz="2000" dirty="0"/>
              <a:t> Vanhassa tutkintorakenteessa pakollisten ja ylimääräisten valinta oli sitova. </a:t>
            </a:r>
          </a:p>
        </p:txBody>
      </p:sp>
    </p:spTree>
    <p:extLst>
      <p:ext uri="{BB962C8B-B14F-4D97-AF65-F5344CB8AC3E}">
        <p14:creationId xmlns:p14="http://schemas.microsoft.com/office/powerpoint/2010/main" val="1128444571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122" name="Picture 2" descr="K:\KUVIA\VESKUGaudeamus_U2F05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0505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83483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4878" y="269776"/>
            <a:ext cx="72215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Tutkinnon hajauttaminen</a:t>
            </a:r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430212" y="4652963"/>
            <a:ext cx="8534275" cy="19005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>
                <a:solidFill>
                  <a:srgbClr val="990000"/>
                </a:solidFill>
              </a:rPr>
              <a:t>useimmat suorittavat tutkinnon kolmannen  lukiovuoden aikana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tutkinnon suorittaminen alkaa, kun kokelas ilmoittautuu ensimmäisen kerran pakolliseen tai ylimääräiseen kokeeseen 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mikäli lukio-opiskelu venyy neljään vuoteen, kirjoitukset kannattaa aloittaa vasta kolmannen vuoden keväällä</a:t>
            </a:r>
          </a:p>
        </p:txBody>
      </p:sp>
      <p:sp>
        <p:nvSpPr>
          <p:cNvPr id="10245" name="Line 26"/>
          <p:cNvSpPr>
            <a:spLocks noChangeShapeType="1"/>
          </p:cNvSpPr>
          <p:nvPr/>
        </p:nvSpPr>
        <p:spPr bwMode="auto">
          <a:xfrm>
            <a:off x="2195736" y="1719214"/>
            <a:ext cx="0" cy="172819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6" name="Line 27"/>
          <p:cNvSpPr>
            <a:spLocks noChangeShapeType="1"/>
          </p:cNvSpPr>
          <p:nvPr/>
        </p:nvSpPr>
        <p:spPr bwMode="auto">
          <a:xfrm>
            <a:off x="5508104" y="1718742"/>
            <a:ext cx="0" cy="165735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95536" y="1719213"/>
            <a:ext cx="763322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</a:pPr>
            <a:r>
              <a:rPr lang="fi-FI" sz="1200" u="sng" dirty="0"/>
              <a:t>2. lukuvuosi:</a:t>
            </a:r>
            <a:r>
              <a:rPr lang="fi-FI" sz="1200" dirty="0"/>
              <a:t>               	</a:t>
            </a:r>
            <a:r>
              <a:rPr lang="fi-FI" sz="1200" u="sng" dirty="0"/>
              <a:t>3. lukuvuosi:</a:t>
            </a:r>
            <a:r>
              <a:rPr lang="fi-FI" sz="1200" dirty="0"/>
              <a:t>	           	            </a:t>
            </a:r>
            <a:r>
              <a:rPr lang="fi-FI" sz="1200" u="sng" dirty="0"/>
              <a:t>4. lukuvuosi:</a:t>
            </a:r>
          </a:p>
        </p:txBody>
      </p:sp>
      <p:sp>
        <p:nvSpPr>
          <p:cNvPr id="10248" name="Text Box 31"/>
          <p:cNvSpPr txBox="1">
            <a:spLocks noChangeArrowheads="1"/>
          </p:cNvSpPr>
          <p:nvPr/>
        </p:nvSpPr>
        <p:spPr bwMode="auto">
          <a:xfrm>
            <a:off x="395288" y="3663429"/>
            <a:ext cx="8748712" cy="1015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/>
              <a:t>Pakolliset kokeet suoritettava kolmen peräkkäisen tutkintokerran aikana. Tällöin hylätyn kokeen voi uusia 3 kertaa 3 seuraavan tutkintokerran aikana</a:t>
            </a:r>
          </a:p>
        </p:txBody>
      </p:sp>
      <p:graphicFrame>
        <p:nvGraphicFramePr>
          <p:cNvPr id="22" name="Kaaviokuva 21"/>
          <p:cNvGraphicFramePr/>
          <p:nvPr/>
        </p:nvGraphicFramePr>
        <p:xfrm>
          <a:off x="0" y="2007245"/>
          <a:ext cx="914400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kstikehys 22"/>
          <p:cNvSpPr txBox="1"/>
          <p:nvPr/>
        </p:nvSpPr>
        <p:spPr>
          <a:xfrm>
            <a:off x="251520" y="1115452"/>
            <a:ext cx="864096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101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C00000"/>
                </a:solidFill>
              </a:rPr>
              <a:t>Tutkinto on suoritettava enintään kolmen perättäisen tutkintokerran aikana</a:t>
            </a:r>
          </a:p>
        </p:txBody>
      </p:sp>
      <p:sp>
        <p:nvSpPr>
          <p:cNvPr id="24" name="Ellipsi 23"/>
          <p:cNvSpPr/>
          <p:nvPr/>
        </p:nvSpPr>
        <p:spPr bwMode="auto">
          <a:xfrm>
            <a:off x="2267744" y="1863229"/>
            <a:ext cx="3168352" cy="172819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Tutkinnon suorittaminen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Ylioppilastutkinnon kokeet tulee suorittaa enintään kolmena peräkkäisenä tutkintokertana.</a:t>
            </a:r>
          </a:p>
          <a:p>
            <a:r>
              <a:rPr lang="fi-FI" sz="2400" dirty="0"/>
              <a:t>Tutkintoon voi lisätä uusia aineita enintään kolmen tutkintokerran ajan. Valmistumisen jälkeen tutkintoa voi täydentää uusilla aineilla.</a:t>
            </a:r>
          </a:p>
          <a:p>
            <a:r>
              <a:rPr lang="fi-FI" sz="2400" dirty="0"/>
              <a:t>Tutkinto voi tulla suoritetuksi tutkintoon vaadittavassa kokeessa annetun hylätyn arvosanan estämättä (kompensaatio).</a:t>
            </a:r>
          </a:p>
          <a:p>
            <a:r>
              <a:rPr lang="fi-FI" sz="2400" dirty="0"/>
              <a:t>Jos kokelas ei ole suorittanut tutkintoa säädetyssä ajassa, tutkinto katsotaan hylätyksi. Tutkinnon suorittamisen voi tällöin aloittaa uudelleen (ja sisällyttää siihen jo aiemmin hyväksytysti suoritetut kokeet).</a:t>
            </a:r>
          </a:p>
        </p:txBody>
      </p:sp>
    </p:spTree>
    <p:extLst>
      <p:ext uri="{BB962C8B-B14F-4D97-AF65-F5344CB8AC3E}">
        <p14:creationId xmlns:p14="http://schemas.microsoft.com/office/powerpoint/2010/main" val="3831917865"/>
      </p:ext>
    </p:extLst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16" y="189012"/>
            <a:ext cx="8229600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Arvostelu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15414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/>
              <a:t>lukion asianomaisen aineen opettaja arvostelee koesuoritukset valmistavasti ja </a:t>
            </a:r>
            <a:r>
              <a:rPr lang="fi-FI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lautakunnan sensorit</a:t>
            </a:r>
            <a:r>
              <a:rPr lang="fi-FI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lopullisesti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arvosanojen pisterajat vaihtelevat vuosittain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i-FI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3025" y="3509963"/>
            <a:ext cx="1258888" cy="2141537"/>
            <a:chOff x="46" y="2211"/>
            <a:chExt cx="793" cy="1349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auto">
            <a:xfrm>
              <a:off x="46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8" name="Text Box 6"/>
            <p:cNvSpPr txBox="1">
              <a:spLocks noChangeArrowheads="1"/>
            </p:cNvSpPr>
            <p:nvPr/>
          </p:nvSpPr>
          <p:spPr bwMode="auto">
            <a:xfrm>
              <a:off x="69" y="2211"/>
              <a:ext cx="7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Improbatur</a:t>
              </a:r>
            </a:p>
          </p:txBody>
        </p:sp>
        <p:sp>
          <p:nvSpPr>
            <p:cNvPr id="11299" name="Text Box 7"/>
            <p:cNvSpPr txBox="1">
              <a:spLocks noChangeArrowheads="1"/>
            </p:cNvSpPr>
            <p:nvPr/>
          </p:nvSpPr>
          <p:spPr bwMode="auto">
            <a:xfrm>
              <a:off x="34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1300" name="Text Box 8"/>
            <p:cNvSpPr txBox="1">
              <a:spLocks noChangeArrowheads="1"/>
            </p:cNvSpPr>
            <p:nvPr/>
          </p:nvSpPr>
          <p:spPr bwMode="auto">
            <a:xfrm>
              <a:off x="250" y="3329"/>
              <a:ext cx="5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 pist.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404938" y="3368675"/>
            <a:ext cx="2735262" cy="2282825"/>
            <a:chOff x="885" y="2122"/>
            <a:chExt cx="1723" cy="143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989" name="AutoShape 5"/>
            <p:cNvSpPr>
              <a:spLocks noChangeArrowheads="1"/>
            </p:cNvSpPr>
            <p:nvPr/>
          </p:nvSpPr>
          <p:spPr bwMode="auto">
            <a:xfrm>
              <a:off x="885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0" name="Text Box 9"/>
            <p:cNvSpPr txBox="1">
              <a:spLocks noChangeArrowheads="1"/>
            </p:cNvSpPr>
            <p:nvPr/>
          </p:nvSpPr>
          <p:spPr bwMode="auto">
            <a:xfrm>
              <a:off x="885" y="2211"/>
              <a:ext cx="8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Approbatur</a:t>
              </a:r>
            </a:p>
          </p:txBody>
        </p:sp>
        <p:sp>
          <p:nvSpPr>
            <p:cNvPr id="11291" name="Text Box 10"/>
            <p:cNvSpPr txBox="1">
              <a:spLocks noChangeArrowheads="1"/>
            </p:cNvSpPr>
            <p:nvPr/>
          </p:nvSpPr>
          <p:spPr bwMode="auto">
            <a:xfrm>
              <a:off x="1112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292" name="Text Box 11"/>
            <p:cNvSpPr txBox="1">
              <a:spLocks noChangeArrowheads="1"/>
            </p:cNvSpPr>
            <p:nvPr/>
          </p:nvSpPr>
          <p:spPr bwMode="auto">
            <a:xfrm>
              <a:off x="1021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 pist.</a:t>
              </a:r>
            </a:p>
          </p:txBody>
        </p:sp>
        <p:sp>
          <p:nvSpPr>
            <p:cNvPr id="41996" name="AutoShape 12"/>
            <p:cNvSpPr>
              <a:spLocks noChangeArrowheads="1"/>
            </p:cNvSpPr>
            <p:nvPr/>
          </p:nvSpPr>
          <p:spPr bwMode="auto">
            <a:xfrm>
              <a:off x="170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4" name="Text Box 13"/>
            <p:cNvSpPr txBox="1">
              <a:spLocks noChangeArrowheads="1"/>
            </p:cNvSpPr>
            <p:nvPr/>
          </p:nvSpPr>
          <p:spPr bwMode="auto">
            <a:xfrm>
              <a:off x="1701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Lubenter approbatur</a:t>
              </a:r>
            </a:p>
          </p:txBody>
        </p:sp>
        <p:sp>
          <p:nvSpPr>
            <p:cNvPr id="11295" name="Text Box 14"/>
            <p:cNvSpPr txBox="1">
              <a:spLocks noChangeArrowheads="1"/>
            </p:cNvSpPr>
            <p:nvPr/>
          </p:nvSpPr>
          <p:spPr bwMode="auto">
            <a:xfrm>
              <a:off x="192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296" name="Text Box 15"/>
            <p:cNvSpPr txBox="1">
              <a:spLocks noChangeArrowheads="1"/>
            </p:cNvSpPr>
            <p:nvPr/>
          </p:nvSpPr>
          <p:spPr bwMode="auto">
            <a:xfrm>
              <a:off x="183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 pist.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997325" y="3357563"/>
            <a:ext cx="2735263" cy="2293937"/>
            <a:chOff x="2518" y="2115"/>
            <a:chExt cx="1723" cy="1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0" name="AutoShape 16"/>
            <p:cNvSpPr>
              <a:spLocks noChangeArrowheads="1"/>
            </p:cNvSpPr>
            <p:nvPr/>
          </p:nvSpPr>
          <p:spPr bwMode="auto">
            <a:xfrm>
              <a:off x="2518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18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Cum laude approbatur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45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284" name="Text Box 19"/>
            <p:cNvSpPr txBox="1">
              <a:spLocks noChangeArrowheads="1"/>
            </p:cNvSpPr>
            <p:nvPr/>
          </p:nvSpPr>
          <p:spPr bwMode="auto">
            <a:xfrm>
              <a:off x="2654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 pist.</a:t>
              </a:r>
            </a:p>
          </p:txBody>
        </p:sp>
        <p:sp>
          <p:nvSpPr>
            <p:cNvPr id="42004" name="AutoShape 20"/>
            <p:cNvSpPr>
              <a:spLocks noChangeArrowheads="1"/>
            </p:cNvSpPr>
            <p:nvPr/>
          </p:nvSpPr>
          <p:spPr bwMode="auto">
            <a:xfrm>
              <a:off x="3334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6" name="Text Box 21"/>
            <p:cNvSpPr txBox="1">
              <a:spLocks noChangeArrowheads="1"/>
            </p:cNvSpPr>
            <p:nvPr/>
          </p:nvSpPr>
          <p:spPr bwMode="auto">
            <a:xfrm>
              <a:off x="3288" y="2115"/>
              <a:ext cx="8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Magna cum laude approbatur</a:t>
              </a:r>
            </a:p>
          </p:txBody>
        </p:sp>
        <p:sp>
          <p:nvSpPr>
            <p:cNvPr id="11287" name="Text Box 22"/>
            <p:cNvSpPr txBox="1">
              <a:spLocks noChangeArrowheads="1"/>
            </p:cNvSpPr>
            <p:nvPr/>
          </p:nvSpPr>
          <p:spPr bwMode="auto">
            <a:xfrm>
              <a:off x="356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288" name="Text Box 23"/>
            <p:cNvSpPr txBox="1">
              <a:spLocks noChangeArrowheads="1"/>
            </p:cNvSpPr>
            <p:nvPr/>
          </p:nvSpPr>
          <p:spPr bwMode="auto">
            <a:xfrm>
              <a:off x="3470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 pist.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16688" y="3382963"/>
            <a:ext cx="2808287" cy="2268537"/>
            <a:chOff x="4105" y="2131"/>
            <a:chExt cx="1769" cy="142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8" name="AutoShape 24"/>
            <p:cNvSpPr>
              <a:spLocks noChangeArrowheads="1"/>
            </p:cNvSpPr>
            <p:nvPr/>
          </p:nvSpPr>
          <p:spPr bwMode="auto">
            <a:xfrm>
              <a:off x="415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4" name="Text Box 25"/>
            <p:cNvSpPr txBox="1">
              <a:spLocks noChangeArrowheads="1"/>
            </p:cNvSpPr>
            <p:nvPr/>
          </p:nvSpPr>
          <p:spPr bwMode="auto">
            <a:xfrm>
              <a:off x="4105" y="2131"/>
              <a:ext cx="816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Eximia cum laude approbatur</a:t>
              </a:r>
            </a:p>
          </p:txBody>
        </p:sp>
        <p:sp>
          <p:nvSpPr>
            <p:cNvPr id="11275" name="Text Box 26"/>
            <p:cNvSpPr txBox="1">
              <a:spLocks noChangeArrowheads="1"/>
            </p:cNvSpPr>
            <p:nvPr/>
          </p:nvSpPr>
          <p:spPr bwMode="auto">
            <a:xfrm>
              <a:off x="437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1276" name="Text Box 27"/>
            <p:cNvSpPr txBox="1">
              <a:spLocks noChangeArrowheads="1"/>
            </p:cNvSpPr>
            <p:nvPr/>
          </p:nvSpPr>
          <p:spPr bwMode="auto">
            <a:xfrm>
              <a:off x="428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 pist.</a:t>
              </a:r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4967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8" name="Text Box 29"/>
            <p:cNvSpPr txBox="1">
              <a:spLocks noChangeArrowheads="1"/>
            </p:cNvSpPr>
            <p:nvPr/>
          </p:nvSpPr>
          <p:spPr bwMode="auto">
            <a:xfrm>
              <a:off x="5012" y="2211"/>
              <a:ext cx="6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Laudatur</a:t>
              </a:r>
            </a:p>
          </p:txBody>
        </p:sp>
        <p:sp>
          <p:nvSpPr>
            <p:cNvPr id="11279" name="Text Box 30"/>
            <p:cNvSpPr txBox="1">
              <a:spLocks noChangeArrowheads="1"/>
            </p:cNvSpPr>
            <p:nvPr/>
          </p:nvSpPr>
          <p:spPr bwMode="auto">
            <a:xfrm>
              <a:off x="5240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1280" name="Text Box 31"/>
            <p:cNvSpPr txBox="1">
              <a:spLocks noChangeArrowheads="1"/>
            </p:cNvSpPr>
            <p:nvPr/>
          </p:nvSpPr>
          <p:spPr bwMode="auto">
            <a:xfrm>
              <a:off x="5103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 pist.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568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dirty="0">
                <a:solidFill>
                  <a:srgbClr val="FFFFFF"/>
                </a:solidFill>
                <a:latin typeface="Arial Rounded MT Bold" pitchFamily="34" charset="0"/>
              </a:rPr>
              <a:t>Kompensaatio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b="1" dirty="0"/>
              <a:t>Esimerkkejä kompensaatiosta</a:t>
            </a:r>
          </a:p>
          <a:p>
            <a:r>
              <a:rPr lang="fi-FI" sz="2400" dirty="0"/>
              <a:t>Vain yhdenlainen hylätty arvosana = i</a:t>
            </a:r>
          </a:p>
          <a:p>
            <a:r>
              <a:rPr lang="fi-FI" sz="2400" dirty="0"/>
              <a:t>Tarvittavat kompensaatiopisteet 10</a:t>
            </a:r>
          </a:p>
          <a:p>
            <a:r>
              <a:rPr lang="fi-FI" sz="2400" dirty="0"/>
              <a:t>Kokelas on suorittanut neljä muuta tutkintoon vaadittavaa koetta esim.  i ja AABB / i ja AAAC</a:t>
            </a:r>
          </a:p>
          <a:p>
            <a:pPr marL="0" indent="0">
              <a:buNone/>
            </a:pPr>
            <a:r>
              <a:rPr lang="fi-FI" sz="2400" dirty="0"/>
              <a:t>Tutkinnon suorittaminen kompensaation avulla ei ole mahdollista, jos useammasta kuin yhdestä tutkintoon vaadittavista kokeista on saatu hylätty arvosana. </a:t>
            </a:r>
          </a:p>
          <a:p>
            <a:pPr marL="0" indent="0">
              <a:buNone/>
            </a:pPr>
            <a:r>
              <a:rPr lang="fi-FI" sz="2400" dirty="0"/>
              <a:t>Kompensaatioon lasketaan pisteitä 4:stä muusta tutkintoon kuuluvasta kokeesta, ei muista.</a:t>
            </a:r>
          </a:p>
        </p:txBody>
      </p:sp>
    </p:spTree>
    <p:extLst>
      <p:ext uri="{BB962C8B-B14F-4D97-AF65-F5344CB8AC3E}">
        <p14:creationId xmlns:p14="http://schemas.microsoft.com/office/powerpoint/2010/main" val="2808333924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Hylätyn kokeen uusiminen</a:t>
            </a:r>
          </a:p>
        </p:txBody>
      </p:sp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2808288" y="1052513"/>
            <a:ext cx="3132137" cy="1511300"/>
          </a:xfrm>
          <a:prstGeom prst="ellipse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4221163"/>
            <a:ext cx="4464050" cy="165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kolme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kertaa koetta välittömästi </a:t>
            </a:r>
            <a:r>
              <a:rPr kumimoji="0" lang="fi-FI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seuraavien kolmen tutkintokerran aikana tutkinnon </a:t>
            </a:r>
            <a:r>
              <a:rPr lang="fi-FI" u="sng" kern="0" dirty="0">
                <a:latin typeface="+mn-lt"/>
              </a:rPr>
              <a:t>o</a:t>
            </a:r>
            <a:r>
              <a:rPr kumimoji="0" lang="fi-FI" sz="2400" b="1" i="0" u="sng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llessa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kesken</a:t>
            </a:r>
            <a:endParaRPr kumimoji="0" lang="fi-FI" sz="2400" b="1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2138" y="1339850"/>
            <a:ext cx="23764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Hylätty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(i)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004048" y="4365625"/>
            <a:ext cx="4139952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SzTx/>
              <a:defRPr/>
            </a:pPr>
            <a:r>
              <a:rPr lang="fi-FI" u="sng" dirty="0"/>
              <a:t>rajattomasti tutkinnon suorittamisen jälkeen </a:t>
            </a:r>
            <a:endParaRPr lang="fi-FI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6907669">
            <a:off x="2476501" y="3027362"/>
            <a:ext cx="1655762" cy="792163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95 h 21600"/>
              <a:gd name="T4" fmla="*/ 95192598 w 21600"/>
              <a:gd name="T5" fmla="*/ 29051953 h 21600"/>
              <a:gd name="T6" fmla="*/ 126923502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4009585">
            <a:off x="4932362" y="2997201"/>
            <a:ext cx="1655763" cy="792162"/>
          </a:xfrm>
          <a:custGeom>
            <a:avLst/>
            <a:gdLst>
              <a:gd name="T0" fmla="*/ 95192732 w 21600"/>
              <a:gd name="T1" fmla="*/ 0 h 21600"/>
              <a:gd name="T2" fmla="*/ 0 w 21600"/>
              <a:gd name="T3" fmla="*/ 14525940 h 21600"/>
              <a:gd name="T4" fmla="*/ 95192732 w 21600"/>
              <a:gd name="T5" fmla="*/ 29051880 h 21600"/>
              <a:gd name="T6" fmla="*/ 126923655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Hylätty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Hylättyä koetta uusiessasi </a:t>
            </a:r>
            <a:r>
              <a:rPr lang="fi-FI" sz="2400" u="sng" dirty="0"/>
              <a:t>voit halutessasi vaihtaa vaativamman tason kokeen lyhyemmän oppimäärän kokeeseen.</a:t>
            </a:r>
            <a:r>
              <a:rPr lang="fi-FI" sz="2400" dirty="0"/>
              <a:t> Tason vaihtaminen edellyttää, että tutkintosi pakollisiin kokeisiin sisältyy edelleen yksi pitkän oppimäärän koe. </a:t>
            </a:r>
          </a:p>
          <a:p>
            <a:r>
              <a:rPr lang="fi-FI" sz="2400" dirty="0"/>
              <a:t>Jos määräaika (3 peräkkäistä tutkintokertaa) kuluu umpeen tai et selviydy </a:t>
            </a:r>
            <a:r>
              <a:rPr lang="fi-FI" sz="2400" dirty="0">
                <a:solidFill>
                  <a:srgbClr val="FF0000"/>
                </a:solidFill>
              </a:rPr>
              <a:t>kolmannella </a:t>
            </a:r>
            <a:r>
              <a:rPr lang="fi-FI" sz="2400" dirty="0"/>
              <a:t>uusimiskerralla, sinun on suoritettava koko tutkinto uudelleen.</a:t>
            </a:r>
          </a:p>
          <a:p>
            <a:r>
              <a:rPr lang="fi-FI" sz="2400" dirty="0"/>
              <a:t>Voit kuitenkin hyödyntää jo suorittamiasi kokeita uudessa tutkinnossa 3 vuoden ajan. ”Kokelas voi sisällyttää hylättyyn tutkintoon sisältyneet hyväksytyt kokeet uuteen tutkintoon kuudelta edelliseltä tutkintokerralta.”</a:t>
            </a:r>
          </a:p>
        </p:txBody>
      </p:sp>
    </p:spTree>
    <p:extLst>
      <p:ext uri="{BB962C8B-B14F-4D97-AF65-F5344CB8AC3E}">
        <p14:creationId xmlns:p14="http://schemas.microsoft.com/office/powerpoint/2010/main" val="3886043826"/>
      </p:ext>
    </p:extLst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706090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Hyväksytyn uusiminen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339975" y="1052513"/>
            <a:ext cx="3960813" cy="1800225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16238" y="1484313"/>
            <a:ext cx="28082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/>
              <a:t>hyväksytty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/>
              <a:t>(a, b, c, m, e, l)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08175" y="4941888"/>
            <a:ext cx="5832475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Tx/>
              <a:buNone/>
              <a:defRPr/>
            </a:pPr>
            <a:r>
              <a:rPr lang="fi-FI" dirty="0"/>
              <a:t>                  rajoituksetta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3777751">
            <a:off x="3023394" y="3680619"/>
            <a:ext cx="1584325" cy="792163"/>
          </a:xfrm>
          <a:custGeom>
            <a:avLst/>
            <a:gdLst>
              <a:gd name="T0" fmla="*/ 87155777 w 21600"/>
              <a:gd name="T1" fmla="*/ 0 h 21600"/>
              <a:gd name="T2" fmla="*/ 0 w 21600"/>
              <a:gd name="T3" fmla="*/ 14525995 h 21600"/>
              <a:gd name="T4" fmla="*/ 87155777 w 21600"/>
              <a:gd name="T5" fmla="*/ 29051953 h 21600"/>
              <a:gd name="T6" fmla="*/ 116207666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7444284">
            <a:off x="4500563" y="3716338"/>
            <a:ext cx="1655762" cy="792162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40 h 21600"/>
              <a:gd name="T4" fmla="*/ 95192598 w 21600"/>
              <a:gd name="T5" fmla="*/ 29051880 h 21600"/>
              <a:gd name="T6" fmla="*/ 126923502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84213" y="5516563"/>
            <a:ext cx="8208267" cy="127419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mikäli uusinta tapahtuu ennen ylioppilastodistuksen antamista, merkitään todistukseen parempi arvosana</a:t>
            </a:r>
          </a:p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muulloin annetaan erillinen todistus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36513" y="115888"/>
            <a:ext cx="8229601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     Osallistumisoikeus</a:t>
            </a:r>
          </a:p>
        </p:txBody>
      </p:sp>
      <p:sp>
        <p:nvSpPr>
          <p:cNvPr id="8" name="Puolivapaa piirto 7"/>
          <p:cNvSpPr/>
          <p:nvPr/>
        </p:nvSpPr>
        <p:spPr>
          <a:xfrm>
            <a:off x="2348582" y="1140526"/>
            <a:ext cx="6399329" cy="2407191"/>
          </a:xfrm>
          <a:custGeom>
            <a:avLst/>
            <a:gdLst>
              <a:gd name="connsiteX0" fmla="*/ 0 w 6399329"/>
              <a:gd name="connsiteY0" fmla="*/ 300899 h 2407191"/>
              <a:gd name="connsiteX1" fmla="*/ 5195734 w 6399329"/>
              <a:gd name="connsiteY1" fmla="*/ 300899 h 2407191"/>
              <a:gd name="connsiteX2" fmla="*/ 5195734 w 6399329"/>
              <a:gd name="connsiteY2" fmla="*/ 0 h 2407191"/>
              <a:gd name="connsiteX3" fmla="*/ 6399329 w 6399329"/>
              <a:gd name="connsiteY3" fmla="*/ 1203596 h 2407191"/>
              <a:gd name="connsiteX4" fmla="*/ 5195734 w 6399329"/>
              <a:gd name="connsiteY4" fmla="*/ 2407191 h 2407191"/>
              <a:gd name="connsiteX5" fmla="*/ 5195734 w 6399329"/>
              <a:gd name="connsiteY5" fmla="*/ 2106292 h 2407191"/>
              <a:gd name="connsiteX6" fmla="*/ 0 w 6399329"/>
              <a:gd name="connsiteY6" fmla="*/ 2106292 h 2407191"/>
              <a:gd name="connsiteX7" fmla="*/ 0 w 6399329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9329" h="2407191">
                <a:moveTo>
                  <a:pt x="0" y="300899"/>
                </a:moveTo>
                <a:lnTo>
                  <a:pt x="5195734" y="300899"/>
                </a:lnTo>
                <a:lnTo>
                  <a:pt x="5195734" y="0"/>
                </a:lnTo>
                <a:lnTo>
                  <a:pt x="6399329" y="1203596"/>
                </a:lnTo>
                <a:lnTo>
                  <a:pt x="5195734" y="2407191"/>
                </a:lnTo>
                <a:lnTo>
                  <a:pt x="5195734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400" kern="1200" dirty="0">
                <a:solidFill>
                  <a:srgbClr val="FF0000"/>
                </a:solidFill>
              </a:rPr>
              <a:t>kokeen pakolliset kurssit opiskeltu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jos vieraassa kielessä ei ole pakollisia opintoja, vähintään </a:t>
            </a:r>
            <a:r>
              <a:rPr lang="fi-FI" sz="1800" dirty="0"/>
              <a:t>6 opintopistettä</a:t>
            </a:r>
            <a:endParaRPr lang="fi-FI" sz="1800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erityistapaukset rehtorin luvalla</a:t>
            </a:r>
          </a:p>
        </p:txBody>
      </p:sp>
      <p:sp>
        <p:nvSpPr>
          <p:cNvPr id="9" name="Puolivapaa piirto 8"/>
          <p:cNvSpPr/>
          <p:nvPr/>
        </p:nvSpPr>
        <p:spPr>
          <a:xfrm>
            <a:off x="395546" y="1124744"/>
            <a:ext cx="1952493" cy="2407191"/>
          </a:xfrm>
          <a:custGeom>
            <a:avLst/>
            <a:gdLst>
              <a:gd name="connsiteX0" fmla="*/ 0 w 1952493"/>
              <a:gd name="connsiteY0" fmla="*/ 325422 h 2407191"/>
              <a:gd name="connsiteX1" fmla="*/ 95314 w 1952493"/>
              <a:gd name="connsiteY1" fmla="*/ 95314 h 2407191"/>
              <a:gd name="connsiteX2" fmla="*/ 325422 w 1952493"/>
              <a:gd name="connsiteY2" fmla="*/ 0 h 2407191"/>
              <a:gd name="connsiteX3" fmla="*/ 1627071 w 1952493"/>
              <a:gd name="connsiteY3" fmla="*/ 0 h 2407191"/>
              <a:gd name="connsiteX4" fmla="*/ 1857179 w 1952493"/>
              <a:gd name="connsiteY4" fmla="*/ 95314 h 2407191"/>
              <a:gd name="connsiteX5" fmla="*/ 1952493 w 1952493"/>
              <a:gd name="connsiteY5" fmla="*/ 325422 h 2407191"/>
              <a:gd name="connsiteX6" fmla="*/ 1952493 w 1952493"/>
              <a:gd name="connsiteY6" fmla="*/ 2081769 h 2407191"/>
              <a:gd name="connsiteX7" fmla="*/ 1857179 w 1952493"/>
              <a:gd name="connsiteY7" fmla="*/ 2311877 h 2407191"/>
              <a:gd name="connsiteX8" fmla="*/ 1627071 w 1952493"/>
              <a:gd name="connsiteY8" fmla="*/ 2407191 h 2407191"/>
              <a:gd name="connsiteX9" fmla="*/ 325422 w 1952493"/>
              <a:gd name="connsiteY9" fmla="*/ 2407191 h 2407191"/>
              <a:gd name="connsiteX10" fmla="*/ 95314 w 1952493"/>
              <a:gd name="connsiteY10" fmla="*/ 2311877 h 2407191"/>
              <a:gd name="connsiteX11" fmla="*/ 0 w 1952493"/>
              <a:gd name="connsiteY11" fmla="*/ 2081769 h 2407191"/>
              <a:gd name="connsiteX12" fmla="*/ 0 w 1952493"/>
              <a:gd name="connsiteY12" fmla="*/ 325422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2493" h="2407191">
                <a:moveTo>
                  <a:pt x="0" y="325422"/>
                </a:moveTo>
                <a:cubicBezTo>
                  <a:pt x="0" y="239115"/>
                  <a:pt x="34286" y="156342"/>
                  <a:pt x="95314" y="95314"/>
                </a:cubicBezTo>
                <a:cubicBezTo>
                  <a:pt x="156343" y="34286"/>
                  <a:pt x="239115" y="0"/>
                  <a:pt x="325422" y="0"/>
                </a:cubicBezTo>
                <a:lnTo>
                  <a:pt x="1627071" y="0"/>
                </a:lnTo>
                <a:cubicBezTo>
                  <a:pt x="1713378" y="0"/>
                  <a:pt x="1796151" y="34286"/>
                  <a:pt x="1857179" y="95314"/>
                </a:cubicBezTo>
                <a:cubicBezTo>
                  <a:pt x="1918207" y="156343"/>
                  <a:pt x="1952493" y="239115"/>
                  <a:pt x="1952493" y="325422"/>
                </a:cubicBezTo>
                <a:lnTo>
                  <a:pt x="1952493" y="2081769"/>
                </a:lnTo>
                <a:cubicBezTo>
                  <a:pt x="1952493" y="2168076"/>
                  <a:pt x="1918208" y="2250849"/>
                  <a:pt x="1857179" y="2311877"/>
                </a:cubicBezTo>
                <a:cubicBezTo>
                  <a:pt x="1796150" y="2372905"/>
                  <a:pt x="1713378" y="2407191"/>
                  <a:pt x="1627071" y="2407191"/>
                </a:cubicBezTo>
                <a:lnTo>
                  <a:pt x="325422" y="2407191"/>
                </a:lnTo>
                <a:cubicBezTo>
                  <a:pt x="239115" y="2407191"/>
                  <a:pt x="156342" y="2372905"/>
                  <a:pt x="95314" y="2311877"/>
                </a:cubicBezTo>
                <a:cubicBezTo>
                  <a:pt x="34286" y="2250848"/>
                  <a:pt x="0" y="2168076"/>
                  <a:pt x="0" y="2081769"/>
                </a:cubicBezTo>
                <a:lnTo>
                  <a:pt x="0" y="325422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513" tIns="133413" rIns="171513" bIns="13341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Lukion opiskelija</a:t>
            </a:r>
          </a:p>
        </p:txBody>
      </p:sp>
      <p:sp>
        <p:nvSpPr>
          <p:cNvPr id="10" name="Puolivapaa piirto 9"/>
          <p:cNvSpPr/>
          <p:nvPr/>
        </p:nvSpPr>
        <p:spPr>
          <a:xfrm>
            <a:off x="2411760" y="3726656"/>
            <a:ext cx="6391350" cy="2637621"/>
          </a:xfrm>
          <a:custGeom>
            <a:avLst/>
            <a:gdLst>
              <a:gd name="connsiteX0" fmla="*/ 0 w 6391350"/>
              <a:gd name="connsiteY0" fmla="*/ 300899 h 2407191"/>
              <a:gd name="connsiteX1" fmla="*/ 5187755 w 6391350"/>
              <a:gd name="connsiteY1" fmla="*/ 300899 h 2407191"/>
              <a:gd name="connsiteX2" fmla="*/ 5187755 w 6391350"/>
              <a:gd name="connsiteY2" fmla="*/ 0 h 2407191"/>
              <a:gd name="connsiteX3" fmla="*/ 6391350 w 6391350"/>
              <a:gd name="connsiteY3" fmla="*/ 1203596 h 2407191"/>
              <a:gd name="connsiteX4" fmla="*/ 5187755 w 6391350"/>
              <a:gd name="connsiteY4" fmla="*/ 2407191 h 2407191"/>
              <a:gd name="connsiteX5" fmla="*/ 5187755 w 6391350"/>
              <a:gd name="connsiteY5" fmla="*/ 2106292 h 2407191"/>
              <a:gd name="connsiteX6" fmla="*/ 0 w 6391350"/>
              <a:gd name="connsiteY6" fmla="*/ 2106292 h 2407191"/>
              <a:gd name="connsiteX7" fmla="*/ 0 w 6391350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1350" h="2407191">
                <a:moveTo>
                  <a:pt x="0" y="300899"/>
                </a:moveTo>
                <a:lnTo>
                  <a:pt x="5187755" y="300899"/>
                </a:lnTo>
                <a:lnTo>
                  <a:pt x="5187755" y="0"/>
                </a:lnTo>
                <a:lnTo>
                  <a:pt x="6391350" y="1203596"/>
                </a:lnTo>
                <a:lnTo>
                  <a:pt x="5187755" y="2407191"/>
                </a:lnTo>
                <a:lnTo>
                  <a:pt x="5187755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180 opintopistettä ammatillisessa tutkinnossa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tutkintoa suorittavalta edellytetään vähintään 1,5 vuoden opintoja (90 opintopistettä)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dirty="0">
                <a:solidFill>
                  <a:srgbClr val="FF0000"/>
                </a:solidFill>
              </a:rPr>
              <a:t>Pakolliset opinnot!</a:t>
            </a:r>
            <a:endParaRPr lang="fi-FI" sz="2000" b="1" kern="1200" dirty="0">
              <a:solidFill>
                <a:srgbClr val="FF0000"/>
              </a:solidFill>
            </a:endParaRPr>
          </a:p>
        </p:txBody>
      </p:sp>
      <p:sp>
        <p:nvSpPr>
          <p:cNvPr id="11" name="Puolivapaa piirto 10"/>
          <p:cNvSpPr/>
          <p:nvPr/>
        </p:nvSpPr>
        <p:spPr>
          <a:xfrm>
            <a:off x="395536" y="3773888"/>
            <a:ext cx="1958316" cy="2407191"/>
          </a:xfrm>
          <a:custGeom>
            <a:avLst/>
            <a:gdLst>
              <a:gd name="connsiteX0" fmla="*/ 0 w 1958316"/>
              <a:gd name="connsiteY0" fmla="*/ 326393 h 2407191"/>
              <a:gd name="connsiteX1" fmla="*/ 95599 w 1958316"/>
              <a:gd name="connsiteY1" fmla="*/ 95598 h 2407191"/>
              <a:gd name="connsiteX2" fmla="*/ 326394 w 1958316"/>
              <a:gd name="connsiteY2" fmla="*/ 0 h 2407191"/>
              <a:gd name="connsiteX3" fmla="*/ 1631923 w 1958316"/>
              <a:gd name="connsiteY3" fmla="*/ 0 h 2407191"/>
              <a:gd name="connsiteX4" fmla="*/ 1862718 w 1958316"/>
              <a:gd name="connsiteY4" fmla="*/ 95599 h 2407191"/>
              <a:gd name="connsiteX5" fmla="*/ 1958316 w 1958316"/>
              <a:gd name="connsiteY5" fmla="*/ 326394 h 2407191"/>
              <a:gd name="connsiteX6" fmla="*/ 1958316 w 1958316"/>
              <a:gd name="connsiteY6" fmla="*/ 2080798 h 2407191"/>
              <a:gd name="connsiteX7" fmla="*/ 1862718 w 1958316"/>
              <a:gd name="connsiteY7" fmla="*/ 2311593 h 2407191"/>
              <a:gd name="connsiteX8" fmla="*/ 1631923 w 1958316"/>
              <a:gd name="connsiteY8" fmla="*/ 2407191 h 2407191"/>
              <a:gd name="connsiteX9" fmla="*/ 326393 w 1958316"/>
              <a:gd name="connsiteY9" fmla="*/ 2407191 h 2407191"/>
              <a:gd name="connsiteX10" fmla="*/ 95598 w 1958316"/>
              <a:gd name="connsiteY10" fmla="*/ 2311593 h 2407191"/>
              <a:gd name="connsiteX11" fmla="*/ 0 w 1958316"/>
              <a:gd name="connsiteY11" fmla="*/ 2080798 h 2407191"/>
              <a:gd name="connsiteX12" fmla="*/ 0 w 1958316"/>
              <a:gd name="connsiteY12" fmla="*/ 326393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8316" h="2407191">
                <a:moveTo>
                  <a:pt x="0" y="326393"/>
                </a:moveTo>
                <a:cubicBezTo>
                  <a:pt x="0" y="239828"/>
                  <a:pt x="34388" y="156809"/>
                  <a:pt x="95599" y="95598"/>
                </a:cubicBezTo>
                <a:cubicBezTo>
                  <a:pt x="156810" y="34388"/>
                  <a:pt x="239829" y="0"/>
                  <a:pt x="326394" y="0"/>
                </a:cubicBezTo>
                <a:lnTo>
                  <a:pt x="1631923" y="0"/>
                </a:lnTo>
                <a:cubicBezTo>
                  <a:pt x="1718488" y="0"/>
                  <a:pt x="1801507" y="34388"/>
                  <a:pt x="1862718" y="95599"/>
                </a:cubicBezTo>
                <a:cubicBezTo>
                  <a:pt x="1923928" y="156810"/>
                  <a:pt x="1958316" y="239829"/>
                  <a:pt x="1958316" y="326394"/>
                </a:cubicBezTo>
                <a:lnTo>
                  <a:pt x="1958316" y="2080798"/>
                </a:lnTo>
                <a:cubicBezTo>
                  <a:pt x="1958316" y="2167363"/>
                  <a:pt x="1923928" y="2250382"/>
                  <a:pt x="1862718" y="2311593"/>
                </a:cubicBezTo>
                <a:cubicBezTo>
                  <a:pt x="1801507" y="2372804"/>
                  <a:pt x="1718488" y="2407191"/>
                  <a:pt x="1631923" y="2407191"/>
                </a:cubicBezTo>
                <a:lnTo>
                  <a:pt x="326393" y="2407191"/>
                </a:lnTo>
                <a:cubicBezTo>
                  <a:pt x="239828" y="2407191"/>
                  <a:pt x="156809" y="2372803"/>
                  <a:pt x="95598" y="2311593"/>
                </a:cubicBezTo>
                <a:cubicBezTo>
                  <a:pt x="34387" y="2250382"/>
                  <a:pt x="0" y="2167363"/>
                  <a:pt x="0" y="2080798"/>
                </a:cubicBezTo>
                <a:lnTo>
                  <a:pt x="0" y="326393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797" tIns="133697" rIns="171797" bIns="13369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Ammatillinen tutkinto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67544" y="6309320"/>
            <a:ext cx="7884368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fi-FI" sz="2000" dirty="0">
                <a:solidFill>
                  <a:srgbClr val="FF0000"/>
                </a:solidFill>
              </a:rPr>
              <a:t>HUOM. Koetehtävät perustuvat lukion pakollisiin ja syventäviin kursseihin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Ilmoittautuminen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b="1" kern="1200" dirty="0">
                <a:solidFill>
                  <a:prstClr val="black"/>
                </a:solidFill>
              </a:rPr>
              <a:t>HUOM. SAMANA KOEPÄIVÄNÄ VOI OSALLISTUA VAIN YHTEEN KOKEESEEN.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kern="1200" dirty="0">
                <a:solidFill>
                  <a:prstClr val="black"/>
                </a:solidFill>
              </a:rPr>
              <a:t>POIKKEUS: LYHYET KIELET (koeaikaa 8h kahdelle kokeelle).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kern="1200" dirty="0">
                <a:solidFill>
                  <a:prstClr val="black"/>
                </a:solidFill>
              </a:rPr>
              <a:t>Samalla tutkintokerralla ei siis voi kirjoittaa kahta pitkää kieltä, koska kokeet ovat samana päivänä, et myöskään kahta reaalikoetta.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fi-FI" altLang="fi-FI" sz="2600" kern="1200" dirty="0">
              <a:solidFill>
                <a:prstClr val="black"/>
              </a:solidFill>
            </a:endParaRP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fi-FI" altLang="fi-FI" sz="2600" kern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87452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öristetty suorakulmio 3"/>
          <p:cNvSpPr/>
          <p:nvPr/>
        </p:nvSpPr>
        <p:spPr bwMode="auto">
          <a:xfrm>
            <a:off x="539552" y="2780928"/>
            <a:ext cx="8280920" cy="108012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anchor="ctr">
            <a:spAutoFit/>
          </a:bodyPr>
          <a:lstStyle/>
          <a:p>
            <a:pPr marL="269875" indent="-269875">
              <a:defRPr/>
            </a:pPr>
            <a:endParaRPr lang="fi-FI" dirty="0"/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9595" y="115888"/>
            <a:ext cx="6562725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Ilmoittautuminen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579296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dirty="0">
                <a:latin typeface="Arial" pitchFamily="34" charset="0"/>
                <a:cs typeface="Arial" pitchFamily="34" charset="0"/>
              </a:rPr>
              <a:t>Syksyn tutkintoon 23.5.2023 mennessä</a:t>
            </a:r>
          </a:p>
          <a:p>
            <a:pPr eaLnBrk="1" hangingPunct="1"/>
            <a:r>
              <a:rPr lang="fi-FI" dirty="0">
                <a:latin typeface="Arial" pitchFamily="34" charset="0"/>
                <a:cs typeface="Arial" pitchFamily="34" charset="0"/>
              </a:rPr>
              <a:t>kevään tutkintoon 23.11.2023 mennessä</a:t>
            </a:r>
          </a:p>
          <a:p>
            <a:pPr eaLnBrk="1" hangingPunct="1"/>
            <a:r>
              <a:rPr lang="fi-FI" u="sng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ilmoittautuminen on sitova: valintoja et voi jälkikäteen muuttaa</a:t>
            </a:r>
          </a:p>
          <a:p>
            <a:pPr eaLnBrk="1" hangingPunct="1"/>
            <a:endParaRPr lang="fi-FI" sz="2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fi-FI" sz="2800" dirty="0">
                <a:latin typeface="Arial" pitchFamily="34" charset="0"/>
                <a:cs typeface="Arial" pitchFamily="34" charset="0"/>
              </a:rPr>
              <a:t>ilmoittautuminen </a:t>
            </a:r>
            <a:r>
              <a:rPr lang="fi-FI" sz="2800" dirty="0" err="1">
                <a:latin typeface="Arial" pitchFamily="34" charset="0"/>
                <a:cs typeface="Arial" pitchFamily="34" charset="0"/>
              </a:rPr>
              <a:t>WILMAssa</a:t>
            </a:r>
            <a:r>
              <a:rPr lang="fi-FI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fi-FI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jokaiseen tutkintokertaan erikseen (Lomakkeet -&gt; Ilmoittautuminen ylioppilaskirjoituksiin)</a:t>
            </a:r>
          </a:p>
          <a:p>
            <a:pPr eaLnBrk="1" hangingPunct="1"/>
            <a:r>
              <a:rPr lang="fi-FI" sz="2800" dirty="0">
                <a:latin typeface="Arial" pitchFamily="34" charset="0"/>
                <a:cs typeface="Arial" pitchFamily="34" charset="0"/>
              </a:rPr>
              <a:t>poikkeuksiin, muutoksiin ja mitätöintiin on oltava erityisen painavat syyt</a:t>
            </a:r>
          </a:p>
        </p:txBody>
      </p:sp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Abi-infot syksyn</a:t>
            </a:r>
            <a:r>
              <a:rPr lang="fi-FI" dirty="0"/>
              <a:t> 2023 YO-kirjoituksiin osallistuville pidetään toukokuun alussa</a:t>
            </a:r>
          </a:p>
          <a:p>
            <a:r>
              <a:rPr lang="fi-FI" dirty="0"/>
              <a:t>Opinto-ohjaajat tekevät opiskelijoiden kanssa kirjoitussuunnitelmia</a:t>
            </a:r>
          </a:p>
          <a:p>
            <a:r>
              <a:rPr lang="fi-FI" b="1" dirty="0">
                <a:solidFill>
                  <a:srgbClr val="FF0000"/>
                </a:solidFill>
              </a:rPr>
              <a:t>ILMOITTAUTUMINEN SYKSYN 2023 YO-KIRJOITUKSIIN 5. jakson päättöviikkoon mennessä</a:t>
            </a:r>
            <a:r>
              <a:rPr lang="fi-FI" dirty="0"/>
              <a:t> (ehdottomasti viimeistään 5.6.)</a:t>
            </a:r>
          </a:p>
          <a:p>
            <a:pPr lvl="0"/>
            <a:r>
              <a:rPr lang="fi-FI" sz="2800" b="1" dirty="0">
                <a:solidFill>
                  <a:srgbClr val="FF0000"/>
                </a:solidFill>
              </a:rPr>
              <a:t>ILMOITTAUTUMINEN KEVÄÄN 2024 YO-kirjoituksiin marraskuussa 2023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955605"/>
      </p:ext>
    </p:extLst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Ilmoittautuminen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u="sng" kern="1200" dirty="0">
                <a:solidFill>
                  <a:prstClr val="black"/>
                </a:solidFill>
              </a:rPr>
              <a:t>mitkä ja minkä tasoiset </a:t>
            </a:r>
            <a:r>
              <a:rPr lang="fi-FI" sz="2800" b="1" kern="1200" dirty="0">
                <a:solidFill>
                  <a:prstClr val="black"/>
                </a:solidFill>
              </a:rPr>
              <a:t>kokeet suoritat 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u="sng" kern="1200" dirty="0">
                <a:solidFill>
                  <a:prstClr val="black"/>
                </a:solidFill>
              </a:rPr>
              <a:t>hajautussuunnitelma </a:t>
            </a:r>
            <a:r>
              <a:rPr lang="fi-FI" sz="2800" b="1" kern="1200" dirty="0">
                <a:solidFill>
                  <a:prstClr val="black"/>
                </a:solidFill>
              </a:rPr>
              <a:t>(</a:t>
            </a:r>
            <a:r>
              <a:rPr lang="fi-FI" sz="2800" b="1" kern="1200" dirty="0" err="1">
                <a:solidFill>
                  <a:prstClr val="black"/>
                </a:solidFill>
              </a:rPr>
              <a:t>väh</a:t>
            </a:r>
            <a:r>
              <a:rPr lang="fi-FI" sz="2800" b="1" kern="1200" dirty="0">
                <a:solidFill>
                  <a:prstClr val="black"/>
                </a:solidFill>
              </a:rPr>
              <a:t>. 5 koetta)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kern="1200" dirty="0">
                <a:solidFill>
                  <a:prstClr val="black"/>
                </a:solidFill>
              </a:rPr>
              <a:t>onko </a:t>
            </a:r>
            <a:r>
              <a:rPr lang="fi-FI" sz="2800" b="1" kern="1200" dirty="0" err="1">
                <a:solidFill>
                  <a:prstClr val="black"/>
                </a:solidFill>
              </a:rPr>
              <a:t>LUKI-todistus</a:t>
            </a:r>
            <a:r>
              <a:rPr lang="fi-FI" sz="2800" b="1" kern="1200" dirty="0">
                <a:solidFill>
                  <a:prstClr val="black"/>
                </a:solidFill>
              </a:rPr>
              <a:t> 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kern="1200" dirty="0">
                <a:solidFill>
                  <a:prstClr val="black"/>
                </a:solidFill>
              </a:rPr>
              <a:t>onko erityisjärjestelyjä YO-kokeeseen (jos on jo haettu ja myönnetty – ne näkyvät Wilmassa)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kern="1200" dirty="0">
                <a:solidFill>
                  <a:srgbClr val="FF0000"/>
                </a:solidFill>
              </a:rPr>
              <a:t>tarkista osoite- ja puhelintietosi Wilma-lomakkeesta; jos on muuttuneet, laita viestiä koulusihteeri Veera Heinoselle veera.heinonen@kuopio.fi</a:t>
            </a:r>
          </a:p>
        </p:txBody>
      </p:sp>
    </p:spTree>
    <p:extLst>
      <p:ext uri="{BB962C8B-B14F-4D97-AF65-F5344CB8AC3E}">
        <p14:creationId xmlns:p14="http://schemas.microsoft.com/office/powerpoint/2010/main" val="216528742"/>
      </p:ext>
    </p:extLst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Täydentäminen ja keskeytys</a:t>
            </a:r>
          </a:p>
        </p:txBody>
      </p:sp>
      <p:sp>
        <p:nvSpPr>
          <p:cNvPr id="4" name="Taitettu kulma 3"/>
          <p:cNvSpPr/>
          <p:nvPr/>
        </p:nvSpPr>
        <p:spPr bwMode="auto">
          <a:xfrm>
            <a:off x="4860032" y="1556792"/>
            <a:ext cx="3960440" cy="4248472"/>
          </a:xfrm>
          <a:prstGeom prst="foldedCorner">
            <a:avLst>
              <a:gd name="adj" fmla="val 14707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aitettu kulma 4"/>
          <p:cNvSpPr/>
          <p:nvPr/>
        </p:nvSpPr>
        <p:spPr bwMode="auto">
          <a:xfrm>
            <a:off x="251520" y="1556792"/>
            <a:ext cx="3960440" cy="4248472"/>
          </a:xfrm>
          <a:prstGeom prst="foldedCorner">
            <a:avLst>
              <a:gd name="adj" fmla="val 14707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kstikehys 5"/>
          <p:cNvSpPr txBox="1"/>
          <p:nvPr/>
        </p:nvSpPr>
        <p:spPr>
          <a:xfrm>
            <a:off x="467544" y="1772816"/>
            <a:ext cx="374441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 ylioppilas voi </a:t>
            </a:r>
            <a:r>
              <a:rPr lang="fi-FI" sz="2000" dirty="0">
                <a:solidFill>
                  <a:srgbClr val="FF0000"/>
                </a:solidFill>
              </a:rPr>
              <a:t>täydentää</a:t>
            </a:r>
            <a:r>
              <a:rPr lang="fi-FI" sz="2000" dirty="0"/>
              <a:t> tutkintoa kokeilla, jotka eivät sisälly hänen tutkintoonsa</a:t>
            </a:r>
          </a:p>
          <a:p>
            <a:r>
              <a:rPr lang="fi-FI" sz="2000" dirty="0"/>
              <a:t> samassa aineessa voi suorittaa myös toisen eri tasoisen kokeen</a:t>
            </a:r>
          </a:p>
          <a:p>
            <a:r>
              <a:rPr lang="fi-FI" sz="2000" dirty="0"/>
              <a:t> täydentämiseen ei ole aikarajaa</a:t>
            </a:r>
          </a:p>
          <a:p>
            <a:r>
              <a:rPr lang="fi-FI" sz="2000" dirty="0"/>
              <a:t> </a:t>
            </a:r>
            <a:r>
              <a:rPr lang="fi-FI" sz="2000" dirty="0">
                <a:solidFill>
                  <a:srgbClr val="FF0000"/>
                </a:solidFill>
              </a:rPr>
              <a:t>tutkinnon ollessa kesken siihen on vielä mahdollista lisätä ylimääräisiä kokeita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5148064" y="1916832"/>
            <a:ext cx="36724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 lautakunta voi erittäin painavasta syystä päättää, että tutkinto aloitetaan alusta</a:t>
            </a:r>
          </a:p>
          <a:p>
            <a:r>
              <a:rPr lang="fi-FI" sz="2000" dirty="0"/>
              <a:t> opiskelu ulkomailla voi antaa lisäaikaa hajautukseen</a:t>
            </a:r>
          </a:p>
          <a:p>
            <a:r>
              <a:rPr lang="fi-FI" sz="2000" dirty="0"/>
              <a:t> </a:t>
            </a:r>
            <a:r>
              <a:rPr lang="fi-FI" sz="2000" dirty="0">
                <a:solidFill>
                  <a:srgbClr val="FF0000"/>
                </a:solidFill>
              </a:rPr>
              <a:t>jos tutkintoa ei ole suoritettu määräajassa, on tutkinto aloitettava alusta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Äidinkielen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1800" dirty="0"/>
              <a:t>kokeessa on kaksi osaa ja 2 koepäivää</a:t>
            </a:r>
          </a:p>
          <a:p>
            <a:r>
              <a:rPr lang="fi-FI" sz="1800" dirty="0"/>
              <a:t> molemmat osat on suoritettava samalla tutkintokerralla</a:t>
            </a:r>
          </a:p>
          <a:p>
            <a:r>
              <a:rPr lang="fi-FI" sz="1800" dirty="0"/>
              <a:t> arvosana määräytyy näissä kokeissa saadun  painotetun pistesumman perusteella (yhteistulos)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07504" y="2924944"/>
            <a:ext cx="4680520" cy="36471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LUKUTAIDON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800" dirty="0"/>
              <a:t>arvioidaan kokelaan kriittistä ja kulttuurista lukutaitoa eli taitoa eritellä, tulkita, arvioida ja hyödyntää monimuotoisia tekstejä</a:t>
            </a:r>
          </a:p>
          <a:p>
            <a:pPr marL="342900" indent="-342900"/>
            <a:r>
              <a:rPr lang="fi-FI" sz="1800" dirty="0"/>
              <a:t>Osa I keskittyy asia- ja mediatekstien, osa II kaunokirjallisten ja muiden fiktiivisten tekstien analysointiin ja tulkintaan.</a:t>
            </a:r>
          </a:p>
          <a:p>
            <a:pPr marL="342900" indent="-342900"/>
            <a:r>
              <a:rPr lang="fi-FI" sz="1800" dirty="0"/>
              <a:t>Kummassakin osassa vastataan yhteen tehtävään.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788024" y="2924944"/>
            <a:ext cx="4248472" cy="41242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KIRJOITUSTAIDON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400" dirty="0"/>
              <a:t>arvioidaan kokelaan kirjallista ilmaisukykyä sekä taitoa kielentää ajatuksia ja hallita asiakokonaisuuksia </a:t>
            </a:r>
          </a:p>
          <a:p>
            <a:pPr marL="342900" indent="-342900"/>
            <a:r>
              <a:rPr lang="fi-FI" sz="1400" dirty="0"/>
              <a:t>Tehtävänä on tuottaa pohtiva, näkökulmia avaava tai kantaa ottava teksti aineistojen avulla.</a:t>
            </a:r>
          </a:p>
          <a:p>
            <a:pPr marL="342900" indent="-342900"/>
            <a:r>
              <a:rPr lang="fi-FI" sz="1400" dirty="0"/>
              <a:t>Kokeessa on tietty, äidinkielen ja kirjallisuuden oppiaineeseen tai lukion yhteisiin aihekokonaisuuksiin liittyvä laajahko teema ja 5–7 siihen liittyvää aihetta.</a:t>
            </a:r>
          </a:p>
          <a:p>
            <a:pPr marL="342900" indent="-342900"/>
            <a:r>
              <a:rPr lang="fi-FI" sz="1400" dirty="0"/>
              <a:t>Kokeessa annetaan 6–8 teemaan liittyvää aineistoa, ja kokelaan on käytettävä vähintään kahta aineistoa omassa tekstissään.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oli oikealle 11"/>
          <p:cNvSpPr/>
          <p:nvPr/>
        </p:nvSpPr>
        <p:spPr bwMode="auto">
          <a:xfrm>
            <a:off x="2627784" y="4240113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8" name="Nuoli oikealle 7"/>
          <p:cNvSpPr/>
          <p:nvPr/>
        </p:nvSpPr>
        <p:spPr bwMode="auto">
          <a:xfrm>
            <a:off x="2627784" y="2204444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14" name="Puolivapaa piirto 13"/>
          <p:cNvSpPr/>
          <p:nvPr/>
        </p:nvSpPr>
        <p:spPr>
          <a:xfrm>
            <a:off x="3131840" y="1812072"/>
            <a:ext cx="2736304" cy="175988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362137" rIns="10160" bIns="362136" numCol="1" spcCol="1270" anchor="t" anchorCtr="0">
            <a:no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psykologia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filosofia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historia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fysiikka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biologia</a:t>
            </a:r>
          </a:p>
        </p:txBody>
      </p:sp>
      <p:sp>
        <p:nvSpPr>
          <p:cNvPr id="15" name="Puolivapaa piirto 14"/>
          <p:cNvSpPr/>
          <p:nvPr/>
        </p:nvSpPr>
        <p:spPr>
          <a:xfrm>
            <a:off x="539552" y="2060843"/>
            <a:ext cx="2217128" cy="1257836"/>
          </a:xfrm>
          <a:custGeom>
            <a:avLst/>
            <a:gdLst>
              <a:gd name="connsiteX0" fmla="*/ 0 w 2217128"/>
              <a:gd name="connsiteY0" fmla="*/ 209644 h 1257836"/>
              <a:gd name="connsiteX1" fmla="*/ 61404 w 2217128"/>
              <a:gd name="connsiteY1" fmla="*/ 61403 h 1257836"/>
              <a:gd name="connsiteX2" fmla="*/ 209645 w 2217128"/>
              <a:gd name="connsiteY2" fmla="*/ 0 h 1257836"/>
              <a:gd name="connsiteX3" fmla="*/ 2007484 w 2217128"/>
              <a:gd name="connsiteY3" fmla="*/ 0 h 1257836"/>
              <a:gd name="connsiteX4" fmla="*/ 2155725 w 2217128"/>
              <a:gd name="connsiteY4" fmla="*/ 61404 h 1257836"/>
              <a:gd name="connsiteX5" fmla="*/ 2217128 w 2217128"/>
              <a:gd name="connsiteY5" fmla="*/ 209645 h 1257836"/>
              <a:gd name="connsiteX6" fmla="*/ 2217128 w 2217128"/>
              <a:gd name="connsiteY6" fmla="*/ 1048192 h 1257836"/>
              <a:gd name="connsiteX7" fmla="*/ 2155725 w 2217128"/>
              <a:gd name="connsiteY7" fmla="*/ 1196433 h 1257836"/>
              <a:gd name="connsiteX8" fmla="*/ 2007484 w 2217128"/>
              <a:gd name="connsiteY8" fmla="*/ 1257836 h 1257836"/>
              <a:gd name="connsiteX9" fmla="*/ 209644 w 2217128"/>
              <a:gd name="connsiteY9" fmla="*/ 1257836 h 1257836"/>
              <a:gd name="connsiteX10" fmla="*/ 61403 w 2217128"/>
              <a:gd name="connsiteY10" fmla="*/ 1196433 h 1257836"/>
              <a:gd name="connsiteX11" fmla="*/ 0 w 2217128"/>
              <a:gd name="connsiteY11" fmla="*/ 1048192 h 1257836"/>
              <a:gd name="connsiteX12" fmla="*/ 0 w 2217128"/>
              <a:gd name="connsiteY12" fmla="*/ 209644 h 125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17128" h="1257836">
                <a:moveTo>
                  <a:pt x="0" y="209644"/>
                </a:moveTo>
                <a:cubicBezTo>
                  <a:pt x="0" y="154043"/>
                  <a:pt x="22088" y="100719"/>
                  <a:pt x="61404" y="61403"/>
                </a:cubicBezTo>
                <a:cubicBezTo>
                  <a:pt x="100720" y="22087"/>
                  <a:pt x="154044" y="0"/>
                  <a:pt x="209645" y="0"/>
                </a:cubicBezTo>
                <a:lnTo>
                  <a:pt x="2007484" y="0"/>
                </a:lnTo>
                <a:cubicBezTo>
                  <a:pt x="2063085" y="0"/>
                  <a:pt x="2116409" y="22088"/>
                  <a:pt x="2155725" y="61404"/>
                </a:cubicBezTo>
                <a:cubicBezTo>
                  <a:pt x="2195041" y="100720"/>
                  <a:pt x="2217128" y="154044"/>
                  <a:pt x="2217128" y="209645"/>
                </a:cubicBezTo>
                <a:lnTo>
                  <a:pt x="2217128" y="1048192"/>
                </a:lnTo>
                <a:cubicBezTo>
                  <a:pt x="2217128" y="1103793"/>
                  <a:pt x="2195041" y="1157117"/>
                  <a:pt x="2155725" y="1196433"/>
                </a:cubicBezTo>
                <a:cubicBezTo>
                  <a:pt x="2116409" y="1235749"/>
                  <a:pt x="2063085" y="1257836"/>
                  <a:pt x="2007484" y="1257836"/>
                </a:cubicBezTo>
                <a:lnTo>
                  <a:pt x="209644" y="1257836"/>
                </a:lnTo>
                <a:cubicBezTo>
                  <a:pt x="154043" y="1257836"/>
                  <a:pt x="100719" y="1235748"/>
                  <a:pt x="61403" y="1196433"/>
                </a:cubicBezTo>
                <a:cubicBezTo>
                  <a:pt x="22087" y="1157117"/>
                  <a:pt x="0" y="1103793"/>
                  <a:pt x="0" y="1048192"/>
                </a:cubicBezTo>
                <a:lnTo>
                  <a:pt x="0" y="2096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83322" tIns="122362" rIns="183322" bIns="12236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16" name="Puolivapaa piirto 15"/>
          <p:cNvSpPr/>
          <p:nvPr/>
        </p:nvSpPr>
        <p:spPr>
          <a:xfrm>
            <a:off x="3275856" y="3645028"/>
            <a:ext cx="2805347" cy="2427661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496962" rIns="11430" bIns="496962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uskonto (</a:t>
            </a:r>
            <a:r>
              <a:rPr lang="fi-FI" sz="1800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ev.lut./ort</a:t>
            </a: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.)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elämänkatsomustieto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yhteiskuntaoppi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kemia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maantiede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terveystieto</a:t>
            </a:r>
          </a:p>
        </p:txBody>
      </p:sp>
      <p:sp>
        <p:nvSpPr>
          <p:cNvPr id="17" name="Puolivapaa piirto 16"/>
          <p:cNvSpPr/>
          <p:nvPr/>
        </p:nvSpPr>
        <p:spPr>
          <a:xfrm>
            <a:off x="539552" y="4072430"/>
            <a:ext cx="2403360" cy="1156770"/>
          </a:xfrm>
          <a:custGeom>
            <a:avLst/>
            <a:gdLst>
              <a:gd name="connsiteX0" fmla="*/ 0 w 2403360"/>
              <a:gd name="connsiteY0" fmla="*/ 192799 h 1156770"/>
              <a:gd name="connsiteX1" fmla="*/ 56470 w 2403360"/>
              <a:gd name="connsiteY1" fmla="*/ 56470 h 1156770"/>
              <a:gd name="connsiteX2" fmla="*/ 192800 w 2403360"/>
              <a:gd name="connsiteY2" fmla="*/ 1 h 1156770"/>
              <a:gd name="connsiteX3" fmla="*/ 2210561 w 2403360"/>
              <a:gd name="connsiteY3" fmla="*/ 0 h 1156770"/>
              <a:gd name="connsiteX4" fmla="*/ 2346890 w 2403360"/>
              <a:gd name="connsiteY4" fmla="*/ 56470 h 1156770"/>
              <a:gd name="connsiteX5" fmla="*/ 2403359 w 2403360"/>
              <a:gd name="connsiteY5" fmla="*/ 192800 h 1156770"/>
              <a:gd name="connsiteX6" fmla="*/ 2403360 w 2403360"/>
              <a:gd name="connsiteY6" fmla="*/ 963971 h 1156770"/>
              <a:gd name="connsiteX7" fmla="*/ 2346890 w 2403360"/>
              <a:gd name="connsiteY7" fmla="*/ 1100301 h 1156770"/>
              <a:gd name="connsiteX8" fmla="*/ 2210560 w 2403360"/>
              <a:gd name="connsiteY8" fmla="*/ 1156770 h 1156770"/>
              <a:gd name="connsiteX9" fmla="*/ 192799 w 2403360"/>
              <a:gd name="connsiteY9" fmla="*/ 1156770 h 1156770"/>
              <a:gd name="connsiteX10" fmla="*/ 56470 w 2403360"/>
              <a:gd name="connsiteY10" fmla="*/ 1100300 h 1156770"/>
              <a:gd name="connsiteX11" fmla="*/ 1 w 2403360"/>
              <a:gd name="connsiteY11" fmla="*/ 963970 h 1156770"/>
              <a:gd name="connsiteX12" fmla="*/ 0 w 2403360"/>
              <a:gd name="connsiteY12" fmla="*/ 192799 h 115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03360" h="1156770">
                <a:moveTo>
                  <a:pt x="0" y="192799"/>
                </a:moveTo>
                <a:cubicBezTo>
                  <a:pt x="0" y="141666"/>
                  <a:pt x="20313" y="92626"/>
                  <a:pt x="56470" y="56470"/>
                </a:cubicBezTo>
                <a:cubicBezTo>
                  <a:pt x="92627" y="20313"/>
                  <a:pt x="141666" y="1"/>
                  <a:pt x="192800" y="1"/>
                </a:cubicBezTo>
                <a:lnTo>
                  <a:pt x="2210561" y="0"/>
                </a:lnTo>
                <a:cubicBezTo>
                  <a:pt x="2261694" y="0"/>
                  <a:pt x="2310734" y="20313"/>
                  <a:pt x="2346890" y="56470"/>
                </a:cubicBezTo>
                <a:cubicBezTo>
                  <a:pt x="2383047" y="92627"/>
                  <a:pt x="2403359" y="141666"/>
                  <a:pt x="2403359" y="192800"/>
                </a:cubicBezTo>
                <a:cubicBezTo>
                  <a:pt x="2403359" y="449857"/>
                  <a:pt x="2403360" y="706914"/>
                  <a:pt x="2403360" y="963971"/>
                </a:cubicBezTo>
                <a:cubicBezTo>
                  <a:pt x="2403360" y="1015104"/>
                  <a:pt x="2383047" y="1064144"/>
                  <a:pt x="2346890" y="1100301"/>
                </a:cubicBezTo>
                <a:cubicBezTo>
                  <a:pt x="2310733" y="1136458"/>
                  <a:pt x="2261694" y="1156771"/>
                  <a:pt x="2210560" y="1156770"/>
                </a:cubicBezTo>
                <a:lnTo>
                  <a:pt x="192799" y="1156770"/>
                </a:lnTo>
                <a:cubicBezTo>
                  <a:pt x="141666" y="1156770"/>
                  <a:pt x="92626" y="1136457"/>
                  <a:pt x="56470" y="1100300"/>
                </a:cubicBezTo>
                <a:cubicBezTo>
                  <a:pt x="20313" y="1064143"/>
                  <a:pt x="1" y="1015104"/>
                  <a:pt x="1" y="963970"/>
                </a:cubicBezTo>
                <a:cubicBezTo>
                  <a:pt x="1" y="706913"/>
                  <a:pt x="0" y="449856"/>
                  <a:pt x="0" y="19279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8389" tIns="117429" rIns="178389" bIns="117429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821" y="260648"/>
            <a:ext cx="7294563" cy="7208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Reaalikokeen rakenne</a:t>
            </a:r>
          </a:p>
        </p:txBody>
      </p:sp>
      <p:sp>
        <p:nvSpPr>
          <p:cNvPr id="9219" name="Text Box 19"/>
          <p:cNvSpPr txBox="1">
            <a:spLocks noChangeArrowheads="1"/>
          </p:cNvSpPr>
          <p:nvPr/>
        </p:nvSpPr>
        <p:spPr bwMode="auto">
          <a:xfrm>
            <a:off x="250825" y="981075"/>
            <a:ext cx="889317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Reaalikokeessa on </a:t>
            </a:r>
            <a:r>
              <a:rPr lang="fi-FI" u="sng" dirty="0">
                <a:solidFill>
                  <a:srgbClr val="CC3300"/>
                </a:solidFill>
              </a:rPr>
              <a:t>kaksi koepäivää</a:t>
            </a:r>
            <a:r>
              <a:rPr lang="fi-FI" dirty="0">
                <a:solidFill>
                  <a:srgbClr val="000000"/>
                </a:solidFill>
              </a:rPr>
              <a:t> ja kummastakin aineryhmästä voit valita yhden kirjoitusaineen/tutkintokerta </a:t>
            </a:r>
          </a:p>
        </p:txBody>
      </p:sp>
      <p:sp>
        <p:nvSpPr>
          <p:cNvPr id="9228" name="Text Box 34"/>
          <p:cNvSpPr txBox="1">
            <a:spLocks noChangeArrowheads="1"/>
          </p:cNvSpPr>
          <p:nvPr/>
        </p:nvSpPr>
        <p:spPr bwMode="auto">
          <a:xfrm>
            <a:off x="107504" y="6269250"/>
            <a:ext cx="8784976" cy="400110"/>
          </a:xfrm>
          <a:prstGeom prst="rect">
            <a:avLst/>
          </a:prstGeom>
          <a:noFill/>
          <a:ln w="3810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>
                <a:solidFill>
                  <a:srgbClr val="000000"/>
                </a:solidFill>
              </a:rPr>
              <a:t>hajauttamalla tutkinnon kolmeen kertaan voit suorittaa </a:t>
            </a:r>
            <a:r>
              <a:rPr lang="fi-FI" sz="2000" dirty="0">
                <a:solidFill>
                  <a:srgbClr val="C00000"/>
                </a:solidFill>
              </a:rPr>
              <a:t>6 reaalikoetta</a:t>
            </a:r>
          </a:p>
        </p:txBody>
      </p:sp>
      <p:sp>
        <p:nvSpPr>
          <p:cNvPr id="10" name="Tekstikehys 9"/>
          <p:cNvSpPr txBox="1"/>
          <p:nvPr/>
        </p:nvSpPr>
        <p:spPr>
          <a:xfrm>
            <a:off x="7164288" y="2535287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  <p:sp>
        <p:nvSpPr>
          <p:cNvPr id="11" name="Tekstikehys 10"/>
          <p:cNvSpPr txBox="1"/>
          <p:nvPr/>
        </p:nvSpPr>
        <p:spPr>
          <a:xfrm>
            <a:off x="7164288" y="4437112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</p:spTree>
    <p:extLst>
      <p:ext uri="{BB962C8B-B14F-4D97-AF65-F5344CB8AC3E}">
        <p14:creationId xmlns:p14="http://schemas.microsoft.com/office/powerpoint/2010/main" val="1152338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228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Matematiikan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/>
              <a:t>voit valita opinnoista riippumatta kahden tason välillä</a:t>
            </a:r>
          </a:p>
          <a:p>
            <a:endParaRPr lang="fi-FI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79512" y="3356992"/>
            <a:ext cx="8568952" cy="19851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PITKÄ / LYHYT  MATEMATIIKKA</a:t>
            </a:r>
          </a:p>
          <a:p>
            <a:pPr marL="266700" indent="-266700"/>
            <a:r>
              <a:rPr lang="fi-FI" sz="1800" dirty="0"/>
              <a:t>kokeessa on 13 tehtävää, joista  vastataan 10 tehtävään</a:t>
            </a:r>
          </a:p>
          <a:p>
            <a:pPr marL="266700" indent="-266700"/>
            <a:r>
              <a:rPr lang="fi-FI" sz="1800" dirty="0"/>
              <a:t>Tehtävien maksimipistemäärä on 12. Kokeen enimmäispistemäärä on 120.</a:t>
            </a:r>
          </a:p>
          <a:p>
            <a:pPr marL="266700" indent="-266700"/>
            <a:r>
              <a:rPr lang="fi-FI" sz="1800" dirty="0"/>
              <a:t>A-osa suoritetaan ilman koejärjestelmän ohjelmia ja laskinta, B-osa näiden kanssa.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Matematiikan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000" dirty="0"/>
              <a:t>Kokeen A-osassa kokelaalla ei ole käytössään seuraavia muuten koejärjestelmään sisältyviä ohjelmia:</a:t>
            </a:r>
          </a:p>
          <a:p>
            <a:r>
              <a:rPr lang="fi-FI" sz="2000" dirty="0" err="1"/>
              <a:t>LibreOffice</a:t>
            </a:r>
            <a:r>
              <a:rPr lang="fi-FI" sz="2000" dirty="0"/>
              <a:t> </a:t>
            </a:r>
            <a:r>
              <a:rPr lang="fi-FI" sz="2000" dirty="0" err="1"/>
              <a:t>Calc</a:t>
            </a:r>
            <a:endParaRPr lang="fi-FI" sz="2000" dirty="0"/>
          </a:p>
          <a:p>
            <a:r>
              <a:rPr lang="fi-FI" sz="2000" dirty="0" err="1"/>
              <a:t>wxMaxima</a:t>
            </a:r>
            <a:endParaRPr lang="fi-FI" sz="2000" dirty="0"/>
          </a:p>
          <a:p>
            <a:r>
              <a:rPr lang="fi-FI" sz="2000" dirty="0"/>
              <a:t>Texas Instruments TI-</a:t>
            </a:r>
            <a:r>
              <a:rPr lang="fi-FI" sz="2000" dirty="0" err="1"/>
              <a:t>Nspire</a:t>
            </a:r>
            <a:r>
              <a:rPr lang="fi-FI" sz="2000" dirty="0"/>
              <a:t> CAS</a:t>
            </a:r>
          </a:p>
          <a:p>
            <a:r>
              <a:rPr lang="fi-FI" sz="2000" dirty="0"/>
              <a:t>Casio </a:t>
            </a:r>
            <a:r>
              <a:rPr lang="fi-FI" sz="2000" dirty="0" err="1"/>
              <a:t>ClassPad</a:t>
            </a:r>
            <a:r>
              <a:rPr lang="fi-FI" sz="2000" dirty="0"/>
              <a:t> </a:t>
            </a:r>
            <a:r>
              <a:rPr lang="fi-FI" sz="2000" dirty="0" err="1"/>
              <a:t>Manager</a:t>
            </a:r>
            <a:endParaRPr lang="fi-FI" sz="2000" dirty="0"/>
          </a:p>
          <a:p>
            <a:r>
              <a:rPr lang="fi-FI" sz="2000" dirty="0" err="1"/>
              <a:t>Logger</a:t>
            </a:r>
            <a:r>
              <a:rPr lang="fi-FI" sz="2000" dirty="0"/>
              <a:t> Pro</a:t>
            </a:r>
          </a:p>
          <a:p>
            <a:r>
              <a:rPr lang="fi-FI" sz="2000" dirty="0" err="1"/>
              <a:t>Geogebra</a:t>
            </a:r>
            <a:endParaRPr lang="fi-FI" sz="2000" dirty="0"/>
          </a:p>
          <a:p>
            <a:r>
              <a:rPr lang="fi-FI" sz="2000" dirty="0"/>
              <a:t>4f Vihko.</a:t>
            </a:r>
          </a:p>
          <a:p>
            <a:r>
              <a:rPr lang="fi-FI" sz="2000" dirty="0"/>
              <a:t>Yllä olevaa listaa tarkennetaan, kun koejärjestelmään lisätään uusia ohjelmia tai mikäli nykyisten ohjelmien toimintoihin tulee muutoksia versiopäivityksien yhteydessä. </a:t>
            </a:r>
            <a:r>
              <a:rPr lang="fi-FI" sz="2000" b="1" dirty="0"/>
              <a:t>Kokeen B-osassa kokelaalla ovat käytössä kaikki koejärjestelmään sisältyvät ohjelmat.</a:t>
            </a:r>
          </a:p>
          <a:p>
            <a:r>
              <a:rPr lang="fi-FI" sz="2000" b="1" dirty="0"/>
              <a:t>Koejärjestelmän </a:t>
            </a:r>
            <a:r>
              <a:rPr lang="fi-FI" sz="2000" b="1" dirty="0" err="1"/>
              <a:t>KCalc</a:t>
            </a:r>
            <a:r>
              <a:rPr lang="fi-FI" sz="2000" b="1" dirty="0"/>
              <a:t>-laskinohjelma on kokelaiden käytössä myös kokeen A-osassa.</a:t>
            </a:r>
          </a:p>
        </p:txBody>
      </p:sp>
    </p:spTree>
    <p:extLst>
      <p:ext uri="{BB962C8B-B14F-4D97-AF65-F5344CB8AC3E}">
        <p14:creationId xmlns:p14="http://schemas.microsoft.com/office/powerpoint/2010/main" val="2410686379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Kielikokeet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79512" y="3068960"/>
            <a:ext cx="4392488" cy="304698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Kaikki osat samassa kokeessa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Kuullun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Luetun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Kirjallinen tuottaminen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Sanaston ja rakenteiden hallinta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5148064" y="3140968"/>
            <a:ext cx="3888432" cy="133882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266700" indent="-266700"/>
            <a:r>
              <a:rPr lang="fi-FI" sz="1800" dirty="0"/>
              <a:t>pisteet </a:t>
            </a:r>
            <a:r>
              <a:rPr lang="fi-FI" sz="1800" dirty="0" err="1"/>
              <a:t>max</a:t>
            </a:r>
            <a:r>
              <a:rPr lang="fi-FI" sz="1800" dirty="0"/>
              <a:t> (299)</a:t>
            </a:r>
          </a:p>
          <a:p>
            <a:pPr marL="266700" indent="-266700"/>
            <a:r>
              <a:rPr lang="fi-FI" sz="1800" dirty="0"/>
              <a:t>2 tuntia lisäaikaa, jos 2 lyhyttä kieltä samalla kerralla samana koepäivänä</a:t>
            </a:r>
          </a:p>
        </p:txBody>
      </p:sp>
      <p:sp>
        <p:nvSpPr>
          <p:cNvPr id="9" name="Tekstikehys 8"/>
          <p:cNvSpPr txBox="1"/>
          <p:nvPr/>
        </p:nvSpPr>
        <p:spPr>
          <a:xfrm>
            <a:off x="323528" y="1268760"/>
            <a:ext cx="8352928" cy="1569660"/>
          </a:xfrm>
          <a:prstGeom prst="rect">
            <a:avLst/>
          </a:prstGeom>
          <a:solidFill>
            <a:srgbClr val="99FF99"/>
          </a:solidFill>
          <a:effectLst>
            <a:glow rad="101600">
              <a:srgbClr val="00B05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u="sng" dirty="0"/>
              <a:t>Pitkä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englanti</a:t>
            </a:r>
            <a:r>
              <a:rPr lang="fi-FI" dirty="0">
                <a:solidFill>
                  <a:srgbClr val="0070C0"/>
                </a:solidFill>
              </a:rPr>
              <a:t>, espanja, ranska, saksa, venäjä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Lyhyt</a:t>
            </a:r>
            <a:r>
              <a:rPr lang="fi-FI" dirty="0"/>
              <a:t>: </a:t>
            </a:r>
            <a:r>
              <a:rPr lang="fi-FI" dirty="0">
                <a:solidFill>
                  <a:srgbClr val="0070C0"/>
                </a:solidFill>
              </a:rPr>
              <a:t>englanti, espanja, ranska, saksa, venäjä,</a:t>
            </a:r>
          </a:p>
          <a:p>
            <a:pPr>
              <a:spcBef>
                <a:spcPts val="0"/>
              </a:spcBef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0070C0"/>
                </a:solidFill>
              </a:rPr>
              <a:t>italia, portugali, saame, latina(2 tasoa, sanakirja)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Toinen kotimainen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ruotsi</a:t>
            </a:r>
            <a:r>
              <a:rPr lang="fi-FI" dirty="0">
                <a:solidFill>
                  <a:srgbClr val="0070C0"/>
                </a:solidFill>
              </a:rPr>
              <a:t> (pitkä, </a:t>
            </a:r>
            <a:r>
              <a:rPr lang="fi-FI" dirty="0">
                <a:solidFill>
                  <a:srgbClr val="FF3300"/>
                </a:solidFill>
              </a:rPr>
              <a:t>keskipitkä</a:t>
            </a:r>
            <a:r>
              <a:rPr lang="fi-FI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ATA\Omat kuvatiedostot\WP_20160406_00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615"/>
            <a:ext cx="4572000" cy="738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66703"/>
            <a:ext cx="4320480" cy="746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687863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Sähköiset </a:t>
            </a:r>
            <a:r>
              <a:rPr lang="fi-FI" dirty="0" err="1">
                <a:solidFill>
                  <a:schemeClr val="bg1"/>
                </a:solidFill>
              </a:rPr>
              <a:t>YO-kokeet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Abitti-koejärjestelmä</a:t>
            </a:r>
            <a:endParaRPr lang="fi-FI" dirty="0"/>
          </a:p>
          <a:p>
            <a:r>
              <a:rPr lang="fi-FI" dirty="0"/>
              <a:t>Kaikissa kokeissa </a:t>
            </a:r>
            <a:r>
              <a:rPr lang="fi-FI" b="1" dirty="0">
                <a:solidFill>
                  <a:srgbClr val="FF3300"/>
                </a:solidFill>
              </a:rPr>
              <a:t>oma</a:t>
            </a:r>
            <a:r>
              <a:rPr lang="fi-FI" dirty="0"/>
              <a:t> tietokone (koululta saatu) + </a:t>
            </a:r>
            <a:r>
              <a:rPr lang="fi-FI" u="sng" dirty="0"/>
              <a:t>langalliset </a:t>
            </a:r>
            <a:r>
              <a:rPr lang="fi-FI" dirty="0"/>
              <a:t>kuulokkeet + </a:t>
            </a:r>
            <a:r>
              <a:rPr lang="fi-FI" u="sng" dirty="0"/>
              <a:t>langallinen</a:t>
            </a:r>
            <a:r>
              <a:rPr lang="fi-FI" dirty="0"/>
              <a:t> hiiri</a:t>
            </a:r>
          </a:p>
          <a:p>
            <a:r>
              <a:rPr lang="fi-FI" dirty="0"/>
              <a:t>EI BLUETOOTH-yhteydellä toimivia!</a:t>
            </a:r>
          </a:p>
          <a:p>
            <a:r>
              <a:rPr lang="fi-FI" dirty="0"/>
              <a:t>Vastauksia voi hahmotella paperille; kynä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4885979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Lue lisää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www.ylioppilastutkinto.fi</a:t>
            </a:r>
            <a:endParaRPr lang="fi-FI" dirty="0">
              <a:solidFill>
                <a:srgbClr val="000000"/>
              </a:solidFill>
            </a:endParaRPr>
          </a:p>
          <a:p>
            <a:pPr lvl="0"/>
            <a:r>
              <a:rPr lang="fi-FI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www.kallavedenlukio.fi</a:t>
            </a: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r>
              <a:rPr lang="fi-FI" dirty="0">
                <a:solidFill>
                  <a:srgbClr val="000000"/>
                </a:solidFill>
              </a:rPr>
              <a:t>Ylioppilastutkinnon sähköiseen järjestelmään voi tutustua ylioppilastutkintolautakunnan </a:t>
            </a:r>
            <a:r>
              <a:rPr lang="fi-FI" dirty="0" err="1">
                <a:solidFill>
                  <a:srgbClr val="000000"/>
                </a:solidFill>
              </a:rPr>
              <a:t>Abitti</a:t>
            </a:r>
            <a:r>
              <a:rPr lang="fi-FI" dirty="0">
                <a:solidFill>
                  <a:srgbClr val="000000"/>
                </a:solidFill>
              </a:rPr>
              <a:t>-sivuilla </a:t>
            </a:r>
            <a:r>
              <a:rPr lang="fi-FI" dirty="0">
                <a:solidFill>
                  <a:srgbClr val="000000"/>
                </a:solidFill>
                <a:hlinkClick r:id="rId4"/>
              </a:rPr>
              <a:t>www.abitti.fi</a:t>
            </a: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9091657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>
                <a:solidFill>
                  <a:srgbClr val="FFFFFF"/>
                </a:solidFill>
              </a:rPr>
              <a:t>SYKSYN 2023 YO-KOKEET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sz="2000" dirty="0"/>
          </a:p>
          <a:p>
            <a:r>
              <a:rPr lang="fi-FI" sz="2000" dirty="0"/>
              <a:t>ma 11.9. 	äidinkieli ja kirjallisuus (suomi ja ruotsi), lukutaidon 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ke 13.9. 	reaali </a:t>
            </a:r>
            <a:r>
              <a:rPr kumimoji="0" 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(psykologia, filosofia, historia, fysiikka, biologia)</a:t>
            </a:r>
          </a:p>
          <a:p>
            <a:r>
              <a:rPr lang="fi-FI" sz="2000" dirty="0"/>
              <a:t>pe 15.9. 	vieras kieli, pitkä oppimäärä</a:t>
            </a:r>
          </a:p>
          <a:p>
            <a:r>
              <a:rPr lang="fi-FI" sz="2000" dirty="0"/>
              <a:t>ma 18.9. 	toinen kotimainen kieli, pitkä ja keskipitkä oppimäärä</a:t>
            </a:r>
          </a:p>
          <a:p>
            <a:r>
              <a:rPr lang="fi-FI" sz="2000" dirty="0"/>
              <a:t>ti 19.9. 	matematiikka, pitkä ja lyhyt oppimäärä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to 21.9. 	reaali </a:t>
            </a:r>
            <a:r>
              <a:rPr kumimoji="0" 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(uskonto, elämänkatsomustieto, yhteiskuntaoppi,  		kemia, maantiede, terveystieto)</a:t>
            </a:r>
          </a:p>
          <a:p>
            <a:pPr lvl="0"/>
            <a:r>
              <a:rPr lang="fi-FI" sz="2000" dirty="0"/>
              <a:t>pe 22.9. 	äidinkieli ja kirjallisuus(suomi ja ruotsi), kirjoitustaidon 		koe; suomi/ruotsi toisena kielenä ja kirjallisuus -koe</a:t>
            </a:r>
          </a:p>
          <a:p>
            <a:r>
              <a:rPr lang="fi-FI" sz="2000" dirty="0"/>
              <a:t>ma 25.9. 	vieras kieli, lyhyt oppimäärä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1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89558852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39" y="216024"/>
            <a:ext cx="6716985" cy="9807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Tietojen luovuttaminen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784976" cy="3960440"/>
          </a:xfrm>
          <a:noFill/>
          <a:ln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lukiolla ja lautakunnalla on oikeus antaa ylioppilaiden nimet julkaistaviksi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jos ei halua nimeään julkaistavan ylioppilasluettelossa, tulee sitä pyytää kirjallisesti hyvissä ajoin ennen tuloksia – </a:t>
            </a:r>
            <a:r>
              <a:rPr lang="fi-FI" sz="2400" b="1" dirty="0">
                <a:solidFill>
                  <a:srgbClr val="FF0000"/>
                </a:solidFill>
              </a:rPr>
              <a:t>hoida koulun kansliassa!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lautakunnalla on lupa luovuttaa virkakäyttöön opiskelijavalintaa varten kokelaiden nimitiedot henkilötunnuksineen ja tiedot heidän arvosanoistaan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koululla ei ole lupaa julkaista kokelaiden arvosanatietoja ilman heidän suostumustaan</a:t>
            </a:r>
          </a:p>
        </p:txBody>
      </p:sp>
      <p:pic>
        <p:nvPicPr>
          <p:cNvPr id="7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6142930" y="5013176"/>
            <a:ext cx="2893566" cy="192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94522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56" y="197991"/>
            <a:ext cx="8229600" cy="92675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Äkillinen sairastuminen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268761"/>
            <a:ext cx="8568952" cy="38884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2000" b="1" dirty="0"/>
              <a:t>rehtori voi saada lautakunnalta suullisen luvan erityisjärjestelyihin </a:t>
            </a:r>
          </a:p>
          <a:p>
            <a:pPr eaLnBrk="1" hangingPunct="1"/>
            <a:r>
              <a:rPr lang="fi-FI" sz="2000" b="1" dirty="0"/>
              <a:t>arvosanan noston voi saada vain yhdessä kokeessa </a:t>
            </a:r>
            <a:r>
              <a:rPr lang="fi-FI" sz="2000" b="1" dirty="0">
                <a:solidFill>
                  <a:srgbClr val="C00000"/>
                </a:solidFill>
              </a:rPr>
              <a:t>rajatapauksissa</a:t>
            </a:r>
            <a:r>
              <a:rPr lang="fi-FI" sz="2000" b="1" dirty="0"/>
              <a:t>, jos vamma tai sairaus on vaikuttanut merkittävästi suoritukseen</a:t>
            </a:r>
          </a:p>
          <a:p>
            <a:pPr eaLnBrk="1" hangingPunct="1"/>
            <a:r>
              <a:rPr lang="fi-FI" sz="2000" b="1" dirty="0"/>
              <a:t>erityisjärjestelyn saaneella arvosanan nosto vain erityisen painavasta syystä</a:t>
            </a:r>
          </a:p>
          <a:p>
            <a:pPr eaLnBrk="1" hangingPunct="1"/>
            <a:r>
              <a:rPr lang="fi-FI" sz="2000" b="1" dirty="0"/>
              <a:t>erityisen vaikea elämäntilanne voidaan myös huomioida</a:t>
            </a:r>
          </a:p>
          <a:p>
            <a:pPr eaLnBrk="1" hangingPunct="1"/>
            <a:r>
              <a:rPr lang="fi-FI" sz="2000" b="1" u="sng" dirty="0"/>
              <a:t>Huom. </a:t>
            </a:r>
            <a:r>
              <a:rPr lang="fi-FI" sz="2000" b="1" dirty="0"/>
              <a:t>Arvosanan korottaminen lausunnon perusteella vain i -&gt; a</a:t>
            </a:r>
          </a:p>
          <a:p>
            <a:pPr eaLnBrk="1" hangingPunct="1"/>
            <a:endParaRPr lang="fi-FI" sz="2000" b="1" dirty="0"/>
          </a:p>
          <a:p>
            <a:pPr eaLnBrk="1" hangingPunct="1"/>
            <a:endParaRPr lang="fi-FI" sz="2000" b="1" dirty="0"/>
          </a:p>
        </p:txBody>
      </p:sp>
      <p:sp>
        <p:nvSpPr>
          <p:cNvPr id="5" name="Tekstikehys 4"/>
          <p:cNvSpPr txBox="1"/>
          <p:nvPr/>
        </p:nvSpPr>
        <p:spPr>
          <a:xfrm>
            <a:off x="179512" y="4293096"/>
            <a:ext cx="1512168" cy="338554"/>
          </a:xfrm>
          <a:prstGeom prst="rect">
            <a:avLst/>
          </a:prstGeom>
          <a:solidFill>
            <a:srgbClr val="C0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LAUSUNNOT: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611560" y="4797152"/>
            <a:ext cx="7992888" cy="1785104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101600">
              <a:srgbClr val="CC33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lääkärintodistuksesta tulee selkeästi ilmetä sairaus sekä sen vaikeusaste ja työkyvyttömyysaika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vaikeasta elämäntilanteesta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rehtorin tai asiantuntijan asiaa selvittävä puoltolause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Äkillinen sairastuminen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/>
          <a:lstStyle/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Mikäli abiturientti on koepäivänä niin </a:t>
            </a:r>
            <a:r>
              <a:rPr lang="fi-FI" altLang="fi-FI" sz="2700" b="1" kern="1200" dirty="0">
                <a:solidFill>
                  <a:prstClr val="black"/>
                </a:solidFill>
              </a:rPr>
              <a:t>sairas</a:t>
            </a:r>
            <a:r>
              <a:rPr lang="fi-FI" altLang="fi-FI" sz="2700" kern="1200" dirty="0">
                <a:solidFill>
                  <a:prstClr val="black"/>
                </a:solidFill>
              </a:rPr>
              <a:t>, että ei pysty tulemaan kirjoituspaikalle tulee ottaa yhteyttä apulaisrehtoriin (puh.044-7184524)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prstClr val="black"/>
                </a:solidFill>
              </a:rPr>
              <a:t>Lääkärintodistuksella voi mitätöidä kokeeseen ilmoittautumisen.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Jos abiturientti käy yo-kokeiden aikana lääkärillä &gt; </a:t>
            </a:r>
            <a:r>
              <a:rPr lang="fi-FI" altLang="fi-FI" sz="2700" b="1" kern="1200" dirty="0">
                <a:solidFill>
                  <a:srgbClr val="FF0000"/>
                </a:solidFill>
              </a:rPr>
              <a:t>lääkärintodistus kansliaan. </a:t>
            </a:r>
            <a:r>
              <a:rPr lang="fi-FI" altLang="fi-FI" sz="2700" b="1" kern="1200" dirty="0"/>
              <a:t>Lääkärintodistuksesta tulee selkeästi ilmetä diagnoosi ja työkyvyttömyysaika.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srgbClr val="FF3300"/>
                </a:solidFill>
              </a:rPr>
              <a:t>Lähetämme myös vaikean elämäntilanteen lausunnot huomioitavaksi arvostelussa.</a:t>
            </a:r>
          </a:p>
          <a:p>
            <a:pPr marL="0" lvl="0" indent="0">
              <a:buNone/>
            </a:pP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6938423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accent3"/>
                </a:solidFill>
              </a:rPr>
              <a:t>Tulokset Opintopolussa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Tulokset ja kokelaan arvostellut koesuoritukset annetaan kokelaalle ja alle 18-vuotiaan kokelaan huoltajalle nähtäväksi Opetushallituksen Oma Opintopolku -palvelussa seuraavana päivänä tulosten tultua kouluille </a:t>
            </a:r>
          </a:p>
          <a:p>
            <a:r>
              <a:rPr lang="fi-FI" dirty="0"/>
              <a:t>Linkki </a:t>
            </a:r>
            <a:r>
              <a:rPr lang="fi-FI" dirty="0" err="1"/>
              <a:t>YTL:n</a:t>
            </a:r>
            <a:r>
              <a:rPr lang="fi-FI" dirty="0"/>
              <a:t> sivuilla </a:t>
            </a:r>
            <a:r>
              <a:rPr lang="fi-FI" dirty="0">
                <a:hlinkClick r:id="rId2"/>
              </a:rPr>
              <a:t>https://www.ylioppilastutkinto.fi/ylioppilastutkinto/tulokset-ja-koesuoritukset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8034748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Oikaisuvaatimus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1800" dirty="0"/>
              <a:t>Jos epäilet, että arvostelussa on tapahtunut virhe, saat vaatia lautakunnalta asiaan oikaisua. </a:t>
            </a:r>
          </a:p>
          <a:p>
            <a:r>
              <a:rPr lang="fi-FI" sz="1800" dirty="0"/>
              <a:t>Hakemus on jätettävä 14 päivän kuluessa siitä, kun sinulla on ollut mahdollisuus saada arvosteltu koesuoritus nähtäväksesi.</a:t>
            </a:r>
          </a:p>
          <a:p>
            <a:r>
              <a:rPr lang="fi-FI" sz="1800" dirty="0"/>
              <a:t>LINKKI TULEE </a:t>
            </a:r>
            <a:r>
              <a:rPr lang="fi-FI" sz="1800" dirty="0" err="1"/>
              <a:t>YTL:n</a:t>
            </a:r>
            <a:r>
              <a:rPr lang="fi-FI" sz="1800" dirty="0"/>
              <a:t> KOTISIVUILLE, MISTÄ PÄÄSEE KATSOMAAN VASTAUKSENSA.  </a:t>
            </a:r>
          </a:p>
          <a:p>
            <a:r>
              <a:rPr lang="fi-FI" sz="1800" dirty="0"/>
              <a:t>Oikaisuvaatimuksen voi tehdä kokelas itse tai alle 18-vuotiaan kokelaan huoltaja. (Voit myös antaa esimerkiksi lukiosi rehtorille valtakirjan, jotta hän voi tehdä oikaisuvaatimuksen puolestasi.)</a:t>
            </a:r>
          </a:p>
          <a:p>
            <a:r>
              <a:rPr lang="fi-FI" sz="1800" dirty="0"/>
              <a:t>Oikaisuvaatimus tehdään lautakunnan sähköisessä asiointipalvelussa.</a:t>
            </a:r>
          </a:p>
          <a:p>
            <a:r>
              <a:rPr lang="fi-FI" sz="1800" dirty="0"/>
              <a:t>Oikaisuvaatimus on maksullinen. Maksu maksetaan sähköisessä asiointipalvelussa oikaisuvaatimuksen lähettämisen yhteydessä. Maksu palautetaan, jos arvosana tai pistemäärä muuttuu oikaisuvaatimuksen johdosta.</a:t>
            </a:r>
          </a:p>
        </p:txBody>
      </p:sp>
    </p:spTree>
    <p:extLst>
      <p:ext uri="{BB962C8B-B14F-4D97-AF65-F5344CB8AC3E}">
        <p14:creationId xmlns:p14="http://schemas.microsoft.com/office/powerpoint/2010/main" val="1753660840"/>
      </p:ext>
    </p:extLst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tarkoituksena luoda kokelaille kohtuulliset ja yhdenvertaiset mahdollisuudet kokeiden suorittamiseen </a:t>
            </a:r>
          </a:p>
          <a:p>
            <a:r>
              <a:rPr lang="fi-FI" sz="2800" dirty="0"/>
              <a:t>sisältö määräytyy tapauskohtaisesti syiden luonteen ja niiden aiheuttamien vaikeuksien asteen mukaisesti</a:t>
            </a:r>
          </a:p>
          <a:p>
            <a:r>
              <a:rPr lang="fi-FI" sz="2800" dirty="0"/>
              <a:t>lukio-opinnoissa (tai muissa) havaittu tuen tarve ja toteutetut tukitoimet yhtenä perusteena erityisjärjestelyiden tarvetta arvioitaessa </a:t>
            </a:r>
          </a:p>
          <a:p>
            <a:r>
              <a:rPr lang="fi-FI" sz="28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/>
              <a:t>sairaus tai vamma</a:t>
            </a:r>
          </a:p>
          <a:p>
            <a:r>
              <a:rPr lang="fi-FI" dirty="0"/>
              <a:t>erityisen vaikea elämäntilanne </a:t>
            </a:r>
          </a:p>
          <a:p>
            <a:r>
              <a:rPr lang="fi-FI" dirty="0"/>
              <a:t>lukemisen ja kirjoittamisen erityisvaikeus </a:t>
            </a:r>
          </a:p>
          <a:p>
            <a:r>
              <a:rPr lang="fi-FI" dirty="0"/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r>
              <a:rPr lang="fi-FI" dirty="0"/>
              <a:t>Ennen hakemista neuvoteltava rehtorin kanssa.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suhtaudutaan pidättyvästi, sillä se muodostaa poikkeuksen kokelaiden yhdenvertaisen kohtelun periaatteesta</a:t>
            </a:r>
          </a:p>
          <a:p>
            <a:r>
              <a:rPr lang="fi-FI" sz="2800" dirty="0"/>
              <a:t>sovelletaan vain, jos erityisjärjestelyitä ei voida pitää riittävinä turvaamaan kokeen yhtäläisiä suorittamismahdollisuuksia, riippumatta siitä, onko erityisjärjestelyitä haettu tai käytetty</a:t>
            </a:r>
          </a:p>
          <a:p>
            <a:r>
              <a:rPr lang="fi-FI" sz="2800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sz="2800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sz="2800" dirty="0">
                <a:solidFill>
                  <a:srgbClr val="FF0000"/>
                </a:solidFill>
              </a:rPr>
              <a:t>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Mahdolliset erityisjärjestelyhakemukset ja luki-lausunnot </a:t>
            </a:r>
            <a:r>
              <a:rPr lang="fi-FI" dirty="0"/>
              <a:t>lähetettävä </a:t>
            </a:r>
            <a:r>
              <a:rPr lang="fi-FI" dirty="0" err="1"/>
              <a:t>YTL:lle</a:t>
            </a:r>
            <a:r>
              <a:rPr lang="fi-FI" dirty="0"/>
              <a:t> </a:t>
            </a:r>
            <a:r>
              <a:rPr lang="fi-FI" u="sng" dirty="0"/>
              <a:t>viimeistään 30.4. </a:t>
            </a:r>
            <a:r>
              <a:rPr lang="fi-FI" dirty="0"/>
              <a:t>syksyllä tutkinnon aloittavien osalta</a:t>
            </a:r>
          </a:p>
          <a:p>
            <a:r>
              <a:rPr lang="fi-FI" b="1" dirty="0">
                <a:solidFill>
                  <a:srgbClr val="FF0000"/>
                </a:solidFill>
              </a:rPr>
              <a:t>Näissä yhteys erityisopettaja Annulotta Marjaseen tai apulaisrehtori Tiina Karjalaiseen </a:t>
            </a:r>
          </a:p>
          <a:p>
            <a:r>
              <a:rPr lang="fi-FI" dirty="0"/>
              <a:t>Annulotta puh. 044 7184819 / Wilma</a:t>
            </a:r>
          </a:p>
          <a:p>
            <a:r>
              <a:rPr lang="fi-FI" dirty="0"/>
              <a:t>Tiina puh. 044 7184524 / Wilma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402564"/>
      </p:ext>
    </p:extLst>
  </p:cSld>
  <p:clrMapOvr>
    <a:masterClrMapping/>
  </p:clrMapOvr>
  <p:transition spd="med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30. marraskuuta </a:t>
            </a:r>
          </a:p>
          <a:p>
            <a:r>
              <a:rPr lang="fi-FI" sz="2800" dirty="0"/>
              <a:t>syksyn tutkinnon osalta 30. huhtikuuta 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on voimassa korkeintaan 6 vuotta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Mahdollisuus erityisjärjestelyihin, jos LUKI-vaikeus vaikuttaa</a:t>
            </a:r>
          </a:p>
          <a:p>
            <a:r>
              <a:rPr lang="fi-FI" dirty="0">
                <a:solidFill>
                  <a:srgbClr val="FF0000"/>
                </a:solidFill>
              </a:rPr>
              <a:t>jonkin verran </a:t>
            </a:r>
            <a:r>
              <a:rPr lang="fi-FI" dirty="0"/>
              <a:t>-&gt;  oikeus suurentaa kirjasinkokoa ja oikeus suurempaan näyttöön</a:t>
            </a:r>
          </a:p>
          <a:p>
            <a:r>
              <a:rPr lang="fi-FI" dirty="0">
                <a:solidFill>
                  <a:srgbClr val="FF0000"/>
                </a:solidFill>
              </a:rPr>
              <a:t>merkittävästi</a:t>
            </a:r>
            <a:r>
              <a:rPr lang="fi-FI" dirty="0"/>
              <a:t> -&gt; lisäaikaa kokeen suorittamiseen</a:t>
            </a:r>
          </a:p>
          <a:p>
            <a:r>
              <a:rPr lang="fi-FI" dirty="0">
                <a:solidFill>
                  <a:srgbClr val="FF0000"/>
                </a:solidFill>
              </a:rPr>
              <a:t>erittäin paljon </a:t>
            </a:r>
            <a:r>
              <a:rPr lang="fi-FI" dirty="0"/>
              <a:t>-&gt; edellisen lisäksi oikeus erilliseen pienryhmätilaan.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</a:t>
            </a:r>
          </a:p>
          <a:p>
            <a:r>
              <a:rPr lang="fi-FI" sz="2400" dirty="0"/>
              <a:t>Myös raskaudesta johtuvien tarpeiden perusteella voidaan myöntää erityisjärjestelyjä.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r>
              <a:rPr lang="fi-FI" sz="2400" dirty="0"/>
              <a:t>voidaan myöntää erityisjärjestelyjä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Jos kokelas saa yhteensä vähintään 20/36 pistettä kriteerien perusteella ja hakemuksesta ilmenee lisäajan tarve, 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Ohjausta saatavilla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b="1" dirty="0">
                <a:solidFill>
                  <a:srgbClr val="FF0000"/>
                </a:solidFill>
              </a:rPr>
              <a:t>Jos on kysyttävää liittyen yo-kirjoituksiin, ota yhteyttä, niin neuvomme:</a:t>
            </a:r>
          </a:p>
          <a:p>
            <a:r>
              <a:rPr lang="fi-FI" sz="2800" dirty="0"/>
              <a:t>Apulaisrehtori Tiina Karjalainen, puh. 044 7184524 tai Wilmalla</a:t>
            </a:r>
          </a:p>
          <a:p>
            <a:r>
              <a:rPr lang="fi-FI" sz="2800" dirty="0"/>
              <a:t>Opinto-ohjaaja Annika Jonninen, puh. 044 7184527 tai Wilmalla</a:t>
            </a:r>
          </a:p>
          <a:p>
            <a:r>
              <a:rPr lang="fi-FI" sz="2800" dirty="0"/>
              <a:t>Opinto-ohjaaja Anne Sivén, puh. 044 7184528 tai Wilmalla</a:t>
            </a:r>
          </a:p>
          <a:p>
            <a:r>
              <a:rPr lang="fi-FI" sz="2800" dirty="0"/>
              <a:t>Opinto-ohjaaja Riitta Winberg, puh. 044 7181160 tai Wilmalla</a:t>
            </a:r>
          </a:p>
        </p:txBody>
      </p:sp>
    </p:spTree>
    <p:extLst>
      <p:ext uri="{BB962C8B-B14F-4D97-AF65-F5344CB8AC3E}">
        <p14:creationId xmlns:p14="http://schemas.microsoft.com/office/powerpoint/2010/main" val="3309656831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782089-8BBB-4832-BFD1-97397952F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Yhteystiedot terveydenhoitajalle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F2002E-FD3B-4ED8-A6FD-365092013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" indent="0" fontAlgn="base">
              <a:lnSpc>
                <a:spcPts val="1530"/>
              </a:lnSpc>
              <a:buNone/>
            </a:pPr>
            <a:r>
              <a:rPr lang="fi-FI" sz="18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Terveydenhoitaja Heli Kolehmainen</a:t>
            </a:r>
          </a:p>
          <a:p>
            <a:pPr marL="34290" indent="0" fontAlgn="base">
              <a:lnSpc>
                <a:spcPts val="1530"/>
              </a:lnSpc>
              <a:buNone/>
            </a:pPr>
            <a:br>
              <a:rPr lang="fi-FI" sz="1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fi-FI" sz="1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puh. 044 7186 559 (soittoaika ma-pe klo 8 - 8.30 ja klo 10.30 - 11)</a:t>
            </a:r>
          </a:p>
          <a:p>
            <a:pPr marL="34290" indent="0" fontAlgn="base">
              <a:lnSpc>
                <a:spcPts val="1530"/>
              </a:lnSpc>
              <a:buNone/>
            </a:pPr>
            <a:endParaRPr lang="fi-FI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" indent="0" fontAlgn="base">
              <a:lnSpc>
                <a:spcPts val="1530"/>
              </a:lnSpc>
              <a:buNone/>
            </a:pPr>
            <a:r>
              <a:rPr lang="fi-FI" sz="1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Vastaanotto Pääterveysasemalla (Tulliportinkatu 15 H)</a:t>
            </a:r>
          </a:p>
          <a:p>
            <a:pPr marL="34290" indent="0" fontAlgn="base">
              <a:lnSpc>
                <a:spcPts val="1530"/>
              </a:lnSpc>
              <a:buNone/>
            </a:pPr>
            <a:br>
              <a:rPr lang="fi-FI" sz="1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fi-FI" sz="1800" b="1" u="sng" dirty="0">
                <a:solidFill>
                  <a:srgbClr val="0000FF"/>
                </a:solidFill>
                <a:latin typeface="Helvetica" panose="020B0604020202020204" pitchFamily="34" charset="0"/>
                <a:ea typeface="Times New Roman" panose="02020603050405020304" pitchFamily="18" charset="0"/>
                <a:hlinkClick r:id="rId2"/>
              </a:rPr>
              <a:t>heli.kolehmainen@pshyvinvointialue.fi</a:t>
            </a:r>
            <a:endParaRPr lang="fi-FI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7178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6EB4BA-F74C-4A2D-B089-391D94A02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Yhteystiedot kuraattorille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59A422-320A-44A3-9493-4EFEEA6E2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" indent="0" fontAlgn="base">
              <a:lnSpc>
                <a:spcPts val="1530"/>
              </a:lnSpc>
              <a:buNone/>
            </a:pPr>
            <a:r>
              <a:rPr lang="fi-FI" sz="1800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Kuraattori Katja Laine</a:t>
            </a:r>
          </a:p>
          <a:p>
            <a:pPr marL="34290" indent="0" fontAlgn="base">
              <a:lnSpc>
                <a:spcPts val="1530"/>
              </a:lnSpc>
              <a:buNone/>
            </a:pPr>
            <a:br>
              <a:rPr lang="fi-FI" sz="1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fi-FI" sz="1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puh. 044 7184 214 (klo 8 - 16)</a:t>
            </a:r>
          </a:p>
          <a:p>
            <a:pPr marL="34290" indent="0" fontAlgn="base">
              <a:lnSpc>
                <a:spcPts val="1530"/>
              </a:lnSpc>
              <a:buNone/>
            </a:pPr>
            <a:endParaRPr lang="fi-FI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" indent="0" fontAlgn="base">
              <a:lnSpc>
                <a:spcPts val="1530"/>
              </a:lnSpc>
              <a:buNone/>
            </a:pPr>
            <a:r>
              <a:rPr lang="fi-FI" sz="1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Koululla pääsääntöisesti tiistaisin ja keskiviikkoisin. </a:t>
            </a:r>
          </a:p>
          <a:p>
            <a:pPr marL="34290" indent="0" fontAlgn="base">
              <a:lnSpc>
                <a:spcPts val="1530"/>
              </a:lnSpc>
              <a:buNone/>
            </a:pPr>
            <a:r>
              <a:rPr lang="fi-FI" sz="1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(ajat mahdollisia myös muina päivinä)</a:t>
            </a:r>
          </a:p>
          <a:p>
            <a:pPr marL="34290" indent="0" fontAlgn="base">
              <a:lnSpc>
                <a:spcPts val="1530"/>
              </a:lnSpc>
              <a:buNone/>
            </a:pPr>
            <a:endParaRPr lang="fi-FI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" indent="0" fontAlgn="base">
              <a:lnSpc>
                <a:spcPts val="1530"/>
              </a:lnSpc>
              <a:buNone/>
            </a:pPr>
            <a:r>
              <a:rPr lang="fi-FI" sz="1800" b="1" u="sng" dirty="0">
                <a:solidFill>
                  <a:srgbClr val="0000FF"/>
                </a:solidFill>
                <a:latin typeface="Helvetica" panose="020B0604020202020204" pitchFamily="34" charset="0"/>
                <a:ea typeface="Times New Roman" panose="02020603050405020304" pitchFamily="18" charset="0"/>
                <a:hlinkClick r:id="rId2"/>
              </a:rPr>
              <a:t>katja.laine@pshyvinvointialue.fi</a:t>
            </a:r>
            <a:endParaRPr lang="fi-FI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2455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AA0BDD-F7E3-467D-85B5-F7BA844C8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Yhteystiedot psykologille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ABAC22-D915-4B58-8672-36FF19D01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fi-FI" sz="2100" b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Lukiopsykologi Tarja Rouhiainen</a:t>
            </a:r>
            <a:br>
              <a:rPr lang="fi-FI" sz="21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1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puh. 044 7184 098 (klo 8 -16)</a:t>
            </a:r>
            <a:endParaRPr lang="fi-FI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fi-FI" sz="21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Koululla pääsääntöisesti maanantaisin ja torstaisin. (ajat mahdollisia myös muina päivinä)</a:t>
            </a:r>
            <a:endParaRPr lang="fi-FI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fi-FI" sz="21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Koululla tavattavissa ajanvarausta varten maanantaisin klo 11 -12, liikunnan pukuhuonetta vastapäätä (Aikuislukion entinen kanslia)!</a:t>
            </a:r>
            <a:br>
              <a:rPr lang="fi-FI" sz="21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100" b="1" u="sng" dirty="0">
                <a:solidFill>
                  <a:srgbClr val="0000FF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tarja.rouhiainen@pshyvinvointialue.fi</a:t>
            </a:r>
            <a:endParaRPr lang="fi-FI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82546843"/>
      </p:ext>
    </p:extLst>
  </p:cSld>
  <p:clrMapOvr>
    <a:masterClrMapping/>
  </p:clrMapOvr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usta">
  <a:themeElements>
    <a:clrScheme name="Perusta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Perusta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erusta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10509</TotalTime>
  <Words>2656</Words>
  <Application>Microsoft Office PowerPoint</Application>
  <PresentationFormat>Näytössä katseltava diaesitys (4:3)</PresentationFormat>
  <Paragraphs>355</Paragraphs>
  <Slides>54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11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54</vt:i4>
      </vt:variant>
    </vt:vector>
  </HeadingPairs>
  <TitlesOfParts>
    <vt:vector size="67" baseType="lpstr">
      <vt:lpstr>Arial</vt:lpstr>
      <vt:lpstr>Arial Rounded MT Bold</vt:lpstr>
      <vt:lpstr>Book Antiqua</vt:lpstr>
      <vt:lpstr>Calibri</vt:lpstr>
      <vt:lpstr>Corbel</vt:lpstr>
      <vt:lpstr>Courier 10cpi</vt:lpstr>
      <vt:lpstr>Helvetica</vt:lpstr>
      <vt:lpstr>Times New Roman</vt:lpstr>
      <vt:lpstr>Wingdings</vt:lpstr>
      <vt:lpstr>Wingdings 2</vt:lpstr>
      <vt:lpstr>Wingdings 3</vt:lpstr>
      <vt:lpstr>Oletusrakenne</vt:lpstr>
      <vt:lpstr>Perusta</vt:lpstr>
      <vt:lpstr>PowerPoint-esitys</vt:lpstr>
      <vt:lpstr>PowerPoint-esitys</vt:lpstr>
      <vt:lpstr>Päivämääriä</vt:lpstr>
      <vt:lpstr>SYKSYN 2023 YO-KOKEET</vt:lpstr>
      <vt:lpstr>Päivämääriä</vt:lpstr>
      <vt:lpstr>Ohjausta saatavilla</vt:lpstr>
      <vt:lpstr>Yhteystiedot terveydenhoitajalle</vt:lpstr>
      <vt:lpstr>Yhteystiedot kuraattorille</vt:lpstr>
      <vt:lpstr>Yhteystiedot psykologille</vt:lpstr>
      <vt:lpstr>Ylioppilastutkinto</vt:lpstr>
      <vt:lpstr>Valmistuminen</vt:lpstr>
      <vt:lpstr>Valmistuminen</vt:lpstr>
      <vt:lpstr>TUTKINTO</vt:lpstr>
      <vt:lpstr>Tutkinnon rakenne alkaen k2022</vt:lpstr>
      <vt:lpstr>Tutkinnon rakenne k2022</vt:lpstr>
      <vt:lpstr>Tutkinnon rakenne k2022</vt:lpstr>
      <vt:lpstr>Tutkinnon rakenne k2022</vt:lpstr>
      <vt:lpstr>Miksi ylimääräisiä?</vt:lpstr>
      <vt:lpstr>Kokeita tarvitaan viisi,  ja ne valitaan aikaisempaa joustavammin</vt:lpstr>
      <vt:lpstr>Tutkinnon hajauttaminen</vt:lpstr>
      <vt:lpstr>Tutkinnon suorittaminen</vt:lpstr>
      <vt:lpstr>Arvostelu</vt:lpstr>
      <vt:lpstr>Kompensaatio</vt:lpstr>
      <vt:lpstr>Hylätyn kokeen uusiminen</vt:lpstr>
      <vt:lpstr>Hylätty koe</vt:lpstr>
      <vt:lpstr>Hyväksytyn uusiminen</vt:lpstr>
      <vt:lpstr>     Osallistumisoikeus</vt:lpstr>
      <vt:lpstr>Ilmoittautuminen</vt:lpstr>
      <vt:lpstr>Ilmoittautuminen</vt:lpstr>
      <vt:lpstr>Ilmoittautuminen</vt:lpstr>
      <vt:lpstr>Täydentäminen ja keskeytys</vt:lpstr>
      <vt:lpstr>Äidinkielen koe</vt:lpstr>
      <vt:lpstr>Reaalikokeen rakenne</vt:lpstr>
      <vt:lpstr>Matematiikan koe</vt:lpstr>
      <vt:lpstr>Matematiikan koe</vt:lpstr>
      <vt:lpstr>Kielikokeet</vt:lpstr>
      <vt:lpstr>PowerPoint-esitys</vt:lpstr>
      <vt:lpstr>Sähköiset YO-kokeet</vt:lpstr>
      <vt:lpstr>Lue lisää </vt:lpstr>
      <vt:lpstr>Tietojen luovuttaminen</vt:lpstr>
      <vt:lpstr>Äkillinen sairastuminen</vt:lpstr>
      <vt:lpstr>Äkillinen sairastuminen</vt:lpstr>
      <vt:lpstr>Tulokset Opintopolussa</vt:lpstr>
      <vt:lpstr>Oikaisuvaatimus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 Tuulikki</cp:lastModifiedBy>
  <cp:revision>308</cp:revision>
  <dcterms:created xsi:type="dcterms:W3CDTF">2008-07-02T10:08:47Z</dcterms:created>
  <dcterms:modified xsi:type="dcterms:W3CDTF">2023-02-21T18:05:01Z</dcterms:modified>
</cp:coreProperties>
</file>