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48" r:id="rId2"/>
    <p:sldId id="363" r:id="rId3"/>
    <p:sldId id="361" r:id="rId4"/>
    <p:sldId id="364" r:id="rId5"/>
    <p:sldId id="365" r:id="rId6"/>
    <p:sldId id="362" r:id="rId7"/>
    <p:sldId id="366" r:id="rId8"/>
    <p:sldId id="367" r:id="rId9"/>
    <p:sldId id="368" r:id="rId10"/>
    <p:sldId id="369" r:id="rId11"/>
    <p:sldId id="370" r:id="rId12"/>
  </p:sldIdLst>
  <p:sldSz cx="9144000" cy="6858000" type="screen4x3"/>
  <p:notesSz cx="6858000" cy="9144000"/>
  <p:defaultTextStyle>
    <a:defPPr>
      <a:defRPr lang="fi-FI"/>
    </a:defPPr>
    <a:lvl1pPr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79">
          <p15:clr>
            <a:srgbClr val="A4A3A4"/>
          </p15:clr>
        </p15:guide>
        <p15:guide id="2" pos="27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78D90"/>
    <a:srgbClr val="CCCC00"/>
    <a:srgbClr val="CCFF99"/>
    <a:srgbClr val="99FF99"/>
    <a:srgbClr val="99CC00"/>
    <a:srgbClr val="3399FF"/>
    <a:srgbClr val="33CC33"/>
    <a:srgbClr val="CC33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45" autoAdjust="0"/>
    <p:restoredTop sz="94696" autoAdjust="0"/>
  </p:normalViewPr>
  <p:slideViewPr>
    <p:cSldViewPr>
      <p:cViewPr varScale="1">
        <p:scale>
          <a:sx n="62" d="100"/>
          <a:sy n="62" d="100"/>
        </p:scale>
        <p:origin x="1412" y="64"/>
      </p:cViewPr>
      <p:guideLst>
        <p:guide orient="horz" pos="1979"/>
        <p:guide pos="27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2796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fld id="{F3F57841-CA54-4A08-8A54-B57532CFC9FB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256873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i-FI"/>
              <a:t>Muokkaa alaotsikon perustyyliä napsautt.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Otsikko ja 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Kaavion paikkamerkki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fi-FI" noProof="0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77809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8243961" y="6700718"/>
            <a:ext cx="129659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SzTx/>
              <a:buFontTx/>
              <a:buNone/>
              <a:defRPr/>
            </a:pPr>
            <a:r>
              <a:rPr lang="en-US" sz="600" b="0" dirty="0">
                <a:cs typeface="Arial" charset="0"/>
              </a:rPr>
              <a:t>© Present-</a:t>
            </a:r>
            <a:r>
              <a:rPr lang="en-US" sz="600" b="0" dirty="0" err="1">
                <a:cs typeface="Arial" charset="0"/>
              </a:rPr>
              <a:t>äSSä</a:t>
            </a:r>
            <a:r>
              <a:rPr lang="en-US" sz="600" b="0" dirty="0">
                <a:cs typeface="Arial" charset="0"/>
              </a:rPr>
              <a:t> 2013</a:t>
            </a:r>
          </a:p>
        </p:txBody>
      </p:sp>
      <p:sp>
        <p:nvSpPr>
          <p:cNvPr id="2" name="Pyöristetty suorakulmio 1"/>
          <p:cNvSpPr/>
          <p:nvPr userDrawn="1"/>
        </p:nvSpPr>
        <p:spPr bwMode="auto">
          <a:xfrm>
            <a:off x="971600" y="116632"/>
            <a:ext cx="7128792" cy="648072"/>
          </a:xfrm>
          <a:prstGeom prst="roundRect">
            <a:avLst/>
          </a:prstGeom>
          <a:solidFill>
            <a:schemeClr val="bg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kstiruutu 2"/>
          <p:cNvSpPr txBox="1"/>
          <p:nvPr userDrawn="1"/>
        </p:nvSpPr>
        <p:spPr>
          <a:xfrm>
            <a:off x="1907704" y="209835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solidFill>
                  <a:srgbClr val="FF0000"/>
                </a:solidFill>
              </a:rPr>
              <a:t>Älä</a:t>
            </a:r>
            <a:r>
              <a:rPr lang="fi-FI" baseline="0" dirty="0">
                <a:solidFill>
                  <a:srgbClr val="FF0000"/>
                </a:solidFill>
              </a:rPr>
              <a:t> muuta </a:t>
            </a:r>
            <a:r>
              <a:rPr lang="fi-FI" baseline="0" dirty="0" err="1">
                <a:solidFill>
                  <a:srgbClr val="FF0000"/>
                </a:solidFill>
              </a:rPr>
              <a:t>perustyylidiaa</a:t>
            </a:r>
            <a:endParaRPr lang="fi-FI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314" y="-243408"/>
            <a:ext cx="9467850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122" name="Picture 2" descr="K:\KUVIA\VESKUGaudeamus_U2F05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505056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083483"/>
      </p:ext>
    </p:extLst>
  </p:cSld>
  <p:clrMapOvr>
    <a:masterClrMapping/>
  </p:clrMapOvr>
  <p:transition spd="med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Erit</a:t>
            </a:r>
            <a:r>
              <a:rPr lang="fi-FI" dirty="0">
                <a:solidFill>
                  <a:schemeClr val="bg1"/>
                </a:solidFill>
              </a:rPr>
              <a:t>yisen vaikea elämäntilanne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Kokelaan tulee hankkia asiaa koskeva lausunto. </a:t>
            </a:r>
          </a:p>
          <a:p>
            <a:r>
              <a:rPr lang="fi-FI" sz="2400" dirty="0"/>
              <a:t>Erityisen vaikea elämäntilanne voi johtua esimerkiksi lähiomaisen vakavasta sairastumisesta tai kuolemasta, vaikeasta perhetilanteesta tai raskaasta oikeudellisesta prosessista.</a:t>
            </a:r>
          </a:p>
          <a:p>
            <a:r>
              <a:rPr lang="fi-FI" sz="2400" dirty="0"/>
              <a:t>Lausunnon voi antaa kuraattori, psykologi, terveydenhoitaja tai lääkäri.</a:t>
            </a:r>
          </a:p>
          <a:p>
            <a:r>
              <a:rPr lang="fi-FI" sz="2400" dirty="0"/>
              <a:t>Erityisjärjestelyn saaminen ei edellytä lääketieteellistä diagnoosia, mutta tällaista lausuntoa voidaan hyödyntää erityisjärjestelyn tarpeen arvioinnissa.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Yleisin erityisjärjestely </a:t>
            </a:r>
            <a:r>
              <a:rPr kumimoji="0" lang="fi-FI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lisäaika</a:t>
            </a: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mahdollisesti </a:t>
            </a:r>
            <a:r>
              <a:rPr kumimoji="0" lang="fi-FI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pienryhmätila</a:t>
            </a: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tai </a:t>
            </a:r>
            <a:r>
              <a:rPr kumimoji="0" lang="fi-FI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lepäämiseen tarkoitettu tila </a:t>
            </a:r>
            <a:r>
              <a:rPr kumimoji="0" lang="fi-FI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tarvittaessa.</a:t>
            </a:r>
          </a:p>
          <a:p>
            <a:endParaRPr lang="fi-FI" sz="24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93032453"/>
      </p:ext>
    </p:extLst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dirty="0">
                <a:solidFill>
                  <a:schemeClr val="tx1"/>
                </a:solidFill>
              </a:rPr>
              <a:t>Vi</a:t>
            </a:r>
            <a:r>
              <a:rPr lang="fi-FI" sz="3200" dirty="0">
                <a:solidFill>
                  <a:schemeClr val="bg1"/>
                </a:solidFill>
              </a:rPr>
              <a:t>eraskielisen kokelaan opetuskielen  </a:t>
            </a:r>
            <a:r>
              <a:rPr lang="fi-FI" sz="3200" dirty="0">
                <a:solidFill>
                  <a:schemeClr val="tx1"/>
                </a:solidFill>
              </a:rPr>
              <a:t>puutteellinen hallinta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voidaan hakemuksesta myöntää </a:t>
            </a:r>
            <a:r>
              <a:rPr lang="fi-FI" sz="2400" b="1" dirty="0"/>
              <a:t>erityisjärjestelynä kaksi tuntia lisäaikaa muissa kuin vieraan kielen kokeissa</a:t>
            </a:r>
            <a:r>
              <a:rPr lang="fi-FI" sz="2400" dirty="0"/>
              <a:t>. </a:t>
            </a:r>
          </a:p>
          <a:p>
            <a:r>
              <a:rPr lang="fi-FI" sz="2400" dirty="0"/>
              <a:t>Hakemuksesta tulee ilmetä </a:t>
            </a:r>
            <a:r>
              <a:rPr lang="fi-FI" sz="2400" b="1" dirty="0"/>
              <a:t>väestörekisteriin merkitty äidinkieli, kotona käytettävät kielet sekä koulunkäynti, opiskelu tai työskentely suomeksi tai ruotsiksi. </a:t>
            </a:r>
          </a:p>
          <a:p>
            <a:r>
              <a:rPr lang="fi-FI" sz="2400" dirty="0"/>
              <a:t>Kokelaan kielitaustastaan saamat pisteet ja kummankin opettajan arviosta saadut pisteet lasketaan yhteen. </a:t>
            </a:r>
            <a:r>
              <a:rPr lang="fi-FI" sz="2400" dirty="0">
                <a:solidFill>
                  <a:srgbClr val="FF0000"/>
                </a:solidFill>
              </a:rPr>
              <a:t>Jos</a:t>
            </a:r>
            <a:r>
              <a:rPr lang="fi-FI" sz="2400" dirty="0"/>
              <a:t> </a:t>
            </a:r>
            <a:r>
              <a:rPr lang="fi-FI" sz="2400" dirty="0">
                <a:solidFill>
                  <a:srgbClr val="FF0000"/>
                </a:solidFill>
              </a:rPr>
              <a:t>kokelas saa yhteensä vähintään 20/36 pistettä kriteerien perusteella ja hakemuksesta ilmenee lisäajan tarve, </a:t>
            </a:r>
            <a:r>
              <a:rPr lang="fi-FI" sz="2400" dirty="0"/>
              <a:t>voidaan kokelaalle myöntää lisäaikaa.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8627935"/>
      </p:ext>
    </p:extLst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Koesuoritusta heikentävän syyn huomioon ottaminen ylioppilastutkinnossa 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475656" y="4293096"/>
            <a:ext cx="6400800" cy="1752600"/>
          </a:xfrm>
        </p:spPr>
        <p:txBody>
          <a:bodyPr/>
          <a:lstStyle/>
          <a:p>
            <a:endParaRPr lang="fi-FI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628775"/>
      </p:ext>
    </p:extLst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Erityisjärjestelyt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tarkoituksena luoda kokelaille kohtuulliset ja yhdenvertaiset mahdollisuudet kokeiden suorittamiseen </a:t>
            </a:r>
          </a:p>
          <a:p>
            <a:r>
              <a:rPr lang="fi-FI" sz="2800" dirty="0"/>
              <a:t>sisältö määräytyy tapauskohtaisesti syiden luonteen ja niiden aiheuttamien vaikeuksien asteen mukaisesti</a:t>
            </a:r>
          </a:p>
          <a:p>
            <a:r>
              <a:rPr lang="fi-FI" sz="2800" dirty="0"/>
              <a:t>lukio-opinnoissa (tai muissa) havaittu tuen tarve ja toteutetut tukitoimet yhtenä perusteena erityisjärjestelyiden tarvetta arvioitaessa </a:t>
            </a:r>
          </a:p>
          <a:p>
            <a:r>
              <a:rPr lang="fi-FI" sz="2800" dirty="0"/>
              <a:t>muitakin perusteita voidaan käyttää erityisjärjestelyiden myöntämiselle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54721637"/>
      </p:ext>
    </p:extLst>
  </p:cSld>
  <p:clrMapOvr>
    <a:masterClrMapping/>
  </p:clrMapOvr>
  <p:transition spd="med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Hakemus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tehdään kirjallisesti erityisopettajan (Annulotta) ja apulaisrehtorin (Tiina K) kanssa  Ylioppilastutkintolautakunnalle </a:t>
            </a:r>
          </a:p>
          <a:p>
            <a:pPr marL="0" indent="0">
              <a:buNone/>
            </a:pPr>
            <a:r>
              <a:rPr lang="fi-FI" dirty="0"/>
              <a:t>Koesuoritusta heikentävinä syinä otetaan huomioon </a:t>
            </a:r>
          </a:p>
          <a:p>
            <a:r>
              <a:rPr lang="fi-FI" dirty="0">
                <a:solidFill>
                  <a:srgbClr val="FF0000"/>
                </a:solidFill>
              </a:rPr>
              <a:t>sairaus tai vamma</a:t>
            </a:r>
          </a:p>
          <a:p>
            <a:r>
              <a:rPr lang="fi-FI" dirty="0">
                <a:solidFill>
                  <a:srgbClr val="FF0000"/>
                </a:solidFill>
              </a:rPr>
              <a:t>erityisen vaikea elämäntilanne </a:t>
            </a:r>
          </a:p>
          <a:p>
            <a:r>
              <a:rPr lang="fi-FI" dirty="0">
                <a:solidFill>
                  <a:srgbClr val="FF0000"/>
                </a:solidFill>
              </a:rPr>
              <a:t>lukemisen ja kirjoittamisen erityisvaikeus </a:t>
            </a:r>
          </a:p>
          <a:p>
            <a:r>
              <a:rPr lang="fi-FI" dirty="0">
                <a:solidFill>
                  <a:srgbClr val="FF0000"/>
                </a:solidFill>
              </a:rPr>
              <a:t>vieraskielisen kokelaan opetuskielen puutteellinen hallinta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70645476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Hakemukseen liitetään lukion lausunto haettavien erityisjärjestelyiden </a:t>
            </a:r>
            <a:r>
              <a:rPr lang="fi-FI" b="1" dirty="0"/>
              <a:t>tarpeesta, toimivuudesta ja kohtuullisuudesta.</a:t>
            </a:r>
          </a:p>
          <a:p>
            <a:r>
              <a:rPr lang="fi-FI" dirty="0"/>
              <a:t>Jos kokelaalla on ollut mahdollisuus erityisjärjestelyihin opintojen aikana,</a:t>
            </a:r>
            <a:r>
              <a:rPr lang="fi-FI" b="1" dirty="0"/>
              <a:t> tulee lausunnosta käydä ilmi, onko kokelas käyttänyt näitä järjestelyitä ja ovatko ne olleet hänelle tarpeellisia.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46470486"/>
      </p:ext>
    </p:extLst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Poikkeava arvostelu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solidFill>
                  <a:srgbClr val="FF0000"/>
                </a:solidFill>
              </a:rPr>
              <a:t>Sairaus tai vamma, lukihäiriö tai vaikea elämäntilanne </a:t>
            </a:r>
            <a:r>
              <a:rPr lang="fi-FI" b="1" dirty="0">
                <a:solidFill>
                  <a:srgbClr val="FF0000"/>
                </a:solidFill>
              </a:rPr>
              <a:t>voidaan ottaa arvostelussa huomioon vain, jos kokelas on saamassa kokeesta hylätyn arvosanan</a:t>
            </a:r>
            <a:r>
              <a:rPr lang="fi-FI" dirty="0">
                <a:solidFill>
                  <a:srgbClr val="FF0000"/>
                </a:solidFill>
              </a:rPr>
              <a:t>. </a:t>
            </a:r>
          </a:p>
          <a:p>
            <a:r>
              <a:rPr lang="fi-FI" dirty="0">
                <a:solidFill>
                  <a:srgbClr val="FF0000"/>
                </a:solidFill>
              </a:rPr>
              <a:t>Vieraskielisyyttä ei oteta huomioon arvosanaa määriteltäessä.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1013421"/>
      </p:ext>
    </p:extLst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Hakemus toimitettava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2800" dirty="0"/>
              <a:t>viimeistään</a:t>
            </a:r>
          </a:p>
          <a:p>
            <a:r>
              <a:rPr lang="fi-FI" sz="2800" dirty="0"/>
              <a:t>kevään tutkinnon osalta 30. marraskuuta </a:t>
            </a:r>
          </a:p>
          <a:p>
            <a:r>
              <a:rPr lang="fi-FI" sz="2800" dirty="0"/>
              <a:t>syksyn tutkinnon osalta </a:t>
            </a:r>
            <a:r>
              <a:rPr lang="fi-FI" sz="2800" dirty="0">
                <a:solidFill>
                  <a:srgbClr val="FF0000"/>
                </a:solidFill>
              </a:rPr>
              <a:t>30. huhtikuuta </a:t>
            </a:r>
            <a:r>
              <a:rPr lang="fi-FI" sz="2800" dirty="0"/>
              <a:t>(Poikkeuksena ovat erityisjärjestelytarpeet, jotka ilmenevät äkillisesti yllä ilmoitettujen päivämäärien jälkeen.)</a:t>
            </a:r>
          </a:p>
          <a:p>
            <a:r>
              <a:rPr lang="fi-FI" sz="2800" dirty="0"/>
              <a:t>Lautakunta lähettää päätöksen kokelaalle sekä tiedoksi lukiolle</a:t>
            </a:r>
          </a:p>
          <a:p>
            <a:r>
              <a:rPr lang="fi-FI" sz="2800" dirty="0"/>
              <a:t>Päätös erityisjärjestelyistä on voimassa korkeintaan 6 vuotta.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90891796"/>
      </p:ext>
    </p:extLst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LUKI-vaikeus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48259" y="16288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fi-FI" sz="2800" dirty="0"/>
              <a:t>Mahdollisuus erityisjärjestelyihin, jos LUKI-vaikeus vaikuttaa</a:t>
            </a:r>
          </a:p>
          <a:p>
            <a:r>
              <a:rPr lang="fi-FI" sz="2800" dirty="0">
                <a:solidFill>
                  <a:srgbClr val="FF0000"/>
                </a:solidFill>
              </a:rPr>
              <a:t>(jonkin verran </a:t>
            </a:r>
            <a:r>
              <a:rPr lang="fi-FI" sz="2800" dirty="0"/>
              <a:t>-&gt;  oikeus suurentaa kirjasinkokoa ja oikeus suurempaan näyttöön)</a:t>
            </a:r>
          </a:p>
          <a:p>
            <a:r>
              <a:rPr lang="fi-FI" sz="2800" b="1" dirty="0">
                <a:solidFill>
                  <a:srgbClr val="FF0000"/>
                </a:solidFill>
              </a:rPr>
              <a:t>merkittävästi</a:t>
            </a:r>
            <a:r>
              <a:rPr lang="fi-FI" sz="2800" b="1" dirty="0"/>
              <a:t> -&gt; lisäaikaa kokeen suorittamiseen</a:t>
            </a:r>
          </a:p>
          <a:p>
            <a:r>
              <a:rPr lang="fi-FI" sz="2800" b="1" dirty="0">
                <a:solidFill>
                  <a:srgbClr val="FF0000"/>
                </a:solidFill>
              </a:rPr>
              <a:t>erittäin paljon </a:t>
            </a:r>
            <a:r>
              <a:rPr lang="fi-FI" sz="2800" b="1" dirty="0"/>
              <a:t>-&gt; edellisen lisäksi oikeus erilliseen pienryhmätilaan</a:t>
            </a:r>
          </a:p>
          <a:p>
            <a:pPr marL="0" indent="0">
              <a:buNone/>
            </a:pPr>
            <a:r>
              <a:rPr lang="fi-FI" sz="2800" dirty="0"/>
              <a:t>Lausunnon antaa erityisopettaja ja muutama aineenopettaja.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2524918"/>
      </p:ext>
    </p:extLst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Sairaus ja vamma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Tarvitaan lääkärin lausunto sekä muut tilanteen selvittämiseen tarvittavat liitteet.</a:t>
            </a:r>
          </a:p>
          <a:p>
            <a:r>
              <a:rPr lang="fi-FI" sz="2400" dirty="0"/>
              <a:t>Lääkärinlausunnosta tulee ilmetä </a:t>
            </a:r>
            <a:r>
              <a:rPr lang="fi-FI" sz="2400" b="1" dirty="0"/>
              <a:t>diagnoosi, sairauden tai vamman vaikutukset kokeiden suorittamiseen ja lääkärin erikoisala</a:t>
            </a:r>
            <a:r>
              <a:rPr lang="fi-FI" sz="2400" dirty="0"/>
              <a:t>, ja siinä tulee olla lääkärin allekirjoitus.</a:t>
            </a:r>
          </a:p>
          <a:p>
            <a:r>
              <a:rPr lang="fi-FI" sz="2400" dirty="0"/>
              <a:t>Sairauden tai vamman perusteella voidaan kokelaalle myöntää </a:t>
            </a:r>
            <a:r>
              <a:rPr lang="fi-FI" sz="2400" b="1" dirty="0"/>
              <a:t>erityisjärjestelyjä</a:t>
            </a:r>
            <a:r>
              <a:rPr lang="fi-FI" sz="2400" dirty="0"/>
              <a:t> ylioppilastutkinnon kokeiden suorittamista varten. Myös raskaudesta johtuvien tarpeiden perusteella voidaan myöntää erityisjärjestelyjä.</a:t>
            </a:r>
          </a:p>
          <a:p>
            <a:r>
              <a:rPr lang="fi-FI" sz="2400" dirty="0">
                <a:solidFill>
                  <a:srgbClr val="FF0000"/>
                </a:solidFill>
              </a:rPr>
              <a:t>Yleisin erityisjärjestely </a:t>
            </a:r>
            <a:r>
              <a:rPr lang="fi-FI" sz="2400" b="1" dirty="0">
                <a:solidFill>
                  <a:srgbClr val="FF0000"/>
                </a:solidFill>
              </a:rPr>
              <a:t>lisäaika, </a:t>
            </a:r>
            <a:r>
              <a:rPr lang="fi-FI" sz="2400" dirty="0">
                <a:solidFill>
                  <a:srgbClr val="FF0000"/>
                </a:solidFill>
              </a:rPr>
              <a:t>mahdollisesti </a:t>
            </a:r>
            <a:r>
              <a:rPr lang="fi-FI" sz="2400" b="1" dirty="0">
                <a:solidFill>
                  <a:srgbClr val="FF0000"/>
                </a:solidFill>
              </a:rPr>
              <a:t>pienryhmätila </a:t>
            </a:r>
            <a:r>
              <a:rPr lang="fi-FI" sz="2400" dirty="0">
                <a:solidFill>
                  <a:srgbClr val="FF0000"/>
                </a:solidFill>
              </a:rPr>
              <a:t>tai </a:t>
            </a:r>
            <a:r>
              <a:rPr lang="fi-FI" sz="2400" b="1" dirty="0">
                <a:solidFill>
                  <a:srgbClr val="FF0000"/>
                </a:solidFill>
              </a:rPr>
              <a:t>lepäämiseen tarkoitettu tila tarvittaessa.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98596981"/>
      </p:ext>
    </p:extLst>
  </p:cSld>
  <p:clrMapOvr>
    <a:masterClrMapping/>
  </p:clrMapOvr>
  <p:transition spd="med">
    <p:wipe dir="r"/>
  </p:transition>
</p:sld>
</file>

<file path=ppt/theme/theme1.xml><?xml version="1.0" encoding="utf-8"?>
<a:theme xmlns:a="http://schemas.openxmlformats.org/drawingml/2006/main" name="Oletusrakenne">
  <a:themeElements>
    <a:clrScheme name="Oletusraken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letusraken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269875" marR="0" indent="-269875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Pct val="150000"/>
          <a:buFontTx/>
          <a:buChar char="•"/>
          <a:tabLst/>
          <a:defRPr kumimoji="0" lang="fi-FI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269875" marR="0" indent="-269875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Pct val="150000"/>
          <a:buFontTx/>
          <a:buChar char="•"/>
          <a:tabLst/>
          <a:defRPr kumimoji="0" lang="fi-FI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letusraken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10505</TotalTime>
  <Words>443</Words>
  <Application>Microsoft Office PowerPoint</Application>
  <PresentationFormat>Näytössä katseltava diaesitys (4:3)</PresentationFormat>
  <Paragraphs>45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4" baseType="lpstr">
      <vt:lpstr>Arial</vt:lpstr>
      <vt:lpstr>Arial Rounded MT Bold</vt:lpstr>
      <vt:lpstr>Oletusrakenne</vt:lpstr>
      <vt:lpstr>PowerPoint-esitys</vt:lpstr>
      <vt:lpstr>Koesuoritusta heikentävän syyn huomioon ottaminen ylioppilastutkinnossa </vt:lpstr>
      <vt:lpstr>Erityisjärjestelyt</vt:lpstr>
      <vt:lpstr>Hakemus</vt:lpstr>
      <vt:lpstr>PowerPoint-esitys</vt:lpstr>
      <vt:lpstr>Poikkeava arvostelu</vt:lpstr>
      <vt:lpstr>Hakemus toimitettava</vt:lpstr>
      <vt:lpstr>LUKI-vaikeus</vt:lpstr>
      <vt:lpstr>Sairaus ja vamma</vt:lpstr>
      <vt:lpstr>Erityisen vaikea elämäntilanne</vt:lpstr>
      <vt:lpstr>Vieraskielisen kokelaan opetuskielen  puutteellinen hallinta</vt:lpstr>
    </vt:vector>
  </TitlesOfParts>
  <Company>present-ässä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Lukion kurssit</dc:title>
  <dc:creator>Seppo Sokka</dc:creator>
  <cp:lastModifiedBy>Karjalainen Tiina Tuulikki</cp:lastModifiedBy>
  <cp:revision>308</cp:revision>
  <dcterms:created xsi:type="dcterms:W3CDTF">2008-07-02T10:08:47Z</dcterms:created>
  <dcterms:modified xsi:type="dcterms:W3CDTF">2023-02-13T08:38:39Z</dcterms:modified>
</cp:coreProperties>
</file>