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7" r:id="rId4"/>
    <p:sldId id="258" r:id="rId5"/>
    <p:sldId id="276" r:id="rId6"/>
    <p:sldId id="265" r:id="rId7"/>
    <p:sldId id="259" r:id="rId8"/>
    <p:sldId id="268" r:id="rId9"/>
    <p:sldId id="257" r:id="rId10"/>
    <p:sldId id="266" r:id="rId11"/>
    <p:sldId id="275" r:id="rId12"/>
    <p:sldId id="264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8" autoAdjust="0"/>
    <p:restoredTop sz="94660"/>
  </p:normalViewPr>
  <p:slideViewPr>
    <p:cSldViewPr snapToGrid="0">
      <p:cViewPr varScale="1">
        <p:scale>
          <a:sx n="64" d="100"/>
          <a:sy n="64" d="100"/>
        </p:scale>
        <p:origin x="11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90A7D-599D-4D25-A734-73F0A798A1EE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941B-B170-4E2F-9B3B-6B601615BD8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8501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90A7D-599D-4D25-A734-73F0A798A1EE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941B-B170-4E2F-9B3B-6B601615BD8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0603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90A7D-599D-4D25-A734-73F0A798A1EE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941B-B170-4E2F-9B3B-6B601615BD8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87031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9E54-B4D3-4E56-842C-109AEEB093E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6E12-B2CB-425A-8521-5105B3A807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1883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9E54-B4D3-4E56-842C-109AEEB093E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6E12-B2CB-425A-8521-5105B3A807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3417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9E54-B4D3-4E56-842C-109AEEB093E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6E12-B2CB-425A-8521-5105B3A807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3397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9E54-B4D3-4E56-842C-109AEEB093E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6E12-B2CB-425A-8521-5105B3A807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09080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9E54-B4D3-4E56-842C-109AEEB093E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6E12-B2CB-425A-8521-5105B3A807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9370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9E54-B4D3-4E56-842C-109AEEB093E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6E12-B2CB-425A-8521-5105B3A807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54410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9E54-B4D3-4E56-842C-109AEEB093E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6E12-B2CB-425A-8521-5105B3A807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55747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9E54-B4D3-4E56-842C-109AEEB093E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6E12-B2CB-425A-8521-5105B3A807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1248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90A7D-599D-4D25-A734-73F0A798A1EE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941B-B170-4E2F-9B3B-6B601615BD8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92035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9E54-B4D3-4E56-842C-109AEEB093E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6E12-B2CB-425A-8521-5105B3A807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0594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9E54-B4D3-4E56-842C-109AEEB093E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6E12-B2CB-425A-8521-5105B3A807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357434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9E54-B4D3-4E56-842C-109AEEB093E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6E12-B2CB-425A-8521-5105B3A807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1544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90A7D-599D-4D25-A734-73F0A798A1EE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941B-B170-4E2F-9B3B-6B601615BD8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474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90A7D-599D-4D25-A734-73F0A798A1EE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941B-B170-4E2F-9B3B-6B601615BD8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2594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90A7D-599D-4D25-A734-73F0A798A1EE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941B-B170-4E2F-9B3B-6B601615BD8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379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90A7D-599D-4D25-A734-73F0A798A1EE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941B-B170-4E2F-9B3B-6B601615BD8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5242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90A7D-599D-4D25-A734-73F0A798A1EE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941B-B170-4E2F-9B3B-6B601615BD8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7339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90A7D-599D-4D25-A734-73F0A798A1EE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941B-B170-4E2F-9B3B-6B601615BD8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884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90A7D-599D-4D25-A734-73F0A798A1EE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941B-B170-4E2F-9B3B-6B601615BD8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3682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90A7D-599D-4D25-A734-73F0A798A1EE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2941B-B170-4E2F-9B3B-6B601615BD8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2412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C9E54-B4D3-4E56-842C-109AEEB093E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86E12-B2CB-425A-8521-5105B3A807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427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ensio.vatanen@kuopio.fi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Kuva, joka sisältää kohteen taivas, ulko, puu, näkymä&#10;&#10;Kuvaus luotu automaattisesti">
            <a:extLst>
              <a:ext uri="{FF2B5EF4-FFF2-40B4-BE49-F238E27FC236}">
                <a16:creationId xmlns:a16="http://schemas.microsoft.com/office/drawing/2014/main" id="{1D20A7B8-09ED-443F-AB65-8692F94F1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91" y="238404"/>
            <a:ext cx="10728960" cy="804672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89349" y="495300"/>
            <a:ext cx="11193101" cy="1045452"/>
          </a:xfrm>
        </p:spPr>
        <p:txBody>
          <a:bodyPr>
            <a:normAutofit/>
          </a:bodyPr>
          <a:lstStyle/>
          <a:p>
            <a:pPr algn="l"/>
            <a:r>
              <a:rPr lang="fi-FI" dirty="0"/>
              <a:t>			 </a:t>
            </a:r>
            <a:r>
              <a:rPr lang="fi-FI" b="1" dirty="0"/>
              <a:t>Tervetuloa!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-2752991" y="5574143"/>
            <a:ext cx="12469357" cy="1045453"/>
          </a:xfrm>
        </p:spPr>
        <p:txBody>
          <a:bodyPr>
            <a:normAutofit/>
          </a:bodyPr>
          <a:lstStyle/>
          <a:p>
            <a:r>
              <a:rPr lang="fi-FI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Kallaveden lukion </a:t>
            </a:r>
          </a:p>
          <a:p>
            <a:r>
              <a:rPr lang="fi-FI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vuositason huoltajienilta 1.11.2022</a:t>
            </a:r>
          </a:p>
        </p:txBody>
      </p:sp>
    </p:spTree>
    <p:extLst>
      <p:ext uri="{BB962C8B-B14F-4D97-AF65-F5344CB8AC3E}">
        <p14:creationId xmlns:p14="http://schemas.microsoft.com/office/powerpoint/2010/main" val="1723247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DDB3E0-D6FD-4A6C-9F0F-E1A76834A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rgbClr val="002060"/>
                </a:solidFill>
              </a:rPr>
              <a:t>KALORIN huoltajajäsenet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AA67700-BA03-4FD2-B848-B3C43AF2D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Kallaveden lukion opiskeluhuoltoryhmä KALOR</a:t>
            </a:r>
          </a:p>
          <a:p>
            <a:r>
              <a:rPr lang="fi-FI" dirty="0"/>
              <a:t>Kokoontuu 2 – 4 vuodessa</a:t>
            </a:r>
          </a:p>
          <a:p>
            <a:r>
              <a:rPr lang="fi-FI" dirty="0"/>
              <a:t>Ohjaa ja suunnittelee opiskeluhuoltotyötä</a:t>
            </a:r>
          </a:p>
          <a:p>
            <a:r>
              <a:rPr lang="fi-FI" dirty="0"/>
              <a:t>Ryhmässä opiskeluhuollon, opettajien, opiskelijoiden ja vanhempien edustus</a:t>
            </a:r>
          </a:p>
          <a:p>
            <a:r>
              <a:rPr lang="fi-FI" dirty="0"/>
              <a:t>Kiinnostuneet: ilmoittautuminen rehtorille </a:t>
            </a:r>
            <a:r>
              <a:rPr lang="fi-FI" dirty="0">
                <a:solidFill>
                  <a:srgbClr val="00206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ensio.vatanen@kuopio.fi</a:t>
            </a:r>
            <a:endParaRPr lang="fi-FI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54834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3579" y="374855"/>
            <a:ext cx="10515600" cy="1148111"/>
          </a:xfrm>
        </p:spPr>
        <p:txBody>
          <a:bodyPr/>
          <a:lstStyle/>
          <a:p>
            <a:r>
              <a:rPr lang="fi-FI" dirty="0"/>
              <a:t>Ryhmänohjaajien tapaamiset </a:t>
            </a:r>
          </a:p>
        </p:txBody>
      </p:sp>
      <p:sp>
        <p:nvSpPr>
          <p:cNvPr id="5" name="Tekstiruutu 4"/>
          <p:cNvSpPr txBox="1"/>
          <p:nvPr/>
        </p:nvSpPr>
        <p:spPr>
          <a:xfrm rot="21444262">
            <a:off x="7915934" y="4697604"/>
            <a:ext cx="2767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>
                <a:latin typeface="Bradley Hand ITC" panose="03070402050302030203" pitchFamily="66" charset="0"/>
              </a:rPr>
              <a:t>Kiitos!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985206" y="2129075"/>
            <a:ext cx="62654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spcAft>
                <a:spcPts val="0"/>
              </a:spcAft>
              <a:tabLst>
                <a:tab pos="-19357340" algn="l"/>
                <a:tab pos="-18533110" algn="l"/>
                <a:tab pos="-17708880" algn="l"/>
                <a:tab pos="824230" algn="l"/>
                <a:tab pos="1648460" algn="l"/>
                <a:tab pos="2473325" algn="l"/>
                <a:tab pos="3296920" algn="l"/>
                <a:tab pos="4121150" algn="l"/>
                <a:tab pos="4946015" algn="l"/>
                <a:tab pos="5770245" algn="l"/>
                <a:tab pos="6595110" algn="l"/>
                <a:tab pos="7419340" algn="l"/>
                <a:tab pos="8243570" algn="l"/>
                <a:tab pos="9068435" algn="l"/>
                <a:tab pos="9892030" algn="l"/>
                <a:tab pos="10716260" algn="l"/>
                <a:tab pos="11541125" algn="l"/>
                <a:tab pos="12365355" algn="l"/>
                <a:tab pos="13190220" algn="l"/>
                <a:tab pos="14014450" algn="l"/>
                <a:tab pos="14838680" algn="l"/>
                <a:tab pos="15662910" algn="l"/>
                <a:tab pos="16487140" algn="l"/>
                <a:tab pos="17311370" algn="l"/>
                <a:tab pos="18136235" algn="l"/>
                <a:tab pos="18960465" algn="l"/>
                <a:tab pos="19785330" algn="l"/>
              </a:tabLst>
            </a:pPr>
            <a:r>
              <a:rPr lang="fi-FI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22A </a:t>
            </a:r>
            <a:r>
              <a:rPr lang="fi-FI" sz="2000" dirty="0">
                <a:latin typeface="Arial" panose="020B0604020202020204" pitchFamily="34" charset="0"/>
                <a:ea typeface="Times New Roman" panose="02020603050405020304" pitchFamily="18" charset="0"/>
              </a:rPr>
              <a:t>Jari Simonen		luokka 106  </a:t>
            </a:r>
            <a:endParaRPr lang="fi-FI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  <a:tabLst>
                <a:tab pos="-19357340" algn="l"/>
                <a:tab pos="-18533110" algn="l"/>
                <a:tab pos="-17708880" algn="l"/>
                <a:tab pos="824230" algn="l"/>
                <a:tab pos="1648460" algn="l"/>
                <a:tab pos="2473325" algn="l"/>
                <a:tab pos="3296920" algn="l"/>
                <a:tab pos="4121150" algn="l"/>
                <a:tab pos="4946015" algn="l"/>
                <a:tab pos="5770245" algn="l"/>
                <a:tab pos="6595110" algn="l"/>
                <a:tab pos="7419340" algn="l"/>
                <a:tab pos="8243570" algn="l"/>
                <a:tab pos="9068435" algn="l"/>
                <a:tab pos="9892030" algn="l"/>
                <a:tab pos="10716260" algn="l"/>
                <a:tab pos="11541125" algn="l"/>
                <a:tab pos="12365355" algn="l"/>
                <a:tab pos="13190220" algn="l"/>
                <a:tab pos="14014450" algn="l"/>
                <a:tab pos="14838680" algn="l"/>
                <a:tab pos="15662910" algn="l"/>
                <a:tab pos="16487140" algn="l"/>
                <a:tab pos="17311370" algn="l"/>
                <a:tab pos="18136235" algn="l"/>
                <a:tab pos="18960465" algn="l"/>
                <a:tab pos="19785330" algn="l"/>
              </a:tabLst>
            </a:pPr>
            <a:r>
              <a:rPr lang="fi-FI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22B</a:t>
            </a:r>
            <a:r>
              <a:rPr lang="fi-FI" sz="2000" dirty="0">
                <a:latin typeface="Arial" panose="020B0604020202020204" pitchFamily="34" charset="0"/>
                <a:ea typeface="Times New Roman" panose="02020603050405020304" pitchFamily="18" charset="0"/>
              </a:rPr>
              <a:t> Kaisa Pirkonen	luokka 310  </a:t>
            </a:r>
            <a:endParaRPr lang="fi-FI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  <a:tabLst>
                <a:tab pos="-19357340" algn="l"/>
                <a:tab pos="-18533110" algn="l"/>
                <a:tab pos="-17708880" algn="l"/>
                <a:tab pos="824230" algn="l"/>
                <a:tab pos="1648460" algn="l"/>
                <a:tab pos="2473325" algn="l"/>
                <a:tab pos="3296920" algn="l"/>
                <a:tab pos="4121150" algn="l"/>
                <a:tab pos="4946015" algn="l"/>
                <a:tab pos="5770245" algn="l"/>
                <a:tab pos="6595110" algn="l"/>
                <a:tab pos="7419340" algn="l"/>
                <a:tab pos="8243570" algn="l"/>
                <a:tab pos="9068435" algn="l"/>
                <a:tab pos="9892030" algn="l"/>
                <a:tab pos="10716260" algn="l"/>
                <a:tab pos="11541125" algn="l"/>
                <a:tab pos="12365355" algn="l"/>
                <a:tab pos="13190220" algn="l"/>
                <a:tab pos="14014450" algn="l"/>
                <a:tab pos="14838680" algn="l"/>
                <a:tab pos="15662910" algn="l"/>
                <a:tab pos="16487140" algn="l"/>
                <a:tab pos="17311370" algn="l"/>
                <a:tab pos="18136235" algn="l"/>
                <a:tab pos="18960465" algn="l"/>
                <a:tab pos="19785330" algn="l"/>
              </a:tabLst>
            </a:pPr>
            <a:r>
              <a:rPr lang="fi-FI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22C</a:t>
            </a:r>
            <a:r>
              <a:rPr lang="fi-FI" sz="2000" dirty="0">
                <a:latin typeface="Arial" panose="020B0604020202020204" pitchFamily="34" charset="0"/>
                <a:ea typeface="Times New Roman" panose="02020603050405020304" pitchFamily="18" charset="0"/>
              </a:rPr>
              <a:t> Juho Korhonen	luokka 309  </a:t>
            </a:r>
            <a:endParaRPr lang="fi-FI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  <a:tabLst>
                <a:tab pos="-19357340" algn="l"/>
                <a:tab pos="-18533110" algn="l"/>
                <a:tab pos="-17708880" algn="l"/>
                <a:tab pos="824230" algn="l"/>
                <a:tab pos="1648460" algn="l"/>
                <a:tab pos="2473325" algn="l"/>
                <a:tab pos="3296920" algn="l"/>
                <a:tab pos="4121150" algn="l"/>
                <a:tab pos="4946015" algn="l"/>
                <a:tab pos="5770245" algn="l"/>
                <a:tab pos="6595110" algn="l"/>
                <a:tab pos="7419340" algn="l"/>
                <a:tab pos="8243570" algn="l"/>
                <a:tab pos="9068435" algn="l"/>
                <a:tab pos="9892030" algn="l"/>
                <a:tab pos="10716260" algn="l"/>
                <a:tab pos="11541125" algn="l"/>
                <a:tab pos="12365355" algn="l"/>
                <a:tab pos="13190220" algn="l"/>
                <a:tab pos="14014450" algn="l"/>
                <a:tab pos="14838680" algn="l"/>
                <a:tab pos="15662910" algn="l"/>
                <a:tab pos="16487140" algn="l"/>
                <a:tab pos="17311370" algn="l"/>
                <a:tab pos="18136235" algn="l"/>
                <a:tab pos="18960465" algn="l"/>
                <a:tab pos="19785330" algn="l"/>
              </a:tabLst>
            </a:pPr>
            <a:r>
              <a:rPr lang="fi-FI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22D</a:t>
            </a:r>
            <a:r>
              <a:rPr lang="fi-FI" sz="2000" dirty="0">
                <a:latin typeface="Arial" panose="020B0604020202020204" pitchFamily="34" charset="0"/>
                <a:ea typeface="Times New Roman" panose="02020603050405020304" pitchFamily="18" charset="0"/>
              </a:rPr>
              <a:t> Laura Ikäheimo	luokka 202  </a:t>
            </a:r>
            <a:endParaRPr lang="fi-FI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  <a:tabLst>
                <a:tab pos="-19357340" algn="l"/>
                <a:tab pos="-18533110" algn="l"/>
                <a:tab pos="-17708880" algn="l"/>
                <a:tab pos="824230" algn="l"/>
                <a:tab pos="1648460" algn="l"/>
                <a:tab pos="2473325" algn="l"/>
                <a:tab pos="3296920" algn="l"/>
                <a:tab pos="4121150" algn="l"/>
                <a:tab pos="4946015" algn="l"/>
                <a:tab pos="5770245" algn="l"/>
                <a:tab pos="6595110" algn="l"/>
                <a:tab pos="7419340" algn="l"/>
                <a:tab pos="8243570" algn="l"/>
                <a:tab pos="9068435" algn="l"/>
                <a:tab pos="9892030" algn="l"/>
                <a:tab pos="10716260" algn="l"/>
                <a:tab pos="11541125" algn="l"/>
                <a:tab pos="12365355" algn="l"/>
                <a:tab pos="13190220" algn="l"/>
                <a:tab pos="14014450" algn="l"/>
                <a:tab pos="14838680" algn="l"/>
                <a:tab pos="15662910" algn="l"/>
                <a:tab pos="16487140" algn="l"/>
                <a:tab pos="17311370" algn="l"/>
                <a:tab pos="18136235" algn="l"/>
                <a:tab pos="18960465" algn="l"/>
                <a:tab pos="19785330" algn="l"/>
              </a:tabLst>
            </a:pPr>
            <a:r>
              <a:rPr lang="fi-FI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22E</a:t>
            </a:r>
            <a:r>
              <a:rPr lang="fi-FI" sz="2000" dirty="0">
                <a:latin typeface="Arial" panose="020B0604020202020204" pitchFamily="34" charset="0"/>
                <a:ea typeface="Times New Roman" panose="02020603050405020304" pitchFamily="18" charset="0"/>
              </a:rPr>
              <a:t> Elisa Soronen	luokka 107</a:t>
            </a:r>
          </a:p>
          <a:p>
            <a:pPr marL="457200">
              <a:spcAft>
                <a:spcPts val="0"/>
              </a:spcAft>
              <a:tabLst>
                <a:tab pos="-19357340" algn="l"/>
                <a:tab pos="-18533110" algn="l"/>
                <a:tab pos="-17708880" algn="l"/>
                <a:tab pos="824230" algn="l"/>
                <a:tab pos="1648460" algn="l"/>
                <a:tab pos="2473325" algn="l"/>
                <a:tab pos="3296920" algn="l"/>
                <a:tab pos="4121150" algn="l"/>
                <a:tab pos="4946015" algn="l"/>
                <a:tab pos="5770245" algn="l"/>
                <a:tab pos="6595110" algn="l"/>
                <a:tab pos="7419340" algn="l"/>
                <a:tab pos="8243570" algn="l"/>
                <a:tab pos="9068435" algn="l"/>
                <a:tab pos="9892030" algn="l"/>
                <a:tab pos="10716260" algn="l"/>
                <a:tab pos="11541125" algn="l"/>
                <a:tab pos="12365355" algn="l"/>
                <a:tab pos="13190220" algn="l"/>
                <a:tab pos="14014450" algn="l"/>
                <a:tab pos="14838680" algn="l"/>
                <a:tab pos="15662910" algn="l"/>
                <a:tab pos="16487140" algn="l"/>
                <a:tab pos="17311370" algn="l"/>
                <a:tab pos="18136235" algn="l"/>
                <a:tab pos="18960465" algn="l"/>
                <a:tab pos="19785330" algn="l"/>
              </a:tabLst>
            </a:pPr>
            <a:r>
              <a:rPr lang="fi-FI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22 F</a:t>
            </a:r>
            <a:r>
              <a:rPr lang="fi-FI" sz="2000" dirty="0">
                <a:latin typeface="Arial" panose="020B0604020202020204" pitchFamily="34" charset="0"/>
                <a:ea typeface="Times New Roman" panose="02020603050405020304" pitchFamily="18" charset="0"/>
              </a:rPr>
              <a:t> Jari Ukkonen 	luokka 109  </a:t>
            </a:r>
            <a:endParaRPr lang="fi-FI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  <a:tabLst>
                <a:tab pos="-19357340" algn="l"/>
                <a:tab pos="-18533110" algn="l"/>
                <a:tab pos="-17708880" algn="l"/>
                <a:tab pos="824230" algn="l"/>
                <a:tab pos="1648460" algn="l"/>
                <a:tab pos="2473325" algn="l"/>
                <a:tab pos="3296920" algn="l"/>
                <a:tab pos="4121150" algn="l"/>
                <a:tab pos="4946015" algn="l"/>
                <a:tab pos="5770245" algn="l"/>
                <a:tab pos="6595110" algn="l"/>
                <a:tab pos="7419340" algn="l"/>
                <a:tab pos="8243570" algn="l"/>
                <a:tab pos="9068435" algn="l"/>
                <a:tab pos="9892030" algn="l"/>
                <a:tab pos="10716260" algn="l"/>
                <a:tab pos="11541125" algn="l"/>
                <a:tab pos="12365355" algn="l"/>
                <a:tab pos="13190220" algn="l"/>
                <a:tab pos="14014450" algn="l"/>
                <a:tab pos="14838680" algn="l"/>
                <a:tab pos="15662910" algn="l"/>
                <a:tab pos="16487140" algn="l"/>
                <a:tab pos="17311370" algn="l"/>
                <a:tab pos="18136235" algn="l"/>
                <a:tab pos="18960465" algn="l"/>
                <a:tab pos="19785330" algn="l"/>
              </a:tabLst>
            </a:pPr>
            <a:r>
              <a:rPr lang="fi-FI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fi-FI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fi-FI" sz="2000" dirty="0"/>
              <a:t> Mukana myös eri aineiden opettajia</a:t>
            </a:r>
            <a:endParaRPr lang="fi-FI" dirty="0"/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211" y="948910"/>
            <a:ext cx="3515964" cy="5153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32222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4408"/>
          </a:xfrm>
        </p:spPr>
        <p:txBody>
          <a:bodyPr>
            <a:normAutofit fontScale="90000"/>
          </a:bodyPr>
          <a:lstStyle/>
          <a:p>
            <a:r>
              <a:rPr lang="fi-FI"/>
              <a:t>Ohjelma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600200"/>
            <a:ext cx="3295650" cy="4576763"/>
          </a:xfrm>
        </p:spPr>
        <p:txBody>
          <a:bodyPr>
            <a:normAutofit/>
          </a:bodyPr>
          <a:lstStyle/>
          <a:p>
            <a:r>
              <a:rPr lang="fi-FI" sz="2400" dirty="0"/>
              <a:t>18.00 – 18.45Perusasioita lukio-opiskelusta, </a:t>
            </a:r>
            <a:r>
              <a:rPr lang="fi-FI" sz="2400" dirty="0" err="1"/>
              <a:t>rehtori,opiskeluhuolto</a:t>
            </a:r>
            <a:r>
              <a:rPr lang="fi-FI" sz="2400" dirty="0"/>
              <a:t> ja erityisopettajat   </a:t>
            </a:r>
          </a:p>
          <a:p>
            <a:r>
              <a:rPr lang="fi-FI" sz="2400" dirty="0"/>
              <a:t>18.45 – 18.50   Siirtyminen ryhmänohjausluokkiin</a:t>
            </a:r>
          </a:p>
          <a:p>
            <a:r>
              <a:rPr lang="fi-FI" sz="2400" dirty="0"/>
              <a:t>18.50 – 	             Ryhmäkohtaiset tapaamiset</a:t>
            </a:r>
          </a:p>
          <a:p>
            <a:endParaRPr lang="fi-FI" dirty="0"/>
          </a:p>
          <a:p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9DC528FD-3349-412A-AF13-F4CC77474C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027" y="1323975"/>
            <a:ext cx="7290848" cy="466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03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76363"/>
            <a:ext cx="10515600" cy="1325563"/>
          </a:xfrm>
        </p:spPr>
        <p:txBody>
          <a:bodyPr/>
          <a:lstStyle/>
          <a:p>
            <a:r>
              <a:rPr lang="fi-FI" dirty="0"/>
              <a:t>Lukio-opiskelun perusasiat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38612" y="2609850"/>
            <a:ext cx="10515600" cy="367575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fi-FI" sz="2400" dirty="0"/>
              <a:t>Opinnot koostuvat opintojaksoista (ent. kurssit)</a:t>
            </a:r>
            <a:br>
              <a:rPr lang="fi-FI" sz="2400" b="1" dirty="0"/>
            </a:br>
            <a:endParaRPr lang="fi-FI" sz="2400" b="1" dirty="0"/>
          </a:p>
          <a:p>
            <a:r>
              <a:rPr lang="fi-FI" sz="2400" dirty="0"/>
              <a:t>Lukio-opinnot muodostuvat eri oppiaineiden </a:t>
            </a:r>
          </a:p>
          <a:p>
            <a:pPr marL="0" indent="0">
              <a:buNone/>
            </a:pPr>
            <a:r>
              <a:rPr lang="fi-FI" sz="2400" dirty="0"/>
              <a:t>   opintojaksoista</a:t>
            </a:r>
          </a:p>
          <a:p>
            <a:r>
              <a:rPr lang="fi-FI" sz="2400" dirty="0"/>
              <a:t>2. opintopistettä = noin 18 kpl 75 minuutin oppitunteja/jakso</a:t>
            </a:r>
          </a:p>
          <a:p>
            <a:r>
              <a:rPr lang="fi-FI" sz="2400" dirty="0"/>
              <a:t>Lukuvuosi jakaantuu viiteen </a:t>
            </a:r>
            <a:r>
              <a:rPr lang="fi-FI" sz="2400" b="1" dirty="0"/>
              <a:t>jaksoon, </a:t>
            </a:r>
            <a:r>
              <a:rPr lang="fi-FI" sz="2400" dirty="0"/>
              <a:t>yksi jakso on noin 7 viikkoa</a:t>
            </a:r>
          </a:p>
          <a:p>
            <a:r>
              <a:rPr lang="fi-FI" sz="2400" dirty="0"/>
              <a:t>Jakson päättää </a:t>
            </a:r>
            <a:r>
              <a:rPr lang="fi-FI" sz="2400" b="1" dirty="0"/>
              <a:t>päättöviikko, </a:t>
            </a:r>
            <a:r>
              <a:rPr lang="fi-FI" sz="2400" dirty="0"/>
              <a:t>jossa vähintään 3 x 75 minuuttia ohjelmaa (kokeita, vierailuja, projekteja ym.)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1" t="7488" r="7790" b="11594"/>
          <a:stretch/>
        </p:blipFill>
        <p:spPr>
          <a:xfrm rot="296780">
            <a:off x="7539029" y="1014413"/>
            <a:ext cx="4276725" cy="3190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8610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33A104-35C4-4CC2-88F4-CE6B13E2F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365125"/>
            <a:ext cx="10944225" cy="1325563"/>
          </a:xfrm>
        </p:spPr>
        <p:txBody>
          <a:bodyPr/>
          <a:lstStyle/>
          <a:p>
            <a:r>
              <a:rPr lang="fi-FI" dirty="0"/>
              <a:t>Tuntikaavio on sama kaikissa keskustan lukioissa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B2AE51AE-6272-4AEC-8554-F89D3E7D77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5026762"/>
              </p:ext>
            </p:extLst>
          </p:nvPr>
        </p:nvGraphicFramePr>
        <p:xfrm>
          <a:off x="2119312" y="2021999"/>
          <a:ext cx="7524750" cy="3920490"/>
        </p:xfrm>
        <a:graphic>
          <a:graphicData uri="http://schemas.openxmlformats.org/drawingml/2006/table">
            <a:tbl>
              <a:tblPr/>
              <a:tblGrid>
                <a:gridCol w="1254125">
                  <a:extLst>
                    <a:ext uri="{9D8B030D-6E8A-4147-A177-3AD203B41FA5}">
                      <a16:colId xmlns:a16="http://schemas.microsoft.com/office/drawing/2014/main" val="2839349917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3453981396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1653827899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3756228802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956079575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3362313566"/>
                    </a:ext>
                  </a:extLst>
                </a:gridCol>
              </a:tblGrid>
              <a:tr h="431165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tunti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65005"/>
                  </a:ext>
                </a:extLst>
              </a:tr>
              <a:tr h="697865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8.10-9.25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637161"/>
                  </a:ext>
                </a:extLst>
              </a:tr>
              <a:tr h="697865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9.40-10.55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05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256113"/>
                  </a:ext>
                </a:extLst>
              </a:tr>
              <a:tr h="697865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11.00-12.45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05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841854"/>
                  </a:ext>
                </a:extLst>
              </a:tr>
              <a:tr h="697865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13.05-14.20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05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202528"/>
                  </a:ext>
                </a:extLst>
              </a:tr>
              <a:tr h="697865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14.35-15.50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939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7162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716692"/>
            <a:ext cx="10515600" cy="5460271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2. Lukio-opinnoista iso osa on valinnaista</a:t>
            </a:r>
            <a:endParaRPr lang="fi-FI" b="1" dirty="0"/>
          </a:p>
          <a:p>
            <a:pPr marL="0" indent="0">
              <a:buNone/>
            </a:pPr>
            <a:endParaRPr lang="fi-FI" b="1" dirty="0"/>
          </a:p>
          <a:p>
            <a:r>
              <a:rPr lang="fi-FI" dirty="0"/>
              <a:t>Opintopisteitä on suoritettava vähintään 150 </a:t>
            </a:r>
          </a:p>
          <a:p>
            <a:r>
              <a:rPr lang="fi-FI" dirty="0"/>
              <a:t>Opintojaksoista </a:t>
            </a:r>
            <a:r>
              <a:rPr lang="fi-FI" b="1" dirty="0"/>
              <a:t>94/102 on pakollisia</a:t>
            </a:r>
            <a:r>
              <a:rPr lang="fi-FI" dirty="0"/>
              <a:t> kaikille </a:t>
            </a:r>
          </a:p>
          <a:p>
            <a:r>
              <a:rPr lang="fi-FI" dirty="0"/>
              <a:t>Loput ovat valinnaisia = </a:t>
            </a:r>
            <a:r>
              <a:rPr lang="fi-FI" b="1" dirty="0"/>
              <a:t>syventäviä</a:t>
            </a:r>
            <a:r>
              <a:rPr lang="fi-FI" dirty="0"/>
              <a:t> opintojaksoja</a:t>
            </a:r>
          </a:p>
          <a:p>
            <a:r>
              <a:rPr lang="fi-FI" dirty="0"/>
              <a:t>Lukion alkuvaiheessa painottuvat pakolliset opintojaksot</a:t>
            </a:r>
          </a:p>
          <a:p>
            <a:endParaRPr lang="fi-FI" dirty="0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" r="27013"/>
          <a:stretch/>
        </p:blipFill>
        <p:spPr>
          <a:xfrm rot="195393">
            <a:off x="9710036" y="771189"/>
            <a:ext cx="1995625" cy="2707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379" y="3898029"/>
            <a:ext cx="3729790" cy="2614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Kuva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" b="13450"/>
          <a:stretch/>
        </p:blipFill>
        <p:spPr>
          <a:xfrm>
            <a:off x="1129247" y="3898029"/>
            <a:ext cx="3975002" cy="2614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3228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60492" y="1050202"/>
            <a:ext cx="9660048" cy="51267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3. Opiskelu lukiossa on monipuolista</a:t>
            </a:r>
          </a:p>
          <a:p>
            <a:pPr marL="0" indent="0">
              <a:buNone/>
            </a:pPr>
            <a:endParaRPr lang="fi-FI" b="1" dirty="0"/>
          </a:p>
          <a:p>
            <a:r>
              <a:rPr lang="fi-FI" dirty="0"/>
              <a:t>Opiskelussa käytetään monenlaisia työ- ja </a:t>
            </a:r>
            <a:br>
              <a:rPr lang="fi-FI" dirty="0"/>
            </a:br>
            <a:r>
              <a:rPr lang="fi-FI" dirty="0"/>
              <a:t>arviointitapoja</a:t>
            </a:r>
          </a:p>
          <a:p>
            <a:r>
              <a:rPr lang="fi-FI" dirty="0"/>
              <a:t>Jokainen </a:t>
            </a:r>
            <a:r>
              <a:rPr lang="fi-FI" b="1" dirty="0"/>
              <a:t>opintojakso arvioidaan omana </a:t>
            </a:r>
            <a:br>
              <a:rPr lang="fi-FI" b="1" dirty="0"/>
            </a:br>
            <a:r>
              <a:rPr lang="fi-FI" b="1" dirty="0"/>
              <a:t>kokonaisuutenaan </a:t>
            </a:r>
          </a:p>
          <a:p>
            <a:r>
              <a:rPr lang="fi-FI" b="1" dirty="0"/>
              <a:t>Päättöarvosana</a:t>
            </a:r>
            <a:r>
              <a:rPr lang="fi-FI" dirty="0"/>
              <a:t> on opintojaksojen keskiarvo</a:t>
            </a:r>
            <a:endParaRPr lang="fi-FI" b="1" dirty="0"/>
          </a:p>
          <a:p>
            <a:r>
              <a:rPr lang="fi-FI" dirty="0"/>
              <a:t>Opintojaksoja voi opiskella myös verkossa itsenäisesti (virtuaalitarjotin)</a:t>
            </a:r>
          </a:p>
          <a:p>
            <a:pPr marL="457200" lvl="1" indent="0">
              <a:buNone/>
            </a:pPr>
            <a:endParaRPr lang="fi-FI" dirty="0"/>
          </a:p>
          <a:p>
            <a:endParaRPr lang="fi-FI" dirty="0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78680">
            <a:off x="7223506" y="1454000"/>
            <a:ext cx="4913802" cy="337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426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           Opintoja myös aikuislukiosta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350" y="1585913"/>
            <a:ext cx="7524750" cy="4514850"/>
          </a:xfrm>
        </p:spPr>
      </p:pic>
    </p:spTree>
    <p:extLst>
      <p:ext uri="{BB962C8B-B14F-4D97-AF65-F5344CB8AC3E}">
        <p14:creationId xmlns:p14="http://schemas.microsoft.com/office/powerpoint/2010/main" val="1336574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99302" y="200368"/>
            <a:ext cx="10817888" cy="895264"/>
          </a:xfrm>
        </p:spPr>
        <p:txBody>
          <a:bodyPr/>
          <a:lstStyle/>
          <a:p>
            <a:r>
              <a:rPr lang="fi-FI" dirty="0"/>
              <a:t>Mistä tietoa?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99302" y="1187237"/>
            <a:ext cx="10515600" cy="505704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i-FI" dirty="0"/>
              <a:t>Wilma</a:t>
            </a:r>
          </a:p>
          <a:p>
            <a:r>
              <a:rPr lang="fi-FI" dirty="0"/>
              <a:t>tiedotteet ja viestit</a:t>
            </a:r>
          </a:p>
          <a:p>
            <a:r>
              <a:rPr lang="fi-FI" dirty="0"/>
              <a:t>poissaolojen ilmoittaminen ja selvittäminen</a:t>
            </a:r>
          </a:p>
          <a:p>
            <a:r>
              <a:rPr lang="fi-FI" dirty="0"/>
              <a:t>arvosanat jakson jälkeen</a:t>
            </a:r>
          </a:p>
          <a:p>
            <a:r>
              <a:rPr lang="fi-FI" dirty="0"/>
              <a:t>valinnat tehtävä ennen seuraavaa jaksoa</a:t>
            </a:r>
          </a:p>
          <a:p>
            <a:r>
              <a:rPr lang="fi-FI" dirty="0"/>
              <a:t>huom. 18 v. – huoltajien oikeudet poistuvat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/>
              <a:t>Koulun nettisivut</a:t>
            </a:r>
          </a:p>
          <a:p>
            <a:r>
              <a:rPr lang="fi-FI" dirty="0"/>
              <a:t>perustiedot</a:t>
            </a:r>
          </a:p>
          <a:p>
            <a:r>
              <a:rPr lang="fi-FI" dirty="0"/>
              <a:t>opinto-opas</a:t>
            </a:r>
          </a:p>
          <a:p>
            <a:r>
              <a:rPr lang="fi-FI" dirty="0"/>
              <a:t>kalenteri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FB, </a:t>
            </a:r>
            <a:r>
              <a:rPr lang="fi-FI" dirty="0" err="1"/>
              <a:t>instagram</a:t>
            </a:r>
            <a:endParaRPr lang="fi-FI" dirty="0"/>
          </a:p>
          <a:p>
            <a:endParaRPr lang="fi-FI" dirty="0"/>
          </a:p>
        </p:txBody>
      </p:sp>
      <p:pic>
        <p:nvPicPr>
          <p:cNvPr id="9" name="Sisällön paikkamerkki 4">
            <a:extLst>
              <a:ext uri="{FF2B5EF4-FFF2-40B4-BE49-F238E27FC236}">
                <a16:creationId xmlns:a16="http://schemas.microsoft.com/office/drawing/2014/main" id="{CF0C067C-1D61-4164-B181-D91099C340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013">
            <a:off x="6610334" y="1488249"/>
            <a:ext cx="4883930" cy="3662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6321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6B47FB3-FAC3-4597-94D9-2BF2E4743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2232" y="3357197"/>
            <a:ext cx="4243137" cy="2570362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 </a:t>
            </a:r>
          </a:p>
        </p:txBody>
      </p:sp>
      <p:sp>
        <p:nvSpPr>
          <p:cNvPr id="3" name="Tekstiruutu 2"/>
          <p:cNvSpPr txBox="1"/>
          <p:nvPr/>
        </p:nvSpPr>
        <p:spPr>
          <a:xfrm>
            <a:off x="512259" y="748607"/>
            <a:ext cx="626553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400" dirty="0">
                <a:latin typeface="+mj-lt"/>
              </a:rPr>
              <a:t>Lukiossa</a:t>
            </a:r>
          </a:p>
          <a:p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 dirty="0"/>
              <a:t>opitaan tärkeitä taitoja tulevaisuutta varten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 dirty="0"/>
              <a:t>etsitään omia polkuja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 dirty="0"/>
              <a:t>harjoitellaan itsenäistä vastuunottoa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800" dirty="0"/>
          </a:p>
        </p:txBody>
      </p:sp>
      <p:sp>
        <p:nvSpPr>
          <p:cNvPr id="8" name="Räjähdys 1 7"/>
          <p:cNvSpPr/>
          <p:nvPr/>
        </p:nvSpPr>
        <p:spPr>
          <a:xfrm>
            <a:off x="2526087" y="4079092"/>
            <a:ext cx="2415426" cy="2380735"/>
          </a:xfrm>
          <a:prstGeom prst="irregularSeal1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>
                <a:solidFill>
                  <a:schemeClr val="tx1"/>
                </a:solidFill>
                <a:latin typeface="+mj-lt"/>
              </a:rPr>
              <a:t>kodin tuki on tärkeää</a:t>
            </a:r>
          </a:p>
        </p:txBody>
      </p:sp>
      <p:pic>
        <p:nvPicPr>
          <p:cNvPr id="4" name="Kuva 3" descr="Kuva, joka sisältää kohteen henkilö, sisä, ryhmä, lapsi&#10;&#10;Kuvaus luotu automaattisesti">
            <a:extLst>
              <a:ext uri="{FF2B5EF4-FFF2-40B4-BE49-F238E27FC236}">
                <a16:creationId xmlns:a16="http://schemas.microsoft.com/office/drawing/2014/main" id="{7F6E265B-A882-486A-97AB-7F4F721549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75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Mukautettu 1">
      <a:dk1>
        <a:srgbClr val="FF3399"/>
      </a:dk1>
      <a:lt1>
        <a:sysClr val="window" lastClr="FFFFFF"/>
      </a:lt1>
      <a:dk2>
        <a:srgbClr val="00B0F0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9751</TotalTime>
  <Words>338</Words>
  <Application>Microsoft Office PowerPoint</Application>
  <PresentationFormat>Laajakuva</PresentationFormat>
  <Paragraphs>102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11</vt:i4>
      </vt:variant>
    </vt:vector>
  </HeadingPairs>
  <TitlesOfParts>
    <vt:vector size="18" baseType="lpstr">
      <vt:lpstr>Arial</vt:lpstr>
      <vt:lpstr>Bradley Hand ITC</vt:lpstr>
      <vt:lpstr>Calibri</vt:lpstr>
      <vt:lpstr>Calibri Light</vt:lpstr>
      <vt:lpstr>Times New Roman</vt:lpstr>
      <vt:lpstr>Office-teema</vt:lpstr>
      <vt:lpstr>Office Theme</vt:lpstr>
      <vt:lpstr>    Tervetuloa!</vt:lpstr>
      <vt:lpstr>Ohjelma</vt:lpstr>
      <vt:lpstr>Lukio-opiskelun perusasiat</vt:lpstr>
      <vt:lpstr>Tuntikaavio on sama kaikissa keskustan lukioissa</vt:lpstr>
      <vt:lpstr>PowerPoint-esitys</vt:lpstr>
      <vt:lpstr>PowerPoint-esitys</vt:lpstr>
      <vt:lpstr>            Opintoja myös aikuislukiosta</vt:lpstr>
      <vt:lpstr>Mistä tietoa?</vt:lpstr>
      <vt:lpstr>PowerPoint-esitys</vt:lpstr>
      <vt:lpstr>KALORIN huoltajajäsenet</vt:lpstr>
      <vt:lpstr>Ryhmänohjaajien tapaamiset </vt:lpstr>
    </vt:vector>
  </TitlesOfParts>
  <Company>Siilinjärven kunta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Siilinjärven lukio</dc:title>
  <dc:creator>Hansen, Aurora</dc:creator>
  <cp:lastModifiedBy>Karjalainen Tiina Tuulikki</cp:lastModifiedBy>
  <cp:revision>138</cp:revision>
  <dcterms:created xsi:type="dcterms:W3CDTF">2018-11-20T10:07:41Z</dcterms:created>
  <dcterms:modified xsi:type="dcterms:W3CDTF">2022-11-02T09:24:04Z</dcterms:modified>
</cp:coreProperties>
</file>