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0"/>
  </p:notesMasterIdLst>
  <p:sldIdLst>
    <p:sldId id="256" r:id="rId5"/>
    <p:sldId id="257" r:id="rId6"/>
    <p:sldId id="260" r:id="rId7"/>
    <p:sldId id="261" r:id="rId8"/>
    <p:sldId id="259" r:id="rId9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CC24F-DF33-42F7-A62F-EEB849171EF5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E7F9B-56CB-4414-82C8-6064E513D67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740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E7F9B-56CB-4414-82C8-6064E513D672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7735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sp>
        <p:nvSpPr>
          <p:cNvPr id="28" name="Päivämäärän paikkamerkki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i-FI"/>
          </a:p>
        </p:txBody>
      </p:sp>
      <p:sp>
        <p:nvSpPr>
          <p:cNvPr id="10" name="Suorakulmi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Suorakulmi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uorakulmi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 yhdysviiv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uora yhdysviiv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uorakulmi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i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i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i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i-FI"/>
          </a:p>
        </p:txBody>
      </p:sp>
      <p:sp>
        <p:nvSpPr>
          <p:cNvPr id="9" name="Suorakulmi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uora yhdysviiv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uora yhdysviiv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kulmi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i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i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i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uora yhdysviiv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14" name="Tekstin paikkamerkki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i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isällön paikkamerkk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21" name="Päivämäärän paikkamerkki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22" name="Dian numeron paikkamerkki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Alatunnisteen paikkamerk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i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i-FI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 yhdysviiv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uora yhdysviiv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äivämäärän paikkamerkki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Alatunnisteen paikkamerk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E60D4E-C4DF-4645-B64E-A112E55AB370}" type="datetimeFigureOut">
              <a:rPr lang="fi-FI" smtClean="0"/>
              <a:t>2.11.2022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i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B7B9F24-4E24-447E-A00B-08F61CA18587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1403648" y="1124744"/>
            <a:ext cx="63727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/>
              <a:t>Kallaveden lukion  opiskeluhuolto:</a:t>
            </a:r>
          </a:p>
          <a:p>
            <a:r>
              <a:rPr lang="fi-FI" sz="4000" dirty="0"/>
              <a:t>PSYKOLOGI- JA KURAATTORI-PALVELUT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016224" cy="616646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003296"/>
            <a:ext cx="2016224" cy="185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7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88832" cy="792088"/>
          </a:xfrm>
        </p:spPr>
        <p:txBody>
          <a:bodyPr/>
          <a:lstStyle/>
          <a:p>
            <a:r>
              <a:rPr lang="fi-FI" b="1" dirty="0">
                <a:solidFill>
                  <a:schemeClr val="accent1"/>
                </a:solidFill>
              </a:rPr>
              <a:t>Opiskeluhuolto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57256" cy="5205192"/>
          </a:xfrm>
        </p:spPr>
        <p:txBody>
          <a:bodyPr>
            <a:normAutofit fontScale="85000" lnSpcReduction="10000"/>
          </a:bodyPr>
          <a:lstStyle/>
          <a:p>
            <a:r>
              <a:rPr lang="fi-FI" sz="2000" dirty="0"/>
              <a:t>kuraattorin ja psykologin palvelut opiskelijalle maksuttomia (riippumatta kotikunnasta) ja luottamuksellisia</a:t>
            </a:r>
          </a:p>
          <a:p>
            <a:endParaRPr lang="fi-FI" sz="2000" dirty="0"/>
          </a:p>
          <a:p>
            <a:r>
              <a:rPr lang="fi-FI" sz="2000" dirty="0"/>
              <a:t>ei tarvita lähetettä</a:t>
            </a:r>
          </a:p>
          <a:p>
            <a:endParaRPr lang="fi-FI" sz="2000" dirty="0"/>
          </a:p>
          <a:p>
            <a:r>
              <a:rPr lang="fi-FI" sz="2000" dirty="0"/>
              <a:t>ensimmäinen aika pyritään järjestämään viikon kuluessa</a:t>
            </a:r>
          </a:p>
          <a:p>
            <a:endParaRPr lang="fi-FI" sz="2000" dirty="0"/>
          </a:p>
          <a:p>
            <a:r>
              <a:rPr lang="fi-FI" sz="2000" dirty="0"/>
              <a:t>opiskelijan luvalla tehdään yhteistyötä huoltajien, koulun henkilökunnan, opiskeluterveydenhuollon ja muiden tarvittavien tahojen kanssa</a:t>
            </a:r>
          </a:p>
          <a:p>
            <a:endParaRPr lang="fi-FI" sz="2000" dirty="0"/>
          </a:p>
          <a:p>
            <a:r>
              <a:rPr lang="fi-FI" sz="2000" dirty="0"/>
              <a:t>psykologin ja kuraattorin työnjako on yksilöllisesti harkittavissa – tärkeintä on, että huoli otetaan puheeksi  ryhmän- tai opinto-ohjaajan, terveydenhoitajan, kuraattorin tai psykologin kanssa </a:t>
            </a:r>
          </a:p>
          <a:p>
            <a:endParaRPr lang="fi-FI" sz="2000" dirty="0"/>
          </a:p>
          <a:p>
            <a:r>
              <a:rPr lang="fi-FI" sz="2000" dirty="0"/>
              <a:t>tarpeen mukaan opiskelija ohjataan jatkotutkimuksiin tai -hoitoon tai muihin palveluihin</a:t>
            </a:r>
          </a:p>
          <a:p>
            <a:pPr marL="0" indent="0">
              <a:buClr>
                <a:srgbClr val="FE8637"/>
              </a:buClr>
              <a:buNone/>
            </a:pPr>
            <a:r>
              <a:rPr lang="fi-FI" dirty="0">
                <a:solidFill>
                  <a:prstClr val="black"/>
                </a:solidFill>
              </a:rPr>
              <a:t>	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016224" cy="61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24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247802"/>
            <a:ext cx="7529264" cy="1352398"/>
          </a:xfrm>
        </p:spPr>
        <p:txBody>
          <a:bodyPr>
            <a:normAutofit fontScale="90000"/>
          </a:bodyPr>
          <a:lstStyle/>
          <a:p>
            <a:br>
              <a:rPr lang="fi-FI" b="1" dirty="0">
                <a:solidFill>
                  <a:schemeClr val="accent1"/>
                </a:solidFill>
              </a:rPr>
            </a:br>
            <a:br>
              <a:rPr lang="fi-FI" b="1" dirty="0">
                <a:solidFill>
                  <a:schemeClr val="accent1"/>
                </a:solidFill>
              </a:rPr>
            </a:br>
            <a:br>
              <a:rPr lang="fi-FI" b="1" dirty="0">
                <a:solidFill>
                  <a:schemeClr val="accent1"/>
                </a:solidFill>
              </a:rPr>
            </a:br>
            <a:br>
              <a:rPr lang="fi-FI" b="1" dirty="0">
                <a:solidFill>
                  <a:schemeClr val="accent1"/>
                </a:solidFill>
              </a:rPr>
            </a:br>
            <a:r>
              <a:rPr lang="fi-FI" b="1" dirty="0">
                <a:solidFill>
                  <a:schemeClr val="accent1"/>
                </a:solidFill>
              </a:rPr>
              <a:t>Psykologiin voi olla yhteydessä</a:t>
            </a:r>
            <a:br>
              <a:rPr lang="fi-FI" b="1" dirty="0">
                <a:solidFill>
                  <a:schemeClr val="accent1"/>
                </a:solidFill>
              </a:rPr>
            </a:br>
            <a:r>
              <a:rPr lang="fi-FI" b="1" dirty="0">
                <a:solidFill>
                  <a:schemeClr val="accent1"/>
                </a:solidFill>
              </a:rPr>
              <a:t>esimerkiksi seuraavissa  asioissa</a:t>
            </a:r>
            <a:br>
              <a:rPr lang="fi-FI" b="1" dirty="0">
                <a:solidFill>
                  <a:schemeClr val="accent1"/>
                </a:solidFill>
              </a:rPr>
            </a:br>
            <a:endParaRPr lang="fi-FI" b="1" dirty="0">
              <a:solidFill>
                <a:schemeClr val="accent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dirty="0"/>
              <a:t>Opiskeluun liittyvä stressi ja jaksamisen vaikeudet, ajan hallinnan pulmat</a:t>
            </a:r>
          </a:p>
          <a:p>
            <a:r>
              <a:rPr lang="fi-FI" dirty="0"/>
              <a:t>Jännittäminen, itsetunnon haavoittuvuus</a:t>
            </a:r>
          </a:p>
          <a:p>
            <a:r>
              <a:rPr lang="fi-FI" dirty="0"/>
              <a:t>Univaikeudet</a:t>
            </a:r>
          </a:p>
          <a:p>
            <a:r>
              <a:rPr lang="fi-FI" dirty="0"/>
              <a:t>Yleiset pahan olon tunteet, masentuneisuus</a:t>
            </a:r>
          </a:p>
          <a:p>
            <a:r>
              <a:rPr lang="fi-FI" dirty="0"/>
              <a:t> Perhe- ja muihin ihmissuhteisiin liittyvät huolet</a:t>
            </a:r>
          </a:p>
          <a:p>
            <a:r>
              <a:rPr lang="fi-FI" dirty="0"/>
              <a:t>Erilaiset kriisitilanteet</a:t>
            </a:r>
          </a:p>
          <a:p>
            <a:r>
              <a:rPr lang="fi-FI" dirty="0"/>
              <a:t>Oppimisen pulmat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016224" cy="61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81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418862"/>
            <a:ext cx="7467600" cy="1143000"/>
          </a:xfrm>
        </p:spPr>
        <p:txBody>
          <a:bodyPr>
            <a:normAutofit/>
          </a:bodyPr>
          <a:lstStyle/>
          <a:p>
            <a:r>
              <a:rPr lang="fi-FI" sz="2400" b="1" dirty="0">
                <a:solidFill>
                  <a:schemeClr val="accent1"/>
                </a:solidFill>
              </a:rPr>
              <a:t>KURAATTORIIN VOI OLLA YHTEYDESSÄ ESIMERKIKSI SEURAAVISSA ASIOISSA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Opiskelumotivaatio, jaksaminen</a:t>
            </a:r>
          </a:p>
          <a:p>
            <a:r>
              <a:rPr lang="fi-FI" dirty="0"/>
              <a:t>Arjenhallinnan haasteet</a:t>
            </a:r>
          </a:p>
          <a:p>
            <a:r>
              <a:rPr lang="fi-FI" dirty="0"/>
              <a:t>Perhe- ja ihmissuhteiden pulmat</a:t>
            </a:r>
          </a:p>
          <a:p>
            <a:r>
              <a:rPr lang="fi-FI" dirty="0"/>
              <a:t>Elämän kriisitilanteet</a:t>
            </a:r>
          </a:p>
          <a:p>
            <a:r>
              <a:rPr lang="fi-FI" dirty="0"/>
              <a:t>Päihdeasiat</a:t>
            </a:r>
          </a:p>
          <a:p>
            <a:r>
              <a:rPr lang="fi-FI" dirty="0"/>
              <a:t>Poissaolot</a:t>
            </a:r>
          </a:p>
          <a:p>
            <a:r>
              <a:rPr lang="fi-FI" dirty="0"/>
              <a:t>Itsenäistymiseen, asumiseen ja toimeentuloon liittyvät asiat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016224" cy="61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31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67544" y="161778"/>
            <a:ext cx="7467600" cy="1143000"/>
          </a:xfrm>
        </p:spPr>
        <p:txBody>
          <a:bodyPr/>
          <a:lstStyle/>
          <a:p>
            <a:r>
              <a:rPr lang="fi-FI" b="1" dirty="0">
                <a:solidFill>
                  <a:schemeClr val="accent1"/>
                </a:solidFill>
              </a:rPr>
              <a:t>YHTEYDENOTOT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i-FI" sz="5000" dirty="0" err="1"/>
              <a:t>Wilman</a:t>
            </a:r>
            <a:r>
              <a:rPr lang="fi-FI" sz="5000" dirty="0"/>
              <a:t> kautta, soittamalla tai tekstiviestillä</a:t>
            </a:r>
          </a:p>
          <a:p>
            <a:endParaRPr lang="fi-FI" sz="5000" dirty="0"/>
          </a:p>
          <a:p>
            <a:pPr marL="365760" lvl="1" indent="0">
              <a:buNone/>
            </a:pPr>
            <a:r>
              <a:rPr lang="fi-FI" sz="5000" dirty="0"/>
              <a:t>Kuraattori Aino Hirvikoski</a:t>
            </a:r>
          </a:p>
          <a:p>
            <a:pPr marL="365760" lvl="1" indent="0">
              <a:buNone/>
            </a:pPr>
            <a:r>
              <a:rPr lang="fi-FI" sz="5000" dirty="0"/>
              <a:t>Puh. 044 7184214</a:t>
            </a:r>
          </a:p>
          <a:p>
            <a:pPr marL="365760" lvl="1" indent="0">
              <a:buNone/>
            </a:pPr>
            <a:r>
              <a:rPr lang="fi-FI" sz="5000" dirty="0"/>
              <a:t>aino.hirvikoski@kuopio.fi</a:t>
            </a:r>
          </a:p>
          <a:p>
            <a:pPr marL="365760" lvl="1" indent="0">
              <a:buNone/>
            </a:pPr>
            <a:r>
              <a:rPr lang="fi-FI" sz="5000" dirty="0"/>
              <a:t>Kallavedellä pääsääntöisesti ti, ke ja pe. Sovitusti tapaamiset myös opiskeluhuollon toimistolla Käsityökatu 41</a:t>
            </a:r>
          </a:p>
          <a:p>
            <a:pPr marL="365760" lvl="1" indent="0">
              <a:buNone/>
            </a:pPr>
            <a:endParaRPr lang="fi-FI" sz="5000" dirty="0"/>
          </a:p>
          <a:p>
            <a:pPr marL="365760" lvl="1" indent="0">
              <a:buNone/>
            </a:pPr>
            <a:r>
              <a:rPr lang="fi-FI" sz="5000" dirty="0"/>
              <a:t>Psykologi Tarja Rouhiainen</a:t>
            </a:r>
          </a:p>
          <a:p>
            <a:pPr marL="365760" lvl="1" indent="0">
              <a:buNone/>
            </a:pPr>
            <a:r>
              <a:rPr lang="fi-FI" sz="5000" dirty="0"/>
              <a:t>Puh. 044 718 4098</a:t>
            </a:r>
          </a:p>
          <a:p>
            <a:pPr marL="365760" lvl="1" indent="0">
              <a:buNone/>
            </a:pPr>
            <a:r>
              <a:rPr lang="fi-FI" sz="5000" dirty="0" err="1"/>
              <a:t>tarja.rouhiainen@kuopio.fi</a:t>
            </a:r>
            <a:endParaRPr lang="fi-FI" sz="5000" dirty="0"/>
          </a:p>
          <a:p>
            <a:pPr marL="365760" lvl="1" indent="0">
              <a:buNone/>
            </a:pPr>
            <a:r>
              <a:rPr lang="fi-FI" sz="5000" dirty="0"/>
              <a:t>Kallavedellä pääsääntöisesti ma ja to. Sovitusti tapaamiset myös opiskeluhuollon toimistolla Käsityökatu 41</a:t>
            </a:r>
          </a:p>
          <a:p>
            <a:pPr marL="365760" lvl="1" indent="0">
              <a:buNone/>
            </a:pPr>
            <a:endParaRPr lang="fi-FI" sz="5000" dirty="0"/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				</a:t>
            </a:r>
            <a:endParaRPr lang="fi-FI" sz="8600" dirty="0">
              <a:solidFill>
                <a:srgbClr val="0099D5"/>
              </a:solidFill>
            </a:endParaRP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	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016224" cy="616646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4804575"/>
            <a:ext cx="2232249" cy="205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41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rkkeri">
  <a:themeElements>
    <a:clrScheme name="Mukautettu 1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0099D5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Erkkeri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rkkeri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5B3CAFAAD21D24F9523A1D1B80C4A63" ma:contentTypeVersion="2" ma:contentTypeDescription="Luo uusi asiakirja." ma:contentTypeScope="" ma:versionID="eba07a1bfe91fd516b77a5eb6d5a07be">
  <xsd:schema xmlns:xsd="http://www.w3.org/2001/XMLSchema" xmlns:xs="http://www.w3.org/2001/XMLSchema" xmlns:p="http://schemas.microsoft.com/office/2006/metadata/properties" xmlns:ns3="b9b21e2c-3903-488e-b150-a1dceb7fff09" targetNamespace="http://schemas.microsoft.com/office/2006/metadata/properties" ma:root="true" ma:fieldsID="e5e02226ca841908a8e68c999272e996" ns3:_="">
    <xsd:import namespace="b9b21e2c-3903-488e-b150-a1dceb7fff0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b21e2c-3903-488e-b150-a1dceb7fff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7BDCAE-4913-4258-8174-D088F565B59E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9b21e2c-3903-488e-b150-a1dceb7fff0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57E659F-86C0-4CD6-A22A-ECB950A36B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176EBF-D06C-49ED-9894-903D0AC6FD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b21e2c-3903-488e-b150-a1dceb7fff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825</TotalTime>
  <Words>225</Words>
  <Application>Microsoft Office PowerPoint</Application>
  <PresentationFormat>Näytössä katseltava diaesitys (4:3)</PresentationFormat>
  <Paragraphs>55</Paragraphs>
  <Slides>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Calibri</vt:lpstr>
      <vt:lpstr>Century Schoolbook</vt:lpstr>
      <vt:lpstr>Wingdings</vt:lpstr>
      <vt:lpstr>Wingdings 2</vt:lpstr>
      <vt:lpstr>Erkkeri</vt:lpstr>
      <vt:lpstr>  </vt:lpstr>
      <vt:lpstr>Opiskeluhuolto</vt:lpstr>
      <vt:lpstr>    Psykologiin voi olla yhteydessä esimerkiksi seuraavissa  asioissa </vt:lpstr>
      <vt:lpstr>KURAATTORIIN VOI OLLA YHTEYDESSÄ ESIMERKIKSI SEURAAVISSA ASIOISSA</vt:lpstr>
      <vt:lpstr>YHTEYDENOTOT</vt:lpstr>
    </vt:vector>
  </TitlesOfParts>
  <Company>Kuopion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OPISKELUPSYKOLOGI Eveliina Ulvinen</dc:title>
  <dc:creator>Ulvinen Eveliina</dc:creator>
  <cp:lastModifiedBy>Karjalainen Tiina Tuulikki</cp:lastModifiedBy>
  <cp:revision>55</cp:revision>
  <dcterms:created xsi:type="dcterms:W3CDTF">2014-09-09T08:40:19Z</dcterms:created>
  <dcterms:modified xsi:type="dcterms:W3CDTF">2022-11-02T09:25:07Z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0x010100B5B3CAFAAD21D24F9523A1D1B80C4A63</vt:lpwstr>
  </property>
</Properties>
</file>