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4"/>
  </p:sldMasterIdLst>
  <p:sldIdLst>
    <p:sldId id="256" r:id="rId5"/>
    <p:sldId id="257" r:id="rId6"/>
    <p:sldId id="298" r:id="rId7"/>
    <p:sldId id="258" r:id="rId8"/>
    <p:sldId id="259" r:id="rId9"/>
    <p:sldId id="296" r:id="rId10"/>
    <p:sldId id="289" r:id="rId11"/>
    <p:sldId id="297" r:id="rId12"/>
    <p:sldId id="293" r:id="rId13"/>
    <p:sldId id="260" r:id="rId14"/>
    <p:sldId id="294" r:id="rId15"/>
    <p:sldId id="291" r:id="rId16"/>
    <p:sldId id="292" r:id="rId17"/>
    <p:sldId id="299" r:id="rId18"/>
    <p:sldId id="300" r:id="rId19"/>
    <p:sldId id="301" r:id="rId20"/>
    <p:sldId id="290"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7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D12876-F872-87C0-A648-9940AC8F4471}"/>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D98DCE36-CC27-0955-19D7-C317E79815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8D94D3D-07B4-A84C-3F58-6B4EDFF2935D}"/>
              </a:ext>
            </a:extLst>
          </p:cNvPr>
          <p:cNvSpPr>
            <a:spLocks noGrp="1"/>
          </p:cNvSpPr>
          <p:nvPr>
            <p:ph type="dt" sz="half" idx="10"/>
          </p:nvPr>
        </p:nvSpPr>
        <p:spPr/>
        <p:txBody>
          <a:bodyPr/>
          <a:lstStyle/>
          <a:p>
            <a:fld id="{66BAEBAF-9F85-485B-A26E-A70BAF4A6C0D}" type="datetimeFigureOut">
              <a:rPr lang="fi-FI" smtClean="0"/>
              <a:t>18.2.2025</a:t>
            </a:fld>
            <a:endParaRPr lang="fi-FI"/>
          </a:p>
        </p:txBody>
      </p:sp>
      <p:sp>
        <p:nvSpPr>
          <p:cNvPr id="5" name="Alatunnisteen paikkamerkki 4">
            <a:extLst>
              <a:ext uri="{FF2B5EF4-FFF2-40B4-BE49-F238E27FC236}">
                <a16:creationId xmlns:a16="http://schemas.microsoft.com/office/drawing/2014/main" id="{BE5CFF47-EEA4-EA6D-83C3-9CD826214F9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89CCC4E-2999-C29A-4A1F-8CEE42BEED67}"/>
              </a:ext>
            </a:extLst>
          </p:cNvPr>
          <p:cNvSpPr>
            <a:spLocks noGrp="1"/>
          </p:cNvSpPr>
          <p:nvPr>
            <p:ph type="sldNum" sz="quarter" idx="12"/>
          </p:nvPr>
        </p:nvSpPr>
        <p:spPr/>
        <p:txBody>
          <a:bodyPr/>
          <a:lstStyle/>
          <a:p>
            <a:fld id="{F734F9E7-841E-42DD-A8A0-FAAC2CDB9942}" type="slidenum">
              <a:rPr lang="fi-FI" smtClean="0"/>
              <a:t>‹#›</a:t>
            </a:fld>
            <a:endParaRPr lang="fi-FI"/>
          </a:p>
        </p:txBody>
      </p:sp>
    </p:spTree>
    <p:extLst>
      <p:ext uri="{BB962C8B-B14F-4D97-AF65-F5344CB8AC3E}">
        <p14:creationId xmlns:p14="http://schemas.microsoft.com/office/powerpoint/2010/main" val="239542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31ACD2-0011-4ECC-026A-0EE0A049FFB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6D673D0-B674-25D6-C8FD-2B93FCBCE1F6}"/>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71471F9-A7A0-8805-5331-16D235150371}"/>
              </a:ext>
            </a:extLst>
          </p:cNvPr>
          <p:cNvSpPr>
            <a:spLocks noGrp="1"/>
          </p:cNvSpPr>
          <p:nvPr>
            <p:ph type="dt" sz="half" idx="10"/>
          </p:nvPr>
        </p:nvSpPr>
        <p:spPr/>
        <p:txBody>
          <a:bodyPr/>
          <a:lstStyle/>
          <a:p>
            <a:fld id="{66BAEBAF-9F85-485B-A26E-A70BAF4A6C0D}" type="datetimeFigureOut">
              <a:rPr lang="fi-FI" smtClean="0"/>
              <a:t>18.2.2025</a:t>
            </a:fld>
            <a:endParaRPr lang="fi-FI"/>
          </a:p>
        </p:txBody>
      </p:sp>
      <p:sp>
        <p:nvSpPr>
          <p:cNvPr id="5" name="Alatunnisteen paikkamerkki 4">
            <a:extLst>
              <a:ext uri="{FF2B5EF4-FFF2-40B4-BE49-F238E27FC236}">
                <a16:creationId xmlns:a16="http://schemas.microsoft.com/office/drawing/2014/main" id="{3D6D1844-46AF-0871-6F05-D03C6F0060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5900C2A-1529-57B9-1DC0-2D13B309588A}"/>
              </a:ext>
            </a:extLst>
          </p:cNvPr>
          <p:cNvSpPr>
            <a:spLocks noGrp="1"/>
          </p:cNvSpPr>
          <p:nvPr>
            <p:ph type="sldNum" sz="quarter" idx="12"/>
          </p:nvPr>
        </p:nvSpPr>
        <p:spPr/>
        <p:txBody>
          <a:bodyPr/>
          <a:lstStyle/>
          <a:p>
            <a:fld id="{F734F9E7-841E-42DD-A8A0-FAAC2CDB9942}" type="slidenum">
              <a:rPr lang="fi-FI" smtClean="0"/>
              <a:t>‹#›</a:t>
            </a:fld>
            <a:endParaRPr lang="fi-FI"/>
          </a:p>
        </p:txBody>
      </p:sp>
    </p:spTree>
    <p:extLst>
      <p:ext uri="{BB962C8B-B14F-4D97-AF65-F5344CB8AC3E}">
        <p14:creationId xmlns:p14="http://schemas.microsoft.com/office/powerpoint/2010/main" val="2259730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12E40721-A03F-EFB6-F1E2-F4E5DB96BE9A}"/>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CAD89C41-8E4B-901D-3BB6-27383046E570}"/>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9C7F50D-53C6-CF69-4246-47DAA1E052DA}"/>
              </a:ext>
            </a:extLst>
          </p:cNvPr>
          <p:cNvSpPr>
            <a:spLocks noGrp="1"/>
          </p:cNvSpPr>
          <p:nvPr>
            <p:ph type="dt" sz="half" idx="10"/>
          </p:nvPr>
        </p:nvSpPr>
        <p:spPr/>
        <p:txBody>
          <a:bodyPr/>
          <a:lstStyle/>
          <a:p>
            <a:fld id="{66BAEBAF-9F85-485B-A26E-A70BAF4A6C0D}" type="datetimeFigureOut">
              <a:rPr lang="fi-FI" smtClean="0"/>
              <a:t>18.2.2025</a:t>
            </a:fld>
            <a:endParaRPr lang="fi-FI"/>
          </a:p>
        </p:txBody>
      </p:sp>
      <p:sp>
        <p:nvSpPr>
          <p:cNvPr id="5" name="Alatunnisteen paikkamerkki 4">
            <a:extLst>
              <a:ext uri="{FF2B5EF4-FFF2-40B4-BE49-F238E27FC236}">
                <a16:creationId xmlns:a16="http://schemas.microsoft.com/office/drawing/2014/main" id="{3C5E62AB-18D5-D1AA-9BC4-3DE601B8E34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45F1E6C-87E0-4733-DB85-FE4628727FD0}"/>
              </a:ext>
            </a:extLst>
          </p:cNvPr>
          <p:cNvSpPr>
            <a:spLocks noGrp="1"/>
          </p:cNvSpPr>
          <p:nvPr>
            <p:ph type="sldNum" sz="quarter" idx="12"/>
          </p:nvPr>
        </p:nvSpPr>
        <p:spPr/>
        <p:txBody>
          <a:bodyPr/>
          <a:lstStyle/>
          <a:p>
            <a:fld id="{F734F9E7-841E-42DD-A8A0-FAAC2CDB9942}" type="slidenum">
              <a:rPr lang="fi-FI" smtClean="0"/>
              <a:t>‹#›</a:t>
            </a:fld>
            <a:endParaRPr lang="fi-FI"/>
          </a:p>
        </p:txBody>
      </p:sp>
    </p:spTree>
    <p:extLst>
      <p:ext uri="{BB962C8B-B14F-4D97-AF65-F5344CB8AC3E}">
        <p14:creationId xmlns:p14="http://schemas.microsoft.com/office/powerpoint/2010/main" val="2749028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A0DC2C-E1CC-4C19-5290-8F97C86E952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D84D639-D110-F8C5-EBBA-4A75E0D1C13E}"/>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79CFD22-9961-3DE2-C965-D7C19893141D}"/>
              </a:ext>
            </a:extLst>
          </p:cNvPr>
          <p:cNvSpPr>
            <a:spLocks noGrp="1"/>
          </p:cNvSpPr>
          <p:nvPr>
            <p:ph type="dt" sz="half" idx="10"/>
          </p:nvPr>
        </p:nvSpPr>
        <p:spPr/>
        <p:txBody>
          <a:bodyPr/>
          <a:lstStyle/>
          <a:p>
            <a:fld id="{1613D211-1826-4F5F-BD68-5EAE5326B89C}" type="datetimeFigureOut">
              <a:rPr lang="fi-FI" smtClean="0"/>
              <a:t>18.2.2025</a:t>
            </a:fld>
            <a:endParaRPr lang="fi-FI"/>
          </a:p>
        </p:txBody>
      </p:sp>
      <p:sp>
        <p:nvSpPr>
          <p:cNvPr id="5" name="Alatunnisteen paikkamerkki 4">
            <a:extLst>
              <a:ext uri="{FF2B5EF4-FFF2-40B4-BE49-F238E27FC236}">
                <a16:creationId xmlns:a16="http://schemas.microsoft.com/office/drawing/2014/main" id="{C9027038-F4D1-8DD0-33AA-90EF9D69E97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C8BB073-B3DC-9784-5273-698ADE01A209}"/>
              </a:ext>
            </a:extLst>
          </p:cNvPr>
          <p:cNvSpPr>
            <a:spLocks noGrp="1"/>
          </p:cNvSpPr>
          <p:nvPr>
            <p:ph type="sldNum" sz="quarter" idx="12"/>
          </p:nvPr>
        </p:nvSpPr>
        <p:spPr/>
        <p:txBody>
          <a:bodyPr/>
          <a:lstStyle/>
          <a:p>
            <a:fld id="{F734F9E7-841E-42DD-A8A0-FAAC2CDB9942}" type="slidenum">
              <a:rPr lang="fi-FI" smtClean="0"/>
              <a:t>‹#›</a:t>
            </a:fld>
            <a:endParaRPr lang="fi-FI"/>
          </a:p>
        </p:txBody>
      </p:sp>
    </p:spTree>
    <p:extLst>
      <p:ext uri="{BB962C8B-B14F-4D97-AF65-F5344CB8AC3E}">
        <p14:creationId xmlns:p14="http://schemas.microsoft.com/office/powerpoint/2010/main" val="80130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F42F58-E95F-DB6E-B407-83BCE326F07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B9B2D30E-1E6E-EC02-85A0-F37A802216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1568B8E-F73B-90EC-C32F-E4B163A3AD93}"/>
              </a:ext>
            </a:extLst>
          </p:cNvPr>
          <p:cNvSpPr>
            <a:spLocks noGrp="1"/>
          </p:cNvSpPr>
          <p:nvPr>
            <p:ph type="dt" sz="half" idx="10"/>
          </p:nvPr>
        </p:nvSpPr>
        <p:spPr/>
        <p:txBody>
          <a:bodyPr/>
          <a:lstStyle/>
          <a:p>
            <a:fld id="{66BAEBAF-9F85-485B-A26E-A70BAF4A6C0D}" type="datetimeFigureOut">
              <a:rPr lang="fi-FI" smtClean="0"/>
              <a:t>18.2.2025</a:t>
            </a:fld>
            <a:endParaRPr lang="fi-FI"/>
          </a:p>
        </p:txBody>
      </p:sp>
      <p:sp>
        <p:nvSpPr>
          <p:cNvPr id="5" name="Alatunnisteen paikkamerkki 4">
            <a:extLst>
              <a:ext uri="{FF2B5EF4-FFF2-40B4-BE49-F238E27FC236}">
                <a16:creationId xmlns:a16="http://schemas.microsoft.com/office/drawing/2014/main" id="{F77E8182-1EDC-9A6D-25A1-443BDFCD2C8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69102A2-60D1-6323-6058-CCCC25382E0F}"/>
              </a:ext>
            </a:extLst>
          </p:cNvPr>
          <p:cNvSpPr>
            <a:spLocks noGrp="1"/>
          </p:cNvSpPr>
          <p:nvPr>
            <p:ph type="sldNum" sz="quarter" idx="12"/>
          </p:nvPr>
        </p:nvSpPr>
        <p:spPr/>
        <p:txBody>
          <a:bodyPr/>
          <a:lstStyle/>
          <a:p>
            <a:fld id="{F734F9E7-841E-42DD-A8A0-FAAC2CDB9942}" type="slidenum">
              <a:rPr lang="fi-FI" smtClean="0"/>
              <a:t>‹#›</a:t>
            </a:fld>
            <a:endParaRPr lang="fi-FI"/>
          </a:p>
        </p:txBody>
      </p:sp>
    </p:spTree>
    <p:extLst>
      <p:ext uri="{BB962C8B-B14F-4D97-AF65-F5344CB8AC3E}">
        <p14:creationId xmlns:p14="http://schemas.microsoft.com/office/powerpoint/2010/main" val="213658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B5FA01-3428-CEB2-23D2-171A06AFB7F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C828F593-D5F7-222C-99FD-F0A46EF111F6}"/>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C28D9C1C-97E4-CF83-1C47-F89B4EC4A0F3}"/>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DF08EE27-ABCB-C078-37F6-8134DF21BDB3}"/>
              </a:ext>
            </a:extLst>
          </p:cNvPr>
          <p:cNvSpPr>
            <a:spLocks noGrp="1"/>
          </p:cNvSpPr>
          <p:nvPr>
            <p:ph type="dt" sz="half" idx="10"/>
          </p:nvPr>
        </p:nvSpPr>
        <p:spPr/>
        <p:txBody>
          <a:bodyPr/>
          <a:lstStyle/>
          <a:p>
            <a:fld id="{66BAEBAF-9F85-485B-A26E-A70BAF4A6C0D}" type="datetimeFigureOut">
              <a:rPr lang="fi-FI" smtClean="0"/>
              <a:t>18.2.2025</a:t>
            </a:fld>
            <a:endParaRPr lang="fi-FI"/>
          </a:p>
        </p:txBody>
      </p:sp>
      <p:sp>
        <p:nvSpPr>
          <p:cNvPr id="6" name="Alatunnisteen paikkamerkki 5">
            <a:extLst>
              <a:ext uri="{FF2B5EF4-FFF2-40B4-BE49-F238E27FC236}">
                <a16:creationId xmlns:a16="http://schemas.microsoft.com/office/drawing/2014/main" id="{AAB8F03A-3D50-C040-3BD3-B7E004E9439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CCFD185-6298-AC15-3122-687061EB67A5}"/>
              </a:ext>
            </a:extLst>
          </p:cNvPr>
          <p:cNvSpPr>
            <a:spLocks noGrp="1"/>
          </p:cNvSpPr>
          <p:nvPr>
            <p:ph type="sldNum" sz="quarter" idx="12"/>
          </p:nvPr>
        </p:nvSpPr>
        <p:spPr/>
        <p:txBody>
          <a:bodyPr/>
          <a:lstStyle/>
          <a:p>
            <a:fld id="{F734F9E7-841E-42DD-A8A0-FAAC2CDB9942}" type="slidenum">
              <a:rPr lang="fi-FI" smtClean="0"/>
              <a:t>‹#›</a:t>
            </a:fld>
            <a:endParaRPr lang="fi-FI"/>
          </a:p>
        </p:txBody>
      </p:sp>
    </p:spTree>
    <p:extLst>
      <p:ext uri="{BB962C8B-B14F-4D97-AF65-F5344CB8AC3E}">
        <p14:creationId xmlns:p14="http://schemas.microsoft.com/office/powerpoint/2010/main" val="3057878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047D64-8C9F-6970-3265-A7B72659416D}"/>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AB5D0AD7-F8B9-F469-52C8-A459F9079F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DF0BD858-BFC0-AC6C-FBA4-585624B1FA4F}"/>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358E5FA-3539-5960-5451-54E342E2C2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5BC23755-9AB4-4829-A425-F46090BA76BD}"/>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D529DEA-DDF0-4636-B365-7C08DB3E13B7}"/>
              </a:ext>
            </a:extLst>
          </p:cNvPr>
          <p:cNvSpPr>
            <a:spLocks noGrp="1"/>
          </p:cNvSpPr>
          <p:nvPr>
            <p:ph type="dt" sz="half" idx="10"/>
          </p:nvPr>
        </p:nvSpPr>
        <p:spPr/>
        <p:txBody>
          <a:bodyPr/>
          <a:lstStyle/>
          <a:p>
            <a:fld id="{66BAEBAF-9F85-485B-A26E-A70BAF4A6C0D}" type="datetimeFigureOut">
              <a:rPr lang="fi-FI" smtClean="0"/>
              <a:t>18.2.2025</a:t>
            </a:fld>
            <a:endParaRPr lang="fi-FI"/>
          </a:p>
        </p:txBody>
      </p:sp>
      <p:sp>
        <p:nvSpPr>
          <p:cNvPr id="8" name="Alatunnisteen paikkamerkki 7">
            <a:extLst>
              <a:ext uri="{FF2B5EF4-FFF2-40B4-BE49-F238E27FC236}">
                <a16:creationId xmlns:a16="http://schemas.microsoft.com/office/drawing/2014/main" id="{3B502CC2-B046-BC67-BF18-2AF50ACF536D}"/>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3360AB0-F61B-9624-82D0-47A4B99786A0}"/>
              </a:ext>
            </a:extLst>
          </p:cNvPr>
          <p:cNvSpPr>
            <a:spLocks noGrp="1"/>
          </p:cNvSpPr>
          <p:nvPr>
            <p:ph type="sldNum" sz="quarter" idx="12"/>
          </p:nvPr>
        </p:nvSpPr>
        <p:spPr/>
        <p:txBody>
          <a:bodyPr/>
          <a:lstStyle/>
          <a:p>
            <a:fld id="{F734F9E7-841E-42DD-A8A0-FAAC2CDB9942}" type="slidenum">
              <a:rPr lang="fi-FI" smtClean="0"/>
              <a:t>‹#›</a:t>
            </a:fld>
            <a:endParaRPr lang="fi-FI"/>
          </a:p>
        </p:txBody>
      </p:sp>
    </p:spTree>
    <p:extLst>
      <p:ext uri="{BB962C8B-B14F-4D97-AF65-F5344CB8AC3E}">
        <p14:creationId xmlns:p14="http://schemas.microsoft.com/office/powerpoint/2010/main" val="116431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D5D374-1D67-8424-5ACB-9601B84037D6}"/>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2DB433C-82B8-BD84-8F23-1078DDDEA543}"/>
              </a:ext>
            </a:extLst>
          </p:cNvPr>
          <p:cNvSpPr>
            <a:spLocks noGrp="1"/>
          </p:cNvSpPr>
          <p:nvPr>
            <p:ph type="dt" sz="half" idx="10"/>
          </p:nvPr>
        </p:nvSpPr>
        <p:spPr/>
        <p:txBody>
          <a:bodyPr/>
          <a:lstStyle/>
          <a:p>
            <a:fld id="{66BAEBAF-9F85-485B-A26E-A70BAF4A6C0D}" type="datetimeFigureOut">
              <a:rPr lang="fi-FI" smtClean="0"/>
              <a:t>18.2.2025</a:t>
            </a:fld>
            <a:endParaRPr lang="fi-FI"/>
          </a:p>
        </p:txBody>
      </p:sp>
      <p:sp>
        <p:nvSpPr>
          <p:cNvPr id="4" name="Alatunnisteen paikkamerkki 3">
            <a:extLst>
              <a:ext uri="{FF2B5EF4-FFF2-40B4-BE49-F238E27FC236}">
                <a16:creationId xmlns:a16="http://schemas.microsoft.com/office/drawing/2014/main" id="{8DDD61B9-3BF6-CCD9-E7AB-2DAEF6BDEA38}"/>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46FAF65D-6214-0283-7C85-8D6B6FB7159E}"/>
              </a:ext>
            </a:extLst>
          </p:cNvPr>
          <p:cNvSpPr>
            <a:spLocks noGrp="1"/>
          </p:cNvSpPr>
          <p:nvPr>
            <p:ph type="sldNum" sz="quarter" idx="12"/>
          </p:nvPr>
        </p:nvSpPr>
        <p:spPr/>
        <p:txBody>
          <a:bodyPr/>
          <a:lstStyle/>
          <a:p>
            <a:fld id="{F734F9E7-841E-42DD-A8A0-FAAC2CDB9942}" type="slidenum">
              <a:rPr lang="fi-FI" smtClean="0"/>
              <a:t>‹#›</a:t>
            </a:fld>
            <a:endParaRPr lang="fi-FI"/>
          </a:p>
        </p:txBody>
      </p:sp>
    </p:spTree>
    <p:extLst>
      <p:ext uri="{BB962C8B-B14F-4D97-AF65-F5344CB8AC3E}">
        <p14:creationId xmlns:p14="http://schemas.microsoft.com/office/powerpoint/2010/main" val="2801191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E882259-6CCC-9BC5-7C3E-33130ED38713}"/>
              </a:ext>
            </a:extLst>
          </p:cNvPr>
          <p:cNvSpPr>
            <a:spLocks noGrp="1"/>
          </p:cNvSpPr>
          <p:nvPr>
            <p:ph type="dt" sz="half" idx="10"/>
          </p:nvPr>
        </p:nvSpPr>
        <p:spPr/>
        <p:txBody>
          <a:bodyPr/>
          <a:lstStyle/>
          <a:p>
            <a:fld id="{66BAEBAF-9F85-485B-A26E-A70BAF4A6C0D}" type="datetimeFigureOut">
              <a:rPr lang="fi-FI" smtClean="0"/>
              <a:t>18.2.2025</a:t>
            </a:fld>
            <a:endParaRPr lang="fi-FI"/>
          </a:p>
        </p:txBody>
      </p:sp>
      <p:sp>
        <p:nvSpPr>
          <p:cNvPr id="3" name="Alatunnisteen paikkamerkki 2">
            <a:extLst>
              <a:ext uri="{FF2B5EF4-FFF2-40B4-BE49-F238E27FC236}">
                <a16:creationId xmlns:a16="http://schemas.microsoft.com/office/drawing/2014/main" id="{946E4221-6404-FB9D-6645-BDD5D047A703}"/>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F4A29AC6-583C-D880-62CB-A75D04CAF7AC}"/>
              </a:ext>
            </a:extLst>
          </p:cNvPr>
          <p:cNvSpPr>
            <a:spLocks noGrp="1"/>
          </p:cNvSpPr>
          <p:nvPr>
            <p:ph type="sldNum" sz="quarter" idx="12"/>
          </p:nvPr>
        </p:nvSpPr>
        <p:spPr/>
        <p:txBody>
          <a:bodyPr/>
          <a:lstStyle/>
          <a:p>
            <a:fld id="{F734F9E7-841E-42DD-A8A0-FAAC2CDB9942}" type="slidenum">
              <a:rPr lang="fi-FI" smtClean="0"/>
              <a:t>‹#›</a:t>
            </a:fld>
            <a:endParaRPr lang="fi-FI"/>
          </a:p>
        </p:txBody>
      </p:sp>
    </p:spTree>
    <p:extLst>
      <p:ext uri="{BB962C8B-B14F-4D97-AF65-F5344CB8AC3E}">
        <p14:creationId xmlns:p14="http://schemas.microsoft.com/office/powerpoint/2010/main" val="79659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1E4436-0D76-0016-2C76-5D6C1B27470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F107109-2B44-CA60-6DD0-F426528EE0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59A2D4EB-45F8-2E87-CB72-B819F78A2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599F21E-054B-F867-9087-41B3C17F73D3}"/>
              </a:ext>
            </a:extLst>
          </p:cNvPr>
          <p:cNvSpPr>
            <a:spLocks noGrp="1"/>
          </p:cNvSpPr>
          <p:nvPr>
            <p:ph type="dt" sz="half" idx="10"/>
          </p:nvPr>
        </p:nvSpPr>
        <p:spPr/>
        <p:txBody>
          <a:bodyPr/>
          <a:lstStyle/>
          <a:p>
            <a:fld id="{66BAEBAF-9F85-485B-A26E-A70BAF4A6C0D}" type="datetimeFigureOut">
              <a:rPr lang="fi-FI" smtClean="0"/>
              <a:t>18.2.2025</a:t>
            </a:fld>
            <a:endParaRPr lang="fi-FI"/>
          </a:p>
        </p:txBody>
      </p:sp>
      <p:sp>
        <p:nvSpPr>
          <p:cNvPr id="6" name="Alatunnisteen paikkamerkki 5">
            <a:extLst>
              <a:ext uri="{FF2B5EF4-FFF2-40B4-BE49-F238E27FC236}">
                <a16:creationId xmlns:a16="http://schemas.microsoft.com/office/drawing/2014/main" id="{84C6C866-2E85-9DF6-7BC9-792CF8CB195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A8F8F19-0D43-7CDA-3E6F-80ADC7FC0E22}"/>
              </a:ext>
            </a:extLst>
          </p:cNvPr>
          <p:cNvSpPr>
            <a:spLocks noGrp="1"/>
          </p:cNvSpPr>
          <p:nvPr>
            <p:ph type="sldNum" sz="quarter" idx="12"/>
          </p:nvPr>
        </p:nvSpPr>
        <p:spPr/>
        <p:txBody>
          <a:bodyPr/>
          <a:lstStyle/>
          <a:p>
            <a:fld id="{F734F9E7-841E-42DD-A8A0-FAAC2CDB9942}" type="slidenum">
              <a:rPr lang="fi-FI" smtClean="0"/>
              <a:t>‹#›</a:t>
            </a:fld>
            <a:endParaRPr lang="fi-FI"/>
          </a:p>
        </p:txBody>
      </p:sp>
    </p:spTree>
    <p:extLst>
      <p:ext uri="{BB962C8B-B14F-4D97-AF65-F5344CB8AC3E}">
        <p14:creationId xmlns:p14="http://schemas.microsoft.com/office/powerpoint/2010/main" val="3468828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D2BBE9-ED26-B736-96F9-3DEB89C07A6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7A9A35B-719A-E38B-A8D2-F50C96D10B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1604A9E7-948C-C124-D0E3-B68B4973A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D4155FE-0EDF-8E4A-8148-524701D04E2D}"/>
              </a:ext>
            </a:extLst>
          </p:cNvPr>
          <p:cNvSpPr>
            <a:spLocks noGrp="1"/>
          </p:cNvSpPr>
          <p:nvPr>
            <p:ph type="dt" sz="half" idx="10"/>
          </p:nvPr>
        </p:nvSpPr>
        <p:spPr/>
        <p:txBody>
          <a:bodyPr/>
          <a:lstStyle/>
          <a:p>
            <a:fld id="{66BAEBAF-9F85-485B-A26E-A70BAF4A6C0D}" type="datetimeFigureOut">
              <a:rPr lang="fi-FI" smtClean="0"/>
              <a:t>18.2.2025</a:t>
            </a:fld>
            <a:endParaRPr lang="fi-FI"/>
          </a:p>
        </p:txBody>
      </p:sp>
      <p:sp>
        <p:nvSpPr>
          <p:cNvPr id="6" name="Alatunnisteen paikkamerkki 5">
            <a:extLst>
              <a:ext uri="{FF2B5EF4-FFF2-40B4-BE49-F238E27FC236}">
                <a16:creationId xmlns:a16="http://schemas.microsoft.com/office/drawing/2014/main" id="{8F81FDEB-7ECE-46F6-1B4F-311E7C14B77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7784ED8-5FD0-0B0D-C6E6-DB27D80B467F}"/>
              </a:ext>
            </a:extLst>
          </p:cNvPr>
          <p:cNvSpPr>
            <a:spLocks noGrp="1"/>
          </p:cNvSpPr>
          <p:nvPr>
            <p:ph type="sldNum" sz="quarter" idx="12"/>
          </p:nvPr>
        </p:nvSpPr>
        <p:spPr/>
        <p:txBody>
          <a:bodyPr/>
          <a:lstStyle/>
          <a:p>
            <a:fld id="{F734F9E7-841E-42DD-A8A0-FAAC2CDB9942}" type="slidenum">
              <a:rPr lang="fi-FI" smtClean="0"/>
              <a:t>‹#›</a:t>
            </a:fld>
            <a:endParaRPr lang="fi-FI"/>
          </a:p>
        </p:txBody>
      </p:sp>
    </p:spTree>
    <p:extLst>
      <p:ext uri="{BB962C8B-B14F-4D97-AF65-F5344CB8AC3E}">
        <p14:creationId xmlns:p14="http://schemas.microsoft.com/office/powerpoint/2010/main" val="2052815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EC142CC-0693-6412-DE28-50A71439A0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60B19057-2193-407E-B238-7363011490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3231287-FF2C-94D7-A808-A6CD6E5B54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AEBAF-9F85-485B-A26E-A70BAF4A6C0D}" type="datetimeFigureOut">
              <a:rPr lang="fi-FI" smtClean="0"/>
              <a:t>18.2.2025</a:t>
            </a:fld>
            <a:endParaRPr lang="fi-FI"/>
          </a:p>
        </p:txBody>
      </p:sp>
      <p:sp>
        <p:nvSpPr>
          <p:cNvPr id="5" name="Alatunnisteen paikkamerkki 4">
            <a:extLst>
              <a:ext uri="{FF2B5EF4-FFF2-40B4-BE49-F238E27FC236}">
                <a16:creationId xmlns:a16="http://schemas.microsoft.com/office/drawing/2014/main" id="{04F73427-C941-7E7B-D38B-5C063FF7E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011B2A72-4200-64BA-6AF8-B35CAFD6EC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34F9E7-841E-42DD-A8A0-FAAC2CDB9942}" type="slidenum">
              <a:rPr lang="fi-FI" smtClean="0"/>
              <a:t>‹#›</a:t>
            </a:fld>
            <a:endParaRPr lang="fi-FI"/>
          </a:p>
        </p:txBody>
      </p:sp>
    </p:spTree>
    <p:extLst>
      <p:ext uri="{BB962C8B-B14F-4D97-AF65-F5344CB8AC3E}">
        <p14:creationId xmlns:p14="http://schemas.microsoft.com/office/powerpoint/2010/main" val="655583587"/>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kela.fi/documents/d/guest/selkokielinen-esite-opiskelu-ja-asevelvollisuus" TargetMode="External"/><Relationship Id="rId2" Type="http://schemas.openxmlformats.org/officeDocument/2006/relationships/hyperlink" Target="https://www.kela.fi/ilmoita-muutoksista-nuoret"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1B84F39D-5B8D-4F5C-B8BD-FC020E4A552E}"/>
              </a:ext>
            </a:extLst>
          </p:cNvPr>
          <p:cNvPicPr>
            <a:picLocks noChangeAspect="1"/>
          </p:cNvPicPr>
          <p:nvPr/>
        </p:nvPicPr>
        <p:blipFill rotWithShape="1">
          <a:blip r:embed="rId2"/>
          <a:srcRect t="23390" r="9090"/>
          <a:stretch/>
        </p:blipFill>
        <p:spPr>
          <a:xfrm>
            <a:off x="2" y="10"/>
            <a:ext cx="12191695" cy="6857990"/>
          </a:xfrm>
          <a:prstGeom prst="rect">
            <a:avLst/>
          </a:prstGeom>
        </p:spPr>
      </p:pic>
      <p:sp>
        <p:nvSpPr>
          <p:cNvPr id="2" name="Otsikko 1">
            <a:extLst>
              <a:ext uri="{FF2B5EF4-FFF2-40B4-BE49-F238E27FC236}">
                <a16:creationId xmlns:a16="http://schemas.microsoft.com/office/drawing/2014/main" id="{925AD99B-2F97-4F9F-AE70-2DB1DFF97C95}"/>
              </a:ext>
            </a:extLst>
          </p:cNvPr>
          <p:cNvSpPr>
            <a:spLocks noGrp="1"/>
          </p:cNvSpPr>
          <p:nvPr>
            <p:ph type="ctrTitle"/>
          </p:nvPr>
        </p:nvSpPr>
        <p:spPr>
          <a:xfrm>
            <a:off x="1300526" y="3236470"/>
            <a:ext cx="6829044" cy="1252601"/>
          </a:xfrm>
        </p:spPr>
        <p:txBody>
          <a:bodyPr>
            <a:normAutofit/>
          </a:bodyPr>
          <a:lstStyle/>
          <a:p>
            <a:pPr algn="r"/>
            <a:r>
              <a:rPr lang="fi-FI" sz="4100" dirty="0">
                <a:solidFill>
                  <a:srgbClr val="FFFFFE"/>
                </a:solidFill>
              </a:rPr>
              <a:t>Itsenäistyvän nuoren vanhempana</a:t>
            </a:r>
          </a:p>
        </p:txBody>
      </p:sp>
      <p:sp>
        <p:nvSpPr>
          <p:cNvPr id="3" name="Alaotsikko 2">
            <a:extLst>
              <a:ext uri="{FF2B5EF4-FFF2-40B4-BE49-F238E27FC236}">
                <a16:creationId xmlns:a16="http://schemas.microsoft.com/office/drawing/2014/main" id="{B6A5952F-D55E-488F-9A0C-C5791EA60D36}"/>
              </a:ext>
            </a:extLst>
          </p:cNvPr>
          <p:cNvSpPr>
            <a:spLocks noGrp="1"/>
          </p:cNvSpPr>
          <p:nvPr>
            <p:ph type="subTitle" idx="1"/>
          </p:nvPr>
        </p:nvSpPr>
        <p:spPr>
          <a:xfrm>
            <a:off x="1300525" y="4669144"/>
            <a:ext cx="6829043" cy="716529"/>
          </a:xfrm>
        </p:spPr>
        <p:txBody>
          <a:bodyPr>
            <a:normAutofit/>
          </a:bodyPr>
          <a:lstStyle/>
          <a:p>
            <a:pPr algn="r"/>
            <a:r>
              <a:rPr lang="fi-FI" sz="1600" dirty="0">
                <a:solidFill>
                  <a:srgbClr val="FFFFFE"/>
                </a:solidFill>
              </a:rPr>
              <a:t>Miten tukea kasvua aikuisuutta kohti?</a:t>
            </a:r>
          </a:p>
        </p:txBody>
      </p:sp>
    </p:spTree>
    <p:extLst>
      <p:ext uri="{BB962C8B-B14F-4D97-AF65-F5344CB8AC3E}">
        <p14:creationId xmlns:p14="http://schemas.microsoft.com/office/powerpoint/2010/main" val="2534272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005A296-656E-41DD-A4F5-F826174D2361}"/>
              </a:ext>
            </a:extLst>
          </p:cNvPr>
          <p:cNvSpPr>
            <a:spLocks noGrp="1"/>
          </p:cNvSpPr>
          <p:nvPr>
            <p:ph type="title"/>
          </p:nvPr>
        </p:nvSpPr>
        <p:spPr>
          <a:xfrm>
            <a:off x="640080" y="365125"/>
            <a:ext cx="5449437" cy="1287135"/>
          </a:xfrm>
        </p:spPr>
        <p:txBody>
          <a:bodyPr>
            <a:normAutofit/>
          </a:bodyPr>
          <a:lstStyle/>
          <a:p>
            <a:r>
              <a:rPr lang="fi-FI" dirty="0"/>
              <a:t>Milloin syytä huoleen?</a:t>
            </a:r>
          </a:p>
        </p:txBody>
      </p:sp>
      <p:sp>
        <p:nvSpPr>
          <p:cNvPr id="3" name="Sisällön paikkamerkki 2">
            <a:extLst>
              <a:ext uri="{FF2B5EF4-FFF2-40B4-BE49-F238E27FC236}">
                <a16:creationId xmlns:a16="http://schemas.microsoft.com/office/drawing/2014/main" id="{DD4AB1C8-7F8F-489F-A2FE-C183E0328999}"/>
              </a:ext>
            </a:extLst>
          </p:cNvPr>
          <p:cNvSpPr>
            <a:spLocks noGrp="1"/>
          </p:cNvSpPr>
          <p:nvPr>
            <p:ph idx="1"/>
          </p:nvPr>
        </p:nvSpPr>
        <p:spPr>
          <a:xfrm>
            <a:off x="711200" y="1534160"/>
            <a:ext cx="5449437" cy="4642803"/>
          </a:xfrm>
        </p:spPr>
        <p:txBody>
          <a:bodyPr>
            <a:noAutofit/>
          </a:bodyPr>
          <a:lstStyle/>
          <a:p>
            <a:r>
              <a:rPr lang="fi-FI" sz="2400" dirty="0"/>
              <a:t>Jatkuva väsymys, nuori ei saa unta tai malta mennä nukkumaan</a:t>
            </a:r>
          </a:p>
          <a:p>
            <a:r>
              <a:rPr lang="fi-FI" sz="2400" dirty="0"/>
              <a:t>Stressi ei ole vaihtelevaa, vaan koko ajan kovaa</a:t>
            </a:r>
          </a:p>
          <a:p>
            <a:r>
              <a:rPr lang="fi-FI" sz="2400" dirty="0"/>
              <a:t>Nuori vetäytyy perheestä ja kavereista /yksinäisyys</a:t>
            </a:r>
          </a:p>
          <a:p>
            <a:r>
              <a:rPr lang="fi-FI" sz="2400" dirty="0"/>
              <a:t>Poissaoloja koulusta tulee </a:t>
            </a:r>
          </a:p>
          <a:p>
            <a:r>
              <a:rPr lang="fi-FI" sz="2400" dirty="0"/>
              <a:t>Nuori ei ole toiveikas, on iloton, luovuttaa</a:t>
            </a:r>
          </a:p>
          <a:p>
            <a:r>
              <a:rPr lang="fi-FI" sz="2400" dirty="0"/>
              <a:t>Nuori ei jaksa välittää ulkonäöstä yms. arkinen toimintakyky laskee</a:t>
            </a:r>
          </a:p>
          <a:p>
            <a:r>
              <a:rPr lang="fi-FI" sz="2400" dirty="0"/>
              <a:t>Syöminen herättää huolta, paino?</a:t>
            </a:r>
          </a:p>
        </p:txBody>
      </p:sp>
      <p:pic>
        <p:nvPicPr>
          <p:cNvPr id="4098" name="Picture 2" descr="Kysymys, Kysymysmerkki, Mielipidekysely">
            <a:extLst>
              <a:ext uri="{FF2B5EF4-FFF2-40B4-BE49-F238E27FC236}">
                <a16:creationId xmlns:a16="http://schemas.microsoft.com/office/drawing/2014/main" id="{DB1DC9D8-008F-2245-775F-5A8B9A706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595" r="542"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785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Maisema, Luonne, Rakas, Pilvet, Myrsky">
            <a:extLst>
              <a:ext uri="{FF2B5EF4-FFF2-40B4-BE49-F238E27FC236}">
                <a16:creationId xmlns:a16="http://schemas.microsoft.com/office/drawing/2014/main" id="{F4A31B13-6B9E-FFAD-E160-DFDF55316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882"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2E4838F1-958B-47B6-AE9A-1FEDC106D26D}"/>
              </a:ext>
            </a:extLst>
          </p:cNvPr>
          <p:cNvSpPr>
            <a:spLocks noGrp="1"/>
          </p:cNvSpPr>
          <p:nvPr>
            <p:ph type="title"/>
          </p:nvPr>
        </p:nvSpPr>
        <p:spPr>
          <a:xfrm>
            <a:off x="6929120" y="365125"/>
            <a:ext cx="4424679" cy="1388039"/>
          </a:xfrm>
        </p:spPr>
        <p:txBody>
          <a:bodyPr>
            <a:normAutofit/>
          </a:bodyPr>
          <a:lstStyle/>
          <a:p>
            <a:r>
              <a:rPr lang="fi-FI" sz="4000" dirty="0"/>
              <a:t>Ja vielä…</a:t>
            </a:r>
          </a:p>
        </p:txBody>
      </p:sp>
      <p:sp>
        <p:nvSpPr>
          <p:cNvPr id="3" name="Sisällön paikkamerkki 2">
            <a:extLst>
              <a:ext uri="{FF2B5EF4-FFF2-40B4-BE49-F238E27FC236}">
                <a16:creationId xmlns:a16="http://schemas.microsoft.com/office/drawing/2014/main" id="{72B7EAFB-33F9-4F26-9F10-62DC154A0C1F}"/>
              </a:ext>
            </a:extLst>
          </p:cNvPr>
          <p:cNvSpPr>
            <a:spLocks noGrp="1"/>
          </p:cNvSpPr>
          <p:nvPr>
            <p:ph idx="1"/>
          </p:nvPr>
        </p:nvSpPr>
        <p:spPr>
          <a:xfrm>
            <a:off x="7020560" y="1910080"/>
            <a:ext cx="4333239" cy="4266883"/>
          </a:xfrm>
        </p:spPr>
        <p:txBody>
          <a:bodyPr>
            <a:normAutofit/>
          </a:bodyPr>
          <a:lstStyle/>
          <a:p>
            <a:r>
              <a:rPr lang="fi-FI" sz="2400" dirty="0"/>
              <a:t>Itkuisuus? Jatkuva ärtymys? Peittelee/ salailee itseään? Ahdistus?</a:t>
            </a:r>
          </a:p>
          <a:p>
            <a:r>
              <a:rPr lang="fi-FI" sz="2400" dirty="0"/>
              <a:t>Nuorelta puuttuu joustavuus, mistään ei voi tinkiä</a:t>
            </a:r>
          </a:p>
          <a:p>
            <a:r>
              <a:rPr lang="fi-FI" sz="2400" dirty="0"/>
              <a:t>Millaisessa kaveripiirissä nuori on? Päihdekäyttö? Tuleeko kavereilta huolta nuoresta? Rahan käyttö? Voiko nuoren sanaan luottaa?</a:t>
            </a:r>
          </a:p>
          <a:p>
            <a:endParaRPr lang="fi-FI" sz="2000" dirty="0"/>
          </a:p>
        </p:txBody>
      </p:sp>
    </p:spTree>
    <p:extLst>
      <p:ext uri="{BB962C8B-B14F-4D97-AF65-F5344CB8AC3E}">
        <p14:creationId xmlns:p14="http://schemas.microsoft.com/office/powerpoint/2010/main" val="1370026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2" name="Rectangle 61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0" name="Picture 6" descr="Iloisuus, Elämä, Kesä, Auringonpaiste">
            <a:extLst>
              <a:ext uri="{FF2B5EF4-FFF2-40B4-BE49-F238E27FC236}">
                <a16:creationId xmlns:a16="http://schemas.microsoft.com/office/drawing/2014/main" id="{89D8D4EC-6599-1609-BD30-97F82E44C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589" r="-1"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4" name="Rectangle 61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371AF936-2C78-466F-ADF8-5F9704EA5D53}"/>
              </a:ext>
            </a:extLst>
          </p:cNvPr>
          <p:cNvSpPr>
            <a:spLocks noGrp="1"/>
          </p:cNvSpPr>
          <p:nvPr>
            <p:ph type="title"/>
          </p:nvPr>
        </p:nvSpPr>
        <p:spPr>
          <a:xfrm>
            <a:off x="838199" y="365125"/>
            <a:ext cx="6372225" cy="1388039"/>
          </a:xfrm>
        </p:spPr>
        <p:txBody>
          <a:bodyPr>
            <a:normAutofit/>
          </a:bodyPr>
          <a:lstStyle/>
          <a:p>
            <a:r>
              <a:rPr lang="fi-FI" dirty="0"/>
              <a:t>Muistuta perusasioista</a:t>
            </a:r>
          </a:p>
        </p:txBody>
      </p:sp>
      <p:sp>
        <p:nvSpPr>
          <p:cNvPr id="3" name="Sisällön paikkamerkki 2">
            <a:extLst>
              <a:ext uri="{FF2B5EF4-FFF2-40B4-BE49-F238E27FC236}">
                <a16:creationId xmlns:a16="http://schemas.microsoft.com/office/drawing/2014/main" id="{7881F58C-63CA-438D-B49E-49A3559A4EFA}"/>
              </a:ext>
            </a:extLst>
          </p:cNvPr>
          <p:cNvSpPr>
            <a:spLocks noGrp="1"/>
          </p:cNvSpPr>
          <p:nvPr>
            <p:ph idx="1"/>
          </p:nvPr>
        </p:nvSpPr>
        <p:spPr>
          <a:xfrm>
            <a:off x="838200" y="1838960"/>
            <a:ext cx="5349240" cy="4338003"/>
          </a:xfrm>
        </p:spPr>
        <p:txBody>
          <a:bodyPr>
            <a:normAutofit fontScale="92500" lnSpcReduction="20000"/>
          </a:bodyPr>
          <a:lstStyle/>
          <a:p>
            <a:r>
              <a:rPr lang="fi-FI" dirty="0"/>
              <a:t>Riittävä uni</a:t>
            </a:r>
          </a:p>
          <a:p>
            <a:r>
              <a:rPr lang="fi-FI" dirty="0"/>
              <a:t>Ruokarytmi</a:t>
            </a:r>
          </a:p>
          <a:p>
            <a:r>
              <a:rPr lang="fi-FI" dirty="0"/>
              <a:t>Jonkinlainen </a:t>
            </a:r>
            <a:r>
              <a:rPr lang="fi-FI" dirty="0" err="1"/>
              <a:t>kalenterointi</a:t>
            </a:r>
            <a:r>
              <a:rPr lang="fi-FI" dirty="0"/>
              <a:t>, asiat hoidetuksi ajallaan</a:t>
            </a:r>
          </a:p>
          <a:p>
            <a:r>
              <a:rPr lang="fi-FI" dirty="0"/>
              <a:t>Myös aikaa olla jouten, tehdä mukavia asioita, oman ajan tarve</a:t>
            </a:r>
          </a:p>
          <a:p>
            <a:r>
              <a:rPr lang="fi-FI" dirty="0"/>
              <a:t>Ihmissuhteet </a:t>
            </a:r>
          </a:p>
          <a:p>
            <a:r>
              <a:rPr lang="fi-FI" dirty="0"/>
              <a:t>Liikettä kropalle, aivoille lepoa älylaitteista</a:t>
            </a:r>
          </a:p>
          <a:p>
            <a:r>
              <a:rPr lang="fi-FI" dirty="0"/>
              <a:t>OLETKO ITSE HYVÄNÄ VAI HUONONA MALLINA?</a:t>
            </a:r>
          </a:p>
          <a:p>
            <a:endParaRPr lang="fi-FI" sz="2000" dirty="0"/>
          </a:p>
        </p:txBody>
      </p:sp>
    </p:spTree>
    <p:extLst>
      <p:ext uri="{BB962C8B-B14F-4D97-AF65-F5344CB8AC3E}">
        <p14:creationId xmlns:p14="http://schemas.microsoft.com/office/powerpoint/2010/main" val="3961444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 name="Rectangle 104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Koira, Lemmikki, Suojarakennuksen, Eläin">
            <a:extLst>
              <a:ext uri="{FF2B5EF4-FFF2-40B4-BE49-F238E27FC236}">
                <a16:creationId xmlns:a16="http://schemas.microsoft.com/office/drawing/2014/main" id="{1929E6F4-6770-5FFB-90D5-0F089363D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882" b="-1"/>
          <a:stretch/>
        </p:blipFill>
        <p:spPr bwMode="auto">
          <a:xfrm>
            <a:off x="-833119" y="-15239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6" name="Rectangle 104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BDBFAA4A-7E80-4188-B22E-195FAA4914C7}"/>
              </a:ext>
            </a:extLst>
          </p:cNvPr>
          <p:cNvSpPr>
            <a:spLocks noGrp="1"/>
          </p:cNvSpPr>
          <p:nvPr>
            <p:ph type="title"/>
          </p:nvPr>
        </p:nvSpPr>
        <p:spPr>
          <a:xfrm>
            <a:off x="6969760" y="1"/>
            <a:ext cx="4384039" cy="1625599"/>
          </a:xfrm>
        </p:spPr>
        <p:txBody>
          <a:bodyPr>
            <a:normAutofit/>
          </a:bodyPr>
          <a:lstStyle/>
          <a:p>
            <a:r>
              <a:rPr lang="fi-FI" sz="4000" dirty="0"/>
              <a:t>Motivaatio hukassa?</a:t>
            </a:r>
          </a:p>
        </p:txBody>
      </p:sp>
      <p:sp>
        <p:nvSpPr>
          <p:cNvPr id="3" name="Sisällön paikkamerkki 2">
            <a:extLst>
              <a:ext uri="{FF2B5EF4-FFF2-40B4-BE49-F238E27FC236}">
                <a16:creationId xmlns:a16="http://schemas.microsoft.com/office/drawing/2014/main" id="{17968253-A2B6-4682-9C3B-7778B713D458}"/>
              </a:ext>
            </a:extLst>
          </p:cNvPr>
          <p:cNvSpPr>
            <a:spLocks noGrp="1"/>
          </p:cNvSpPr>
          <p:nvPr>
            <p:ph idx="1"/>
          </p:nvPr>
        </p:nvSpPr>
        <p:spPr>
          <a:xfrm>
            <a:off x="7132320" y="1778000"/>
            <a:ext cx="4826000" cy="4398963"/>
          </a:xfrm>
        </p:spPr>
        <p:txBody>
          <a:bodyPr>
            <a:noAutofit/>
          </a:bodyPr>
          <a:lstStyle/>
          <a:p>
            <a:r>
              <a:rPr lang="fi-FI" sz="1800" dirty="0"/>
              <a:t>Motivaatiota ei voi käskeä</a:t>
            </a:r>
          </a:p>
          <a:p>
            <a:r>
              <a:rPr lang="fi-FI" sz="1800" dirty="0"/>
              <a:t>Ymmärtämään pyrkivä keskusteluyhteys, mikä mättää nuoren mielestä</a:t>
            </a:r>
          </a:p>
          <a:p>
            <a:r>
              <a:rPr lang="fi-FI" sz="1800" dirty="0"/>
              <a:t>Onko jotakin liikaa, auttaisiko priorisointi, tarvittaessa keventäminen? Onko muussa elämässä jotakin, joka vie liikaa aikaa tai jaksamista?</a:t>
            </a:r>
          </a:p>
          <a:p>
            <a:r>
              <a:rPr lang="fi-FI" sz="1800" dirty="0"/>
              <a:t>Työ ei tuo tulosta? Opiskelutekniikka? Oppimisvaikeus, keskittymispulmat?</a:t>
            </a:r>
          </a:p>
          <a:p>
            <a:r>
              <a:rPr lang="fi-FI" sz="1800" dirty="0"/>
              <a:t>Onko koulussa jotakin, joka ahdistaa? Kaveripulmat, sosiaalinen jännittäminen?</a:t>
            </a:r>
          </a:p>
          <a:p>
            <a:r>
              <a:rPr lang="fi-FI" sz="1800" dirty="0"/>
              <a:t>Muut murheet?</a:t>
            </a:r>
          </a:p>
        </p:txBody>
      </p:sp>
    </p:spTree>
    <p:extLst>
      <p:ext uri="{BB962C8B-B14F-4D97-AF65-F5344CB8AC3E}">
        <p14:creationId xmlns:p14="http://schemas.microsoft.com/office/powerpoint/2010/main" val="2999093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D6FA28-EA67-C568-3420-F24D3A1679CA}"/>
              </a:ext>
            </a:extLst>
          </p:cNvPr>
          <p:cNvSpPr>
            <a:spLocks noGrp="1"/>
          </p:cNvSpPr>
          <p:nvPr>
            <p:ph type="title"/>
          </p:nvPr>
        </p:nvSpPr>
        <p:spPr>
          <a:xfrm>
            <a:off x="838200" y="365126"/>
            <a:ext cx="10515600" cy="893152"/>
          </a:xfrm>
        </p:spPr>
        <p:txBody>
          <a:bodyPr>
            <a:normAutofit/>
          </a:bodyPr>
          <a:lstStyle/>
          <a:p>
            <a:r>
              <a:rPr lang="fi-FI" sz="4000" dirty="0"/>
              <a:t>Lisätietoa ja vinkkejä:</a:t>
            </a:r>
          </a:p>
        </p:txBody>
      </p:sp>
      <p:sp>
        <p:nvSpPr>
          <p:cNvPr id="3" name="Sisällön paikkamerkki 2">
            <a:extLst>
              <a:ext uri="{FF2B5EF4-FFF2-40B4-BE49-F238E27FC236}">
                <a16:creationId xmlns:a16="http://schemas.microsoft.com/office/drawing/2014/main" id="{8FF9037E-92E6-9C7C-DF75-4B7641F644E5}"/>
              </a:ext>
            </a:extLst>
          </p:cNvPr>
          <p:cNvSpPr>
            <a:spLocks noGrp="1"/>
          </p:cNvSpPr>
          <p:nvPr>
            <p:ph idx="1"/>
          </p:nvPr>
        </p:nvSpPr>
        <p:spPr>
          <a:xfrm>
            <a:off x="838200" y="1540783"/>
            <a:ext cx="10515600" cy="4659626"/>
          </a:xfrm>
        </p:spPr>
        <p:txBody>
          <a:bodyPr>
            <a:normAutofit/>
          </a:bodyPr>
          <a:lstStyle/>
          <a:p>
            <a:r>
              <a:rPr lang="fi-FI" dirty="0">
                <a:solidFill>
                  <a:srgbClr val="954F72"/>
                </a:solidFill>
                <a:hlinkClick r:id="rId2">
                  <a:extLst>
                    <a:ext uri="{A12FA001-AC4F-418D-AE19-62706E023703}">
                      <ahyp:hlinkClr xmlns:ahyp="http://schemas.microsoft.com/office/drawing/2018/hyperlinkcolor" val="tx"/>
                    </a:ext>
                  </a:extLst>
                </a:hlinkClick>
              </a:rPr>
              <a:t>Kelan tuet itsenäistyvälle nuorelle | Henkilöasiakkaat | </a:t>
            </a:r>
            <a:r>
              <a:rPr lang="fi-FI" dirty="0">
                <a:hlinkClick r:id="rId2">
                  <a:extLst>
                    <a:ext uri="{A12FA001-AC4F-418D-AE19-62706E023703}">
                      <ahyp:hlinkClr xmlns:ahyp="http://schemas.microsoft.com/office/drawing/2018/hyperlinkcolor" val="tx"/>
                    </a:ext>
                  </a:extLst>
                </a:hlinkClick>
              </a:rPr>
              <a:t>Kela</a:t>
            </a:r>
            <a:endParaRPr lang="fi-FI" dirty="0"/>
          </a:p>
          <a:p>
            <a:pPr marL="0" indent="0">
              <a:buNone/>
            </a:pPr>
            <a:r>
              <a:rPr lang="fi-FI" sz="1800" dirty="0"/>
              <a:t>https://www.kela.fi/ilmoita-muutoksista-nuoret</a:t>
            </a:r>
          </a:p>
          <a:p>
            <a:endParaRPr lang="fi-FI" dirty="0"/>
          </a:p>
          <a:p>
            <a:endParaRPr lang="fi-FI" dirty="0"/>
          </a:p>
          <a:p>
            <a:endParaRPr lang="fi-FI" dirty="0"/>
          </a:p>
          <a:p>
            <a:endParaRPr lang="fi-FI" dirty="0"/>
          </a:p>
          <a:p>
            <a:endParaRPr lang="fi-FI" dirty="0"/>
          </a:p>
          <a:p>
            <a:endParaRPr lang="fi-FI" dirty="0"/>
          </a:p>
          <a:p>
            <a:r>
              <a:rPr lang="fi-FI" dirty="0">
                <a:hlinkClick r:id="rId3">
                  <a:extLst>
                    <a:ext uri="{A12FA001-AC4F-418D-AE19-62706E023703}">
                      <ahyp:hlinkClr xmlns:ahyp="http://schemas.microsoft.com/office/drawing/2018/hyperlinkcolor" val="tx"/>
                    </a:ext>
                  </a:extLst>
                </a:hlinkClick>
              </a:rPr>
              <a:t>Opiskelu ja asevelvollisuus</a:t>
            </a:r>
            <a:r>
              <a:rPr lang="fi-FI" dirty="0"/>
              <a:t> </a:t>
            </a:r>
            <a:r>
              <a:rPr lang="fi-FI" sz="1200" dirty="0"/>
              <a:t>https://www.kela.fi/documents/d/guest/selkokielinen-esite-opiskelu-ja-asevelvollisuus</a:t>
            </a:r>
          </a:p>
        </p:txBody>
      </p:sp>
      <p:pic>
        <p:nvPicPr>
          <p:cNvPr id="7" name="Kuva 6">
            <a:extLst>
              <a:ext uri="{FF2B5EF4-FFF2-40B4-BE49-F238E27FC236}">
                <a16:creationId xmlns:a16="http://schemas.microsoft.com/office/drawing/2014/main" id="{E57F1581-017B-A5E4-85D3-906BA3D5B959}"/>
              </a:ext>
            </a:extLst>
          </p:cNvPr>
          <p:cNvPicPr>
            <a:picLocks noChangeAspect="1"/>
          </p:cNvPicPr>
          <p:nvPr/>
        </p:nvPicPr>
        <p:blipFill>
          <a:blip r:embed="rId4"/>
          <a:stretch>
            <a:fillRect/>
          </a:stretch>
        </p:blipFill>
        <p:spPr>
          <a:xfrm>
            <a:off x="8256447" y="2727363"/>
            <a:ext cx="2118237" cy="2824316"/>
          </a:xfrm>
          <a:prstGeom prst="rect">
            <a:avLst/>
          </a:prstGeom>
        </p:spPr>
      </p:pic>
      <p:pic>
        <p:nvPicPr>
          <p:cNvPr id="9" name="Kuva 8">
            <a:extLst>
              <a:ext uri="{FF2B5EF4-FFF2-40B4-BE49-F238E27FC236}">
                <a16:creationId xmlns:a16="http://schemas.microsoft.com/office/drawing/2014/main" id="{FE95F20E-8C12-C219-CDB4-2162F52F6CEE}"/>
              </a:ext>
            </a:extLst>
          </p:cNvPr>
          <p:cNvPicPr>
            <a:picLocks noChangeAspect="1"/>
          </p:cNvPicPr>
          <p:nvPr/>
        </p:nvPicPr>
        <p:blipFill>
          <a:blip r:embed="rId5"/>
          <a:stretch>
            <a:fillRect/>
          </a:stretch>
        </p:blipFill>
        <p:spPr>
          <a:xfrm>
            <a:off x="1149226" y="2410619"/>
            <a:ext cx="3398097" cy="2504327"/>
          </a:xfrm>
          <a:prstGeom prst="rect">
            <a:avLst/>
          </a:prstGeom>
        </p:spPr>
      </p:pic>
    </p:spTree>
    <p:extLst>
      <p:ext uri="{BB962C8B-B14F-4D97-AF65-F5344CB8AC3E}">
        <p14:creationId xmlns:p14="http://schemas.microsoft.com/office/powerpoint/2010/main" val="2278354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9A24B23-731F-C278-EC88-82CFFB86466E}"/>
              </a:ext>
            </a:extLst>
          </p:cNvPr>
          <p:cNvSpPr>
            <a:spLocks noGrp="1"/>
          </p:cNvSpPr>
          <p:nvPr>
            <p:ph type="title"/>
          </p:nvPr>
        </p:nvSpPr>
        <p:spPr>
          <a:xfrm>
            <a:off x="466722" y="586855"/>
            <a:ext cx="3201366" cy="3387497"/>
          </a:xfrm>
        </p:spPr>
        <p:txBody>
          <a:bodyPr anchor="b">
            <a:normAutofit/>
          </a:bodyPr>
          <a:lstStyle/>
          <a:p>
            <a:pPr algn="r"/>
            <a:br>
              <a:rPr lang="fi-FI" sz="2800">
                <a:solidFill>
                  <a:srgbClr val="FFFFFF"/>
                </a:solidFill>
              </a:rPr>
            </a:br>
            <a:r>
              <a:rPr lang="fi-FI" sz="2800">
                <a:solidFill>
                  <a:srgbClr val="FFFFFF"/>
                </a:solidFill>
              </a:rPr>
              <a:t>Opiskelijat siirretään yleisen asumistuen saajista opintotuen asumislisän saajiksi 1.8.2025</a:t>
            </a:r>
            <a:br>
              <a:rPr lang="fi-FI" sz="2800">
                <a:solidFill>
                  <a:srgbClr val="FFFFFF"/>
                </a:solidFill>
              </a:rPr>
            </a:br>
            <a:endParaRPr lang="fi-FI" sz="2800">
              <a:solidFill>
                <a:srgbClr val="FFFFFF"/>
              </a:solidFill>
            </a:endParaRPr>
          </a:p>
        </p:txBody>
      </p:sp>
      <p:sp>
        <p:nvSpPr>
          <p:cNvPr id="3" name="Sisällön paikkamerkki 2">
            <a:extLst>
              <a:ext uri="{FF2B5EF4-FFF2-40B4-BE49-F238E27FC236}">
                <a16:creationId xmlns:a16="http://schemas.microsoft.com/office/drawing/2014/main" id="{CFA69164-190F-0A91-72D7-1F51DA23C8DC}"/>
              </a:ext>
            </a:extLst>
          </p:cNvPr>
          <p:cNvSpPr>
            <a:spLocks noGrp="1"/>
          </p:cNvSpPr>
          <p:nvPr>
            <p:ph idx="1"/>
          </p:nvPr>
        </p:nvSpPr>
        <p:spPr>
          <a:xfrm>
            <a:off x="4810259" y="649480"/>
            <a:ext cx="6555347" cy="5956803"/>
          </a:xfrm>
        </p:spPr>
        <p:txBody>
          <a:bodyPr anchor="ctr">
            <a:normAutofit/>
          </a:bodyPr>
          <a:lstStyle/>
          <a:p>
            <a:r>
              <a:rPr lang="fi-FI" sz="1800" dirty="0"/>
              <a:t>Asumislisään siirtyvillä asumistuki päättyy heinäkuussa ja asumislisä voidaan myöntää aikaisintaan elokuusta alkaen. </a:t>
            </a:r>
          </a:p>
          <a:p>
            <a:r>
              <a:rPr lang="fi-FI" sz="1800" dirty="0"/>
              <a:t>Asumislisää on haettava erikseen opintotuen muutosilmoituksella. Uudet opiskelijat hakevat asumislisää samalla kun muutakin opintotukea.</a:t>
            </a:r>
          </a:p>
          <a:p>
            <a:r>
              <a:rPr lang="fi-FI" sz="1800" dirty="0"/>
              <a:t>Asumislisää voivat saada opiskelijat, jotka asuvat vuokra- tai asumisoikeusasunnossa. Asumislisä on jatkossa 80 prosenttia vuokrasta tai käyttövastikkeesta. Sitä voi saada kuitenkin enintään 216, 248 tai 296 e/kk riippuen siitä, missä kunnassa opiskelija asuu.</a:t>
            </a:r>
          </a:p>
          <a:p>
            <a:r>
              <a:rPr lang="fi-FI" sz="1800" dirty="0"/>
              <a:t>Asumislisän saamiseen ja määrään vaikuttavat vain opiskelijan omat tulot. Muiden samassa asunnossa asuvien tulot eivät vaikuta asumislisän määrään tai saamiseen. Asumislisää voi saada, vaikka aiemmin ei ole voinut saada yleistä asumistukea esimerkiksi puolison tai kämppäkaverin tulojen vuoksi.</a:t>
            </a:r>
          </a:p>
          <a:p>
            <a:r>
              <a:rPr lang="fi-FI" sz="1800" dirty="0"/>
              <a:t>Opintotuen asumislisää maksetaan vain opiskelukuukausilta toisin kuin yleistä asumistukea, jota on voinut saada ympäri vuoden.</a:t>
            </a:r>
          </a:p>
          <a:p>
            <a:r>
              <a:rPr lang="fi-FI" sz="1800" dirty="0"/>
              <a:t>Asumislisä yksinkertaistaa opiskelijoiden tukia mutta vähentää opiskelijoille maksettavan tuen määrää</a:t>
            </a:r>
          </a:p>
          <a:p>
            <a:endParaRPr lang="fi-FI" sz="1700" dirty="0"/>
          </a:p>
        </p:txBody>
      </p:sp>
    </p:spTree>
    <p:extLst>
      <p:ext uri="{BB962C8B-B14F-4D97-AF65-F5344CB8AC3E}">
        <p14:creationId xmlns:p14="http://schemas.microsoft.com/office/powerpoint/2010/main" val="1039975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a:extLst>
              <a:ext uri="{FF2B5EF4-FFF2-40B4-BE49-F238E27FC236}">
                <a16:creationId xmlns:a16="http://schemas.microsoft.com/office/drawing/2014/main" id="{49EE1680-BB3E-BFBB-772A-BAB53556199F}"/>
              </a:ext>
            </a:extLst>
          </p:cNvPr>
          <p:cNvPicPr>
            <a:picLocks noGrp="1" noChangeAspect="1"/>
          </p:cNvPicPr>
          <p:nvPr>
            <p:ph idx="1"/>
          </p:nvPr>
        </p:nvPicPr>
        <p:blipFill>
          <a:blip r:embed="rId2"/>
          <a:stretch>
            <a:fillRect/>
          </a:stretch>
        </p:blipFill>
        <p:spPr>
          <a:xfrm>
            <a:off x="4907700" y="4068348"/>
            <a:ext cx="6490508" cy="2491964"/>
          </a:xfrm>
          <a:prstGeom prst="rect">
            <a:avLst/>
          </a:prstGeom>
        </p:spPr>
      </p:pic>
      <p:sp>
        <p:nvSpPr>
          <p:cNvPr id="6" name="Tekstiruutu 5">
            <a:extLst>
              <a:ext uri="{FF2B5EF4-FFF2-40B4-BE49-F238E27FC236}">
                <a16:creationId xmlns:a16="http://schemas.microsoft.com/office/drawing/2014/main" id="{65B821C4-587A-E13C-8BCC-8202050F8455}"/>
              </a:ext>
            </a:extLst>
          </p:cNvPr>
          <p:cNvSpPr txBox="1"/>
          <p:nvPr/>
        </p:nvSpPr>
        <p:spPr>
          <a:xfrm>
            <a:off x="708211" y="461246"/>
            <a:ext cx="8785412" cy="369332"/>
          </a:xfrm>
          <a:prstGeom prst="rect">
            <a:avLst/>
          </a:prstGeom>
          <a:noFill/>
        </p:spPr>
        <p:txBody>
          <a:bodyPr wrap="square">
            <a:spAutoFit/>
          </a:bodyPr>
          <a:lstStyle/>
          <a:p>
            <a:r>
              <a:rPr lang="fi-FI" dirty="0"/>
              <a:t>https://www.martat.fi/wp-content/uploads/2020/11/Hallitserahojasi_Nuoret.pdf</a:t>
            </a:r>
          </a:p>
        </p:txBody>
      </p:sp>
      <p:pic>
        <p:nvPicPr>
          <p:cNvPr id="7" name="Kuva 6">
            <a:extLst>
              <a:ext uri="{FF2B5EF4-FFF2-40B4-BE49-F238E27FC236}">
                <a16:creationId xmlns:a16="http://schemas.microsoft.com/office/drawing/2014/main" id="{276C7829-67BE-9971-FFD0-5433354A4D0A}"/>
              </a:ext>
            </a:extLst>
          </p:cNvPr>
          <p:cNvPicPr>
            <a:picLocks noChangeAspect="1"/>
          </p:cNvPicPr>
          <p:nvPr/>
        </p:nvPicPr>
        <p:blipFill>
          <a:blip r:embed="rId3"/>
          <a:stretch>
            <a:fillRect/>
          </a:stretch>
        </p:blipFill>
        <p:spPr>
          <a:xfrm>
            <a:off x="1651417" y="1062503"/>
            <a:ext cx="2808616" cy="3472721"/>
          </a:xfrm>
          <a:prstGeom prst="rect">
            <a:avLst/>
          </a:prstGeom>
        </p:spPr>
      </p:pic>
      <p:pic>
        <p:nvPicPr>
          <p:cNvPr id="8" name="Kuva 7">
            <a:extLst>
              <a:ext uri="{FF2B5EF4-FFF2-40B4-BE49-F238E27FC236}">
                <a16:creationId xmlns:a16="http://schemas.microsoft.com/office/drawing/2014/main" id="{5610C9EB-9B3A-0433-783A-375A949F8CD8}"/>
              </a:ext>
            </a:extLst>
          </p:cNvPr>
          <p:cNvPicPr>
            <a:picLocks noChangeAspect="1"/>
          </p:cNvPicPr>
          <p:nvPr/>
        </p:nvPicPr>
        <p:blipFill>
          <a:blip r:embed="rId4"/>
          <a:stretch>
            <a:fillRect/>
          </a:stretch>
        </p:blipFill>
        <p:spPr>
          <a:xfrm>
            <a:off x="6096000" y="1062503"/>
            <a:ext cx="4627265" cy="2773920"/>
          </a:xfrm>
          <a:prstGeom prst="rect">
            <a:avLst/>
          </a:prstGeom>
        </p:spPr>
      </p:pic>
      <p:pic>
        <p:nvPicPr>
          <p:cNvPr id="9" name="Kuva 8">
            <a:extLst>
              <a:ext uri="{FF2B5EF4-FFF2-40B4-BE49-F238E27FC236}">
                <a16:creationId xmlns:a16="http://schemas.microsoft.com/office/drawing/2014/main" id="{54BB0193-5FBC-0A48-0224-76A3D5EA7364}"/>
              </a:ext>
            </a:extLst>
          </p:cNvPr>
          <p:cNvPicPr>
            <a:picLocks noChangeAspect="1"/>
          </p:cNvPicPr>
          <p:nvPr/>
        </p:nvPicPr>
        <p:blipFill>
          <a:blip r:embed="rId5"/>
          <a:stretch>
            <a:fillRect/>
          </a:stretch>
        </p:blipFill>
        <p:spPr>
          <a:xfrm>
            <a:off x="1051667" y="4848332"/>
            <a:ext cx="2689350" cy="1460053"/>
          </a:xfrm>
          <a:prstGeom prst="rect">
            <a:avLst/>
          </a:prstGeom>
        </p:spPr>
      </p:pic>
    </p:spTree>
    <p:extLst>
      <p:ext uri="{BB962C8B-B14F-4D97-AF65-F5344CB8AC3E}">
        <p14:creationId xmlns:p14="http://schemas.microsoft.com/office/powerpoint/2010/main" val="955458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03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ight Triangle 103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Rectangle 103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B52F4D7-C3E9-43AD-AA40-51EAD2BEF29D}"/>
              </a:ext>
            </a:extLst>
          </p:cNvPr>
          <p:cNvSpPr>
            <a:spLocks noGrp="1"/>
          </p:cNvSpPr>
          <p:nvPr>
            <p:ph type="title"/>
          </p:nvPr>
        </p:nvSpPr>
        <p:spPr>
          <a:xfrm>
            <a:off x="1123356" y="792481"/>
            <a:ext cx="9984615" cy="1757990"/>
          </a:xfrm>
        </p:spPr>
        <p:txBody>
          <a:bodyPr>
            <a:normAutofit/>
          </a:bodyPr>
          <a:lstStyle/>
          <a:p>
            <a:r>
              <a:rPr lang="fi-FI" sz="5100" dirty="0"/>
              <a:t>Tukena</a:t>
            </a:r>
          </a:p>
        </p:txBody>
      </p:sp>
      <p:pic>
        <p:nvPicPr>
          <p:cNvPr id="1026" name="Picture 2" descr="Kuvan esikatselu">
            <a:extLst>
              <a:ext uri="{FF2B5EF4-FFF2-40B4-BE49-F238E27FC236}">
                <a16:creationId xmlns:a16="http://schemas.microsoft.com/office/drawing/2014/main" id="{14106A3E-D178-CBCF-E781-716B64C8A0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3357" y="4439920"/>
            <a:ext cx="3326723" cy="1005840"/>
          </a:xfrm>
          <a:prstGeom prst="rect">
            <a:avLst/>
          </a:prstGeom>
          <a:noFill/>
          <a:extLst>
            <a:ext uri="{909E8E84-426E-40DD-AFC4-6F175D3DCCD1}">
              <a14:hiddenFill xmlns:a14="http://schemas.microsoft.com/office/drawing/2010/main">
                <a:solidFill>
                  <a:srgbClr val="FFFFFF"/>
                </a:solidFill>
              </a14:hiddenFill>
            </a:ext>
          </a:extLst>
        </p:spPr>
      </p:pic>
      <p:sp>
        <p:nvSpPr>
          <p:cNvPr id="3" name="Sisällön paikkamerkki 2">
            <a:extLst>
              <a:ext uri="{FF2B5EF4-FFF2-40B4-BE49-F238E27FC236}">
                <a16:creationId xmlns:a16="http://schemas.microsoft.com/office/drawing/2014/main" id="{90340488-45A0-4C13-B0BD-1CFF61531B91}"/>
              </a:ext>
            </a:extLst>
          </p:cNvPr>
          <p:cNvSpPr>
            <a:spLocks noGrp="1"/>
          </p:cNvSpPr>
          <p:nvPr>
            <p:ph idx="1"/>
          </p:nvPr>
        </p:nvSpPr>
        <p:spPr>
          <a:xfrm>
            <a:off x="4931664" y="1107440"/>
            <a:ext cx="5797296" cy="4619036"/>
          </a:xfrm>
        </p:spPr>
        <p:txBody>
          <a:bodyPr anchor="t">
            <a:normAutofit/>
          </a:bodyPr>
          <a:lstStyle/>
          <a:p>
            <a:r>
              <a:rPr lang="fi-FI" sz="2400" dirty="0"/>
              <a:t>Koulun henkilökunta, ro, opo, erit. opettaja, aineenopettajat</a:t>
            </a:r>
          </a:p>
          <a:p>
            <a:r>
              <a:rPr lang="fi-FI" sz="2400" dirty="0"/>
              <a:t>Opiskeluhuolto:</a:t>
            </a:r>
          </a:p>
          <a:p>
            <a:pPr>
              <a:buFont typeface="Wingdings" panose="05000000000000000000" pitchFamily="2" charset="2"/>
              <a:buChar char="Ø"/>
            </a:pPr>
            <a:r>
              <a:rPr lang="fi-FI" sz="2400" dirty="0"/>
              <a:t>Terveydenhoitaja Tiina Ollikainen</a:t>
            </a:r>
          </a:p>
          <a:p>
            <a:pPr>
              <a:buFont typeface="Wingdings" panose="05000000000000000000" pitchFamily="2" charset="2"/>
              <a:buChar char="Ø"/>
            </a:pPr>
            <a:r>
              <a:rPr lang="fi-FI" sz="2400" dirty="0"/>
              <a:t>Kuraattori Elisa Repo</a:t>
            </a:r>
          </a:p>
          <a:p>
            <a:pPr>
              <a:buFont typeface="Wingdings" panose="05000000000000000000" pitchFamily="2" charset="2"/>
              <a:buChar char="Ø"/>
            </a:pPr>
            <a:r>
              <a:rPr lang="fi-FI" sz="2400" dirty="0"/>
              <a:t>Psykologi Tarja Rouhiainen </a:t>
            </a:r>
          </a:p>
          <a:p>
            <a:endParaRPr lang="fi-FI" sz="2400" dirty="0"/>
          </a:p>
          <a:p>
            <a:r>
              <a:rPr lang="fi-FI" sz="2400" dirty="0"/>
              <a:t>Yhteydenotot: soittamalla, Wilmassa, sähköpostilla </a:t>
            </a:r>
          </a:p>
          <a:p>
            <a:r>
              <a:rPr lang="fi-FI" sz="2400" dirty="0"/>
              <a:t>Tiedot opinto-opas ja www.pshyvinvointialue.fi</a:t>
            </a:r>
          </a:p>
          <a:p>
            <a:endParaRPr lang="fi-FI" sz="1100" dirty="0"/>
          </a:p>
        </p:txBody>
      </p:sp>
    </p:spTree>
    <p:extLst>
      <p:ext uri="{BB962C8B-B14F-4D97-AF65-F5344CB8AC3E}">
        <p14:creationId xmlns:p14="http://schemas.microsoft.com/office/powerpoint/2010/main" val="1448727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yttö, Rentoutua, Kuuntelu, Musiikki">
            <a:extLst>
              <a:ext uri="{FF2B5EF4-FFF2-40B4-BE49-F238E27FC236}">
                <a16:creationId xmlns:a16="http://schemas.microsoft.com/office/drawing/2014/main" id="{4D19D507-A690-2110-BB89-E5884FE15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882" b="-1"/>
          <a:stretch/>
        </p:blipFill>
        <p:spPr bwMode="auto">
          <a:xfrm>
            <a:off x="-1013110" y="10"/>
            <a:ext cx="8890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6"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F1A36BB5-0A79-433F-A867-50D84E617A4F}"/>
              </a:ext>
            </a:extLst>
          </p:cNvPr>
          <p:cNvSpPr>
            <a:spLocks noGrp="1"/>
          </p:cNvSpPr>
          <p:nvPr>
            <p:ph type="title"/>
          </p:nvPr>
        </p:nvSpPr>
        <p:spPr>
          <a:xfrm>
            <a:off x="6096000" y="365125"/>
            <a:ext cx="5628640" cy="1443355"/>
          </a:xfrm>
        </p:spPr>
        <p:txBody>
          <a:bodyPr>
            <a:normAutofit/>
          </a:bodyPr>
          <a:lstStyle/>
          <a:p>
            <a:r>
              <a:rPr lang="fi-FI" sz="3700" dirty="0">
                <a:latin typeface="+mn-lt"/>
              </a:rPr>
              <a:t>Täysi-</a:t>
            </a:r>
            <a:r>
              <a:rPr lang="fi-FI" sz="3700" dirty="0" err="1">
                <a:latin typeface="+mn-lt"/>
              </a:rPr>
              <a:t>ikäistyvä</a:t>
            </a:r>
            <a:r>
              <a:rPr lang="fi-FI" sz="3700" dirty="0">
                <a:latin typeface="+mn-lt"/>
              </a:rPr>
              <a:t> nuori on vasta osin aikuinen</a:t>
            </a:r>
          </a:p>
        </p:txBody>
      </p:sp>
      <p:sp>
        <p:nvSpPr>
          <p:cNvPr id="54" name="Sisällön paikkamerkki 2">
            <a:extLst>
              <a:ext uri="{FF2B5EF4-FFF2-40B4-BE49-F238E27FC236}">
                <a16:creationId xmlns:a16="http://schemas.microsoft.com/office/drawing/2014/main" id="{FAB7B4FA-39B9-4D16-BFD3-DB5E608F4665}"/>
              </a:ext>
            </a:extLst>
          </p:cNvPr>
          <p:cNvSpPr>
            <a:spLocks noGrp="1"/>
          </p:cNvSpPr>
          <p:nvPr>
            <p:ph idx="1"/>
          </p:nvPr>
        </p:nvSpPr>
        <p:spPr>
          <a:xfrm>
            <a:off x="6217920" y="1991360"/>
            <a:ext cx="5862320" cy="4185603"/>
          </a:xfrm>
        </p:spPr>
        <p:txBody>
          <a:bodyPr>
            <a:noAutofit/>
          </a:bodyPr>
          <a:lstStyle/>
          <a:p>
            <a:r>
              <a:rPr lang="fi-FI" sz="2400" dirty="0"/>
              <a:t>Nuoren aivojen kehitys on vielä keskeneräistä: </a:t>
            </a:r>
          </a:p>
          <a:p>
            <a:r>
              <a:rPr lang="fi-FI" sz="2400" dirty="0"/>
              <a:t>oman toiminnan ohjaus on kypsymässä (otsalohkot kypsyvät 25-v asti) </a:t>
            </a:r>
          </a:p>
          <a:p>
            <a:r>
              <a:rPr lang="fi-FI" sz="2400" dirty="0"/>
              <a:t>kyky säädellä tunne-elämää on puutteellista</a:t>
            </a:r>
          </a:p>
          <a:p>
            <a:r>
              <a:rPr lang="fi-FI" sz="2400" dirty="0"/>
              <a:t>stressihormonipitoisuudet ovat suurimmillaan</a:t>
            </a:r>
          </a:p>
          <a:p>
            <a:r>
              <a:rPr lang="fi-FI" sz="2400" dirty="0"/>
              <a:t>elämänkokemus on vähäistä</a:t>
            </a:r>
          </a:p>
          <a:p>
            <a:endParaRPr lang="fi-FI" sz="2400" dirty="0"/>
          </a:p>
        </p:txBody>
      </p:sp>
    </p:spTree>
    <p:extLst>
      <p:ext uri="{BB962C8B-B14F-4D97-AF65-F5344CB8AC3E}">
        <p14:creationId xmlns:p14="http://schemas.microsoft.com/office/powerpoint/2010/main" val="3724119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allokko, Surffausta, Iso Aalto, Selaaja">
            <a:extLst>
              <a:ext uri="{FF2B5EF4-FFF2-40B4-BE49-F238E27FC236}">
                <a16:creationId xmlns:a16="http://schemas.microsoft.com/office/drawing/2014/main" id="{9BD4C0E2-6000-7B82-9B5B-A7B37F364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32" r="1451" b="-1"/>
          <a:stretch/>
        </p:blipFill>
        <p:spPr bwMode="auto">
          <a:xfrm>
            <a:off x="2522355" y="10"/>
            <a:ext cx="1165652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794C4E6F-9C02-FC47-4D36-2AD3DC9CC7F2}"/>
              </a:ext>
            </a:extLst>
          </p:cNvPr>
          <p:cNvSpPr>
            <a:spLocks noGrp="1"/>
          </p:cNvSpPr>
          <p:nvPr>
            <p:ph type="title"/>
          </p:nvPr>
        </p:nvSpPr>
        <p:spPr>
          <a:xfrm>
            <a:off x="838200" y="365125"/>
            <a:ext cx="6172200" cy="1899912"/>
          </a:xfrm>
        </p:spPr>
        <p:txBody>
          <a:bodyPr>
            <a:normAutofit/>
          </a:bodyPr>
          <a:lstStyle/>
          <a:p>
            <a:r>
              <a:rPr lang="fi-FI" sz="4000" dirty="0"/>
              <a:t>Nuorelle vyöryy uusia rooleja</a:t>
            </a:r>
          </a:p>
        </p:txBody>
      </p:sp>
      <p:sp>
        <p:nvSpPr>
          <p:cNvPr id="3" name="Sisällön paikkamerkki 2">
            <a:extLst>
              <a:ext uri="{FF2B5EF4-FFF2-40B4-BE49-F238E27FC236}">
                <a16:creationId xmlns:a16="http://schemas.microsoft.com/office/drawing/2014/main" id="{B24CBE55-4A3D-65BD-A250-47438909B93C}"/>
              </a:ext>
            </a:extLst>
          </p:cNvPr>
          <p:cNvSpPr>
            <a:spLocks noGrp="1"/>
          </p:cNvSpPr>
          <p:nvPr>
            <p:ph idx="1"/>
          </p:nvPr>
        </p:nvSpPr>
        <p:spPr>
          <a:xfrm>
            <a:off x="838200" y="2434201"/>
            <a:ext cx="5024120" cy="3742762"/>
          </a:xfrm>
        </p:spPr>
        <p:txBody>
          <a:bodyPr>
            <a:normAutofit/>
          </a:bodyPr>
          <a:lstStyle/>
          <a:p>
            <a:r>
              <a:rPr lang="fi-FI" sz="2400" dirty="0"/>
              <a:t>Aikaisemmin vanhempi ollut opastajana, nyt nuori pikkuhiljaa opettelee omaa päätöksentekoa ja päätöksistä vastuunkantoa, arjen pyöritystä, raha-asioiden hoitoa, itsearvostusta ja omien rajojen asettamista, elämäntaitoja, uudenlaisia ihmissuhteita parinvalintoineen, myös työelämän ihmissuhteita ja tapoja/kulttuureita </a:t>
            </a:r>
          </a:p>
        </p:txBody>
      </p:sp>
    </p:spTree>
    <p:extLst>
      <p:ext uri="{BB962C8B-B14F-4D97-AF65-F5344CB8AC3E}">
        <p14:creationId xmlns:p14="http://schemas.microsoft.com/office/powerpoint/2010/main" val="2140242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36">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BE018BC-700B-427A-A02A-8B95FF721E79}"/>
              </a:ext>
            </a:extLst>
          </p:cNvPr>
          <p:cNvSpPr>
            <a:spLocks noGrp="1"/>
          </p:cNvSpPr>
          <p:nvPr>
            <p:ph type="title"/>
          </p:nvPr>
        </p:nvSpPr>
        <p:spPr>
          <a:xfrm>
            <a:off x="838200" y="365125"/>
            <a:ext cx="10515600" cy="1306443"/>
          </a:xfrm>
        </p:spPr>
        <p:txBody>
          <a:bodyPr>
            <a:normAutofit/>
          </a:bodyPr>
          <a:lstStyle/>
          <a:p>
            <a:r>
              <a:rPr lang="fi-FI" sz="4000" dirty="0"/>
              <a:t>Nuoret kypsyvät omaan tahtiinsa</a:t>
            </a:r>
            <a:endParaRPr lang="fi-FI" sz="4000"/>
          </a:p>
        </p:txBody>
      </p:sp>
      <p:sp>
        <p:nvSpPr>
          <p:cNvPr id="3" name="Sisällön paikkamerkki 2">
            <a:extLst>
              <a:ext uri="{FF2B5EF4-FFF2-40B4-BE49-F238E27FC236}">
                <a16:creationId xmlns:a16="http://schemas.microsoft.com/office/drawing/2014/main" id="{6706019F-D7AD-4F25-91EF-2CE947CD818C}"/>
              </a:ext>
            </a:extLst>
          </p:cNvPr>
          <p:cNvSpPr>
            <a:spLocks noGrp="1"/>
          </p:cNvSpPr>
          <p:nvPr>
            <p:ph idx="1"/>
          </p:nvPr>
        </p:nvSpPr>
        <p:spPr>
          <a:xfrm>
            <a:off x="838200" y="1671568"/>
            <a:ext cx="5115560" cy="4457521"/>
          </a:xfrm>
        </p:spPr>
        <p:txBody>
          <a:bodyPr>
            <a:normAutofit/>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fi-FI" sz="1800" b="0" i="0" u="none" strike="noStrike" kern="1200" cap="none" spc="0" normalizeH="0" baseline="0" noProof="0" dirty="0">
                <a:ln>
                  <a:noFill/>
                </a:ln>
                <a:effectLst/>
                <a:uLnTx/>
                <a:uFillTx/>
                <a:latin typeface="Calibri" panose="020F0502020204030204"/>
                <a:ea typeface="+mn-ea"/>
                <a:cs typeface="+mn-cs"/>
              </a:rPr>
              <a:t>Eri elämänalueillakin itsenäistyminen voi </a:t>
            </a:r>
            <a:r>
              <a:rPr lang="fi-FI" sz="1800" dirty="0">
                <a:latin typeface="Calibri" panose="020F0502020204030204"/>
              </a:rPr>
              <a:t>vaihdella</a:t>
            </a:r>
            <a:endParaRPr lang="fi-FI" sz="1800" dirty="0"/>
          </a:p>
          <a:p>
            <a:r>
              <a:rPr lang="fi-FI" sz="1800" dirty="0"/>
              <a:t>Nuori tarvitsee aikaa ja rauhaa saada harjoitella, ottaa vastuuta siinä tahdissa kuin on kykyä. </a:t>
            </a:r>
          </a:p>
          <a:p>
            <a:r>
              <a:rPr lang="fi-FI" sz="1800" dirty="0"/>
              <a:t>Vanhemman herkkyyttä/ pelisilmää tarvitaan	</a:t>
            </a:r>
          </a:p>
          <a:p>
            <a:pPr lvl="1"/>
            <a:r>
              <a:rPr lang="fi-FI" sz="1800" dirty="0"/>
              <a:t>Kärsivällinen neuvotteluyhteyden ylläpitäminen</a:t>
            </a:r>
          </a:p>
          <a:p>
            <a:pPr lvl="1"/>
            <a:r>
              <a:rPr lang="fi-FI" sz="1800" dirty="0"/>
              <a:t>Vastuun antaminen sopivasti, pikkuhiljaa lisäten</a:t>
            </a:r>
          </a:p>
          <a:p>
            <a:pPr lvl="1"/>
            <a:r>
              <a:rPr lang="fi-FI" sz="1800" dirty="0"/>
              <a:t>Luottamus nuoren pärjäämiseen ja samalla havainnointi, miten se onnistuu</a:t>
            </a:r>
          </a:p>
          <a:p>
            <a:pPr lvl="1"/>
            <a:r>
              <a:rPr lang="fi-FI" sz="1800" dirty="0"/>
              <a:t>Vanhemman näkökulmasta ei aina niin hyvän valinnan salliminen/sietäminen</a:t>
            </a:r>
          </a:p>
          <a:p>
            <a:pPr lvl="1"/>
            <a:r>
              <a:rPr lang="fi-FI" sz="1800" dirty="0"/>
              <a:t>Lohduttelu pettymyksen tullen</a:t>
            </a:r>
          </a:p>
          <a:p>
            <a:pPr lvl="1"/>
            <a:r>
              <a:rPr lang="fi-FI" sz="1800" dirty="0"/>
              <a:t>Tarvittaessa </a:t>
            </a:r>
            <a:r>
              <a:rPr lang="fi-FI" sz="1800" dirty="0" err="1"/>
              <a:t>hoksauttaminen</a:t>
            </a:r>
            <a:r>
              <a:rPr lang="fi-FI" sz="1800" dirty="0"/>
              <a:t> rajoista</a:t>
            </a:r>
          </a:p>
          <a:p>
            <a:pPr lvl="1"/>
            <a:endParaRPr lang="fi-FI" sz="1400" dirty="0"/>
          </a:p>
        </p:txBody>
      </p:sp>
      <p:pic>
        <p:nvPicPr>
          <p:cNvPr id="1026" name="Picture 2" descr="Tomaatit, Hedelmiä">
            <a:extLst>
              <a:ext uri="{FF2B5EF4-FFF2-40B4-BE49-F238E27FC236}">
                <a16:creationId xmlns:a16="http://schemas.microsoft.com/office/drawing/2014/main" id="{3A7EC9F4-1440-E6FA-F0F6-D197CB144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0" r="2010" b="-2"/>
          <a:stretch/>
        </p:blipFill>
        <p:spPr bwMode="auto">
          <a:xfrm>
            <a:off x="6096000" y="1671568"/>
            <a:ext cx="5796279" cy="422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83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Tasapaino, Saldo, Baari, Kengät, Jalat">
            <a:extLst>
              <a:ext uri="{FF2B5EF4-FFF2-40B4-BE49-F238E27FC236}">
                <a16:creationId xmlns:a16="http://schemas.microsoft.com/office/drawing/2014/main" id="{CAA3E45F-B79D-2156-4EA7-5F19EEC8CE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588" b="-1"/>
          <a:stretch/>
        </p:blipFill>
        <p:spPr bwMode="auto">
          <a:xfrm>
            <a:off x="2522358" y="1524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082F0E29-BFA7-42E3-9347-DA6DA7DB1D28}"/>
              </a:ext>
            </a:extLst>
          </p:cNvPr>
          <p:cNvSpPr>
            <a:spLocks noGrp="1"/>
          </p:cNvSpPr>
          <p:nvPr>
            <p:ph type="title"/>
          </p:nvPr>
        </p:nvSpPr>
        <p:spPr>
          <a:xfrm>
            <a:off x="838200" y="365125"/>
            <a:ext cx="5003800" cy="1899912"/>
          </a:xfrm>
        </p:spPr>
        <p:txBody>
          <a:bodyPr>
            <a:normAutofit/>
          </a:bodyPr>
          <a:lstStyle/>
          <a:p>
            <a:r>
              <a:rPr lang="fi-FI" sz="4000" dirty="0"/>
              <a:t>Vanhemman tasapainoilu ei ole aina helppoa</a:t>
            </a:r>
          </a:p>
        </p:txBody>
      </p:sp>
      <p:sp>
        <p:nvSpPr>
          <p:cNvPr id="3" name="Sisällön paikkamerkki 2">
            <a:extLst>
              <a:ext uri="{FF2B5EF4-FFF2-40B4-BE49-F238E27FC236}">
                <a16:creationId xmlns:a16="http://schemas.microsoft.com/office/drawing/2014/main" id="{7B6AFA2C-1172-47FC-9EE8-4B037EFB492F}"/>
              </a:ext>
            </a:extLst>
          </p:cNvPr>
          <p:cNvSpPr>
            <a:spLocks noGrp="1"/>
          </p:cNvSpPr>
          <p:nvPr>
            <p:ph idx="1"/>
          </p:nvPr>
        </p:nvSpPr>
        <p:spPr>
          <a:xfrm>
            <a:off x="838202" y="2133600"/>
            <a:ext cx="5543548" cy="4195763"/>
          </a:xfrm>
        </p:spPr>
        <p:txBody>
          <a:bodyPr>
            <a:normAutofit/>
          </a:bodyPr>
          <a:lstStyle/>
          <a:p>
            <a:pPr marL="0" indent="0">
              <a:buNone/>
            </a:pPr>
            <a:endParaRPr lang="fi-FI" sz="2000" dirty="0"/>
          </a:p>
          <a:p>
            <a:pPr>
              <a:lnSpc>
                <a:spcPct val="107000"/>
              </a:lnSpc>
              <a:spcAft>
                <a:spcPts val="800"/>
              </a:spcAft>
            </a:pPr>
            <a:r>
              <a:rPr lang="fi-FI" sz="1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Ole kiinnostunut nuoren kuulumisista ja ajatuksista, keskustele ja ole utelias, mikä nuorelle on tärkeää, millainen  maailmankuva ja arvot hänell</a:t>
            </a:r>
            <a:r>
              <a:rPr lang="fi-FI" sz="1800" b="1"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ä on.</a:t>
            </a:r>
            <a:r>
              <a:rPr lang="fi-FI" sz="1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Kysy avoimia kysymyksiä</a:t>
            </a:r>
            <a:r>
              <a:rPr lang="fi-FI"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i-FI" sz="1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Kerro nuorelle hänen vahvuuksistaan.</a:t>
            </a:r>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Kun omat tunteet nousevat pintaan, peräänny ja yritä ymmärtää, että nuor</a:t>
            </a:r>
            <a:r>
              <a:rPr lang="fi-FI" sz="1800" b="1"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i on erillinen sinusta. Yritä olla vertaamatta tilannetta omaan nuoruuteesi.</a:t>
            </a:r>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sz="2000" dirty="0"/>
          </a:p>
        </p:txBody>
      </p:sp>
    </p:spTree>
    <p:extLst>
      <p:ext uri="{BB962C8B-B14F-4D97-AF65-F5344CB8AC3E}">
        <p14:creationId xmlns:p14="http://schemas.microsoft.com/office/powerpoint/2010/main" val="330449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8935F8-8292-DF24-8127-398CA4644D16}"/>
              </a:ext>
            </a:extLst>
          </p:cNvPr>
          <p:cNvSpPr>
            <a:spLocks noGrp="1"/>
          </p:cNvSpPr>
          <p:nvPr>
            <p:ph type="title"/>
          </p:nvPr>
        </p:nvSpPr>
        <p:spPr>
          <a:xfrm>
            <a:off x="481013" y="3752849"/>
            <a:ext cx="3290887" cy="2452687"/>
          </a:xfrm>
        </p:spPr>
        <p:txBody>
          <a:bodyPr anchor="ctr">
            <a:normAutofit/>
          </a:bodyPr>
          <a:lstStyle/>
          <a:p>
            <a:r>
              <a:rPr lang="fi-FI" sz="3600"/>
              <a:t>Monenlaisia vanhempia, erilaisia tapoja irtautua</a:t>
            </a:r>
            <a:endParaRPr lang="fi-FI" sz="3600" dirty="0"/>
          </a:p>
        </p:txBody>
      </p:sp>
      <p:pic>
        <p:nvPicPr>
          <p:cNvPr id="1026" name="Picture 2" descr="Kasvot, Kouluttaa, Lähtö, Hyvästi">
            <a:extLst>
              <a:ext uri="{FF2B5EF4-FFF2-40B4-BE49-F238E27FC236}">
                <a16:creationId xmlns:a16="http://schemas.microsoft.com/office/drawing/2014/main" id="{9B4B170D-1B25-5D83-256E-D3CED1DB7F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531" b="30874"/>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Sisällön paikkamerkki 2">
            <a:extLst>
              <a:ext uri="{FF2B5EF4-FFF2-40B4-BE49-F238E27FC236}">
                <a16:creationId xmlns:a16="http://schemas.microsoft.com/office/drawing/2014/main" id="{8AC20263-91C8-2EF0-09F8-80CFACDCD833}"/>
              </a:ext>
            </a:extLst>
          </p:cNvPr>
          <p:cNvSpPr>
            <a:spLocks noGrp="1"/>
          </p:cNvSpPr>
          <p:nvPr>
            <p:ph idx="1"/>
          </p:nvPr>
        </p:nvSpPr>
        <p:spPr>
          <a:xfrm>
            <a:off x="4223982" y="3752850"/>
            <a:ext cx="7485413" cy="2452687"/>
          </a:xfrm>
        </p:spPr>
        <p:txBody>
          <a:bodyPr anchor="ctr">
            <a:normAutofit/>
          </a:bodyPr>
          <a:lstStyle/>
          <a:p>
            <a:r>
              <a:rPr lang="fi-FI" sz="1800" dirty="0"/>
              <a:t>Kotiin sitovat vanhemmat? (esim. omien pelkojen siirtämistä nuoreen, kokeilemisen estämistä; omat odotukset/ toiveet puskevat päälle)</a:t>
            </a:r>
          </a:p>
          <a:p>
            <a:r>
              <a:rPr lang="fi-FI" sz="1800" dirty="0"/>
              <a:t>Ajelehtimaan päästävät vanhemmat (esim. konfliktien välttelyä, nuoren näkeminen liian pärjäävänä, omat haasteita elämässä vievät voimavarat)</a:t>
            </a:r>
          </a:p>
          <a:p>
            <a:r>
              <a:rPr lang="fi-FI" sz="1800" dirty="0"/>
              <a:t>Kotoa pois karkottavat vanhemmat? (esim. uusioperheiden haasteet; liian paljon paineita nuoren taloudelliselle itsenäistymiselle?)</a:t>
            </a:r>
          </a:p>
          <a:p>
            <a:r>
              <a:rPr lang="fi-FI" sz="1800" dirty="0"/>
              <a:t>Kannatellen irti päästävät vanhemmat –suhde saa kasvaa ja muuttua, takaiskuja siedetään ja virheitäkin tehdään, mutta niistä selvitään</a:t>
            </a:r>
          </a:p>
        </p:txBody>
      </p:sp>
    </p:spTree>
    <p:extLst>
      <p:ext uri="{BB962C8B-B14F-4D97-AF65-F5344CB8AC3E}">
        <p14:creationId xmlns:p14="http://schemas.microsoft.com/office/powerpoint/2010/main" val="2288576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8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306FDFA1-5CB5-41F6-8AD1-3F03936FED99}"/>
              </a:ext>
            </a:extLst>
          </p:cNvPr>
          <p:cNvSpPr>
            <a:spLocks noGrp="1"/>
          </p:cNvSpPr>
          <p:nvPr>
            <p:ph type="title"/>
          </p:nvPr>
        </p:nvSpPr>
        <p:spPr>
          <a:xfrm>
            <a:off x="6807200" y="193040"/>
            <a:ext cx="5120640" cy="2071997"/>
          </a:xfrm>
        </p:spPr>
        <p:txBody>
          <a:bodyPr>
            <a:normAutofit/>
          </a:bodyPr>
          <a:lstStyle/>
          <a:p>
            <a:r>
              <a:rPr lang="fi-FI" sz="4000" dirty="0"/>
              <a:t>Suurin osa lukiolaisista pärjää hyvin</a:t>
            </a:r>
          </a:p>
        </p:txBody>
      </p:sp>
      <p:pic>
        <p:nvPicPr>
          <p:cNvPr id="3076" name="Picture 4" descr="Polku, Tienhaarasta, Haara, Vaellus">
            <a:extLst>
              <a:ext uri="{FF2B5EF4-FFF2-40B4-BE49-F238E27FC236}">
                <a16:creationId xmlns:a16="http://schemas.microsoft.com/office/drawing/2014/main" id="{FB1D7978-4F25-E615-1E64-E28D96237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451" r="9035" b="-1"/>
          <a:stretch/>
        </p:blipFill>
        <p:spPr bwMode="auto">
          <a:xfrm>
            <a:off x="-264159" y="10"/>
            <a:ext cx="693639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Sisällön paikkamerkki 2">
            <a:extLst>
              <a:ext uri="{FF2B5EF4-FFF2-40B4-BE49-F238E27FC236}">
                <a16:creationId xmlns:a16="http://schemas.microsoft.com/office/drawing/2014/main" id="{1F6F134F-1661-4C11-9E92-1D64CC844453}"/>
              </a:ext>
            </a:extLst>
          </p:cNvPr>
          <p:cNvSpPr>
            <a:spLocks noGrp="1"/>
          </p:cNvSpPr>
          <p:nvPr>
            <p:ph idx="1"/>
          </p:nvPr>
        </p:nvSpPr>
        <p:spPr>
          <a:xfrm>
            <a:off x="6936389" y="2072640"/>
            <a:ext cx="4991451" cy="4592320"/>
          </a:xfrm>
        </p:spPr>
        <p:txBody>
          <a:bodyPr>
            <a:noAutofit/>
          </a:bodyPr>
          <a:lstStyle/>
          <a:p>
            <a:r>
              <a:rPr lang="fi-FI" sz="2000" dirty="0"/>
              <a:t>Nuoruus on mielenterveysongelmien herkkyysaikaa, samalla toipuminenkin on helpompaa ja nopeampaa</a:t>
            </a:r>
          </a:p>
          <a:p>
            <a:r>
              <a:rPr lang="fi-FI" sz="2000" dirty="0"/>
              <a:t>Vaikeudet tuovat nuorelle lisää ymmärrystä siitä, mikä on itselle hyväksi ja mikä taas kuluttaa liikaa hyvinvointia</a:t>
            </a:r>
          </a:p>
          <a:p>
            <a:r>
              <a:rPr lang="fi-FI" sz="2000" dirty="0"/>
              <a:t>Mahdollisuuksien avaruus/ tulevaisuuden epävarmuus usein ahdistaa</a:t>
            </a:r>
          </a:p>
          <a:p>
            <a:r>
              <a:rPr lang="fi-FI" sz="2000" dirty="0"/>
              <a:t>Kukaan meistä ei tiedä tulevaa, eletään päivä kerrallaan sen mukaan, mikä tänään on paras ymmärrys omista asioista – jos se myöhemmin näyttää menneen pieleen, aina voi korjata tai suuntautua uudelleen: </a:t>
            </a:r>
            <a:r>
              <a:rPr lang="fi-FI" sz="2000" dirty="0" err="1"/>
              <a:t>resilienssi</a:t>
            </a:r>
            <a:r>
              <a:rPr lang="fi-FI" sz="2000" dirty="0"/>
              <a:t> vahvistuu</a:t>
            </a:r>
          </a:p>
        </p:txBody>
      </p:sp>
    </p:spTree>
    <p:extLst>
      <p:ext uri="{BB962C8B-B14F-4D97-AF65-F5344CB8AC3E}">
        <p14:creationId xmlns:p14="http://schemas.microsoft.com/office/powerpoint/2010/main" val="1253091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45D347-F41E-88DC-1890-4BE02BFB6814}"/>
              </a:ext>
            </a:extLst>
          </p:cNvPr>
          <p:cNvSpPr>
            <a:spLocks noGrp="1"/>
          </p:cNvSpPr>
          <p:nvPr>
            <p:ph type="title"/>
          </p:nvPr>
        </p:nvSpPr>
        <p:spPr>
          <a:xfrm>
            <a:off x="481013" y="3752849"/>
            <a:ext cx="3290887" cy="2452687"/>
          </a:xfrm>
        </p:spPr>
        <p:txBody>
          <a:bodyPr anchor="ctr">
            <a:normAutofit/>
          </a:bodyPr>
          <a:lstStyle/>
          <a:p>
            <a:r>
              <a:rPr lang="fi-FI" sz="3600"/>
              <a:t>Lukioaika voi kuormittaa</a:t>
            </a:r>
          </a:p>
        </p:txBody>
      </p:sp>
      <p:pic>
        <p:nvPicPr>
          <p:cNvPr id="2050" name="Picture 2" descr="Stressi, Loppuun Palaminen, Mies">
            <a:extLst>
              <a:ext uri="{FF2B5EF4-FFF2-40B4-BE49-F238E27FC236}">
                <a16:creationId xmlns:a16="http://schemas.microsoft.com/office/drawing/2014/main" id="{58655737-0EFA-5DAE-D4EF-37C6F9EAF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914" b="33838"/>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Sisällön paikkamerkki 2">
            <a:extLst>
              <a:ext uri="{FF2B5EF4-FFF2-40B4-BE49-F238E27FC236}">
                <a16:creationId xmlns:a16="http://schemas.microsoft.com/office/drawing/2014/main" id="{0BD6F07E-E5B9-8393-0E37-B8108844034D}"/>
              </a:ext>
            </a:extLst>
          </p:cNvPr>
          <p:cNvSpPr>
            <a:spLocks noGrp="1"/>
          </p:cNvSpPr>
          <p:nvPr>
            <p:ph idx="1"/>
          </p:nvPr>
        </p:nvSpPr>
        <p:spPr>
          <a:xfrm>
            <a:off x="4223982" y="3752850"/>
            <a:ext cx="7485413" cy="2452687"/>
          </a:xfrm>
        </p:spPr>
        <p:txBody>
          <a:bodyPr anchor="ctr">
            <a:normAutofit/>
          </a:bodyPr>
          <a:lstStyle/>
          <a:p>
            <a:r>
              <a:rPr lang="fi-FI" sz="1800" dirty="0"/>
              <a:t>Monenlaiset paineet yhtä aikaa: ihmissuhteet, epävarmuus omasta itsestä, jatko-opintojen valinnan mietintä, tulevaisuus</a:t>
            </a:r>
          </a:p>
          <a:p>
            <a:r>
              <a:rPr lang="fi-FI" sz="1800" dirty="0"/>
              <a:t>Jos aika tai jaksaminen ei tunnu riittävän, onko asioita liikaa yhtä aikaa: työnteko, ajokoulu, harrastukset, some, seurustelu yms.???</a:t>
            </a:r>
          </a:p>
          <a:p>
            <a:r>
              <a:rPr lang="fi-FI" sz="1800" dirty="0"/>
              <a:t>Pärjäämisen pakko salpauttaa ja ahdistaa</a:t>
            </a:r>
          </a:p>
          <a:p>
            <a:endParaRPr lang="fi-FI" sz="1800" dirty="0"/>
          </a:p>
        </p:txBody>
      </p:sp>
    </p:spTree>
    <p:extLst>
      <p:ext uri="{BB962C8B-B14F-4D97-AF65-F5344CB8AC3E}">
        <p14:creationId xmlns:p14="http://schemas.microsoft.com/office/powerpoint/2010/main" val="2977737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4" name="Rectangle 104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D2364EA-FC83-4C2E-A471-A7F65949DF4E}"/>
              </a:ext>
            </a:extLst>
          </p:cNvPr>
          <p:cNvSpPr>
            <a:spLocks noGrp="1"/>
          </p:cNvSpPr>
          <p:nvPr>
            <p:ph type="title"/>
          </p:nvPr>
        </p:nvSpPr>
        <p:spPr>
          <a:xfrm>
            <a:off x="836679" y="723898"/>
            <a:ext cx="6002110" cy="1495425"/>
          </a:xfrm>
        </p:spPr>
        <p:txBody>
          <a:bodyPr>
            <a:normAutofit/>
          </a:bodyPr>
          <a:lstStyle/>
          <a:p>
            <a:r>
              <a:rPr lang="fi-FI" sz="4000"/>
              <a:t>Auta nuorta tarkistamaan tilannettaan</a:t>
            </a:r>
          </a:p>
        </p:txBody>
      </p:sp>
      <p:sp>
        <p:nvSpPr>
          <p:cNvPr id="1030" name="Content Placeholder 1029">
            <a:extLst>
              <a:ext uri="{FF2B5EF4-FFF2-40B4-BE49-F238E27FC236}">
                <a16:creationId xmlns:a16="http://schemas.microsoft.com/office/drawing/2014/main" id="{76C759C6-1B29-E354-E470-346B0294B4CA}"/>
              </a:ext>
            </a:extLst>
          </p:cNvPr>
          <p:cNvSpPr>
            <a:spLocks noGrp="1"/>
          </p:cNvSpPr>
          <p:nvPr>
            <p:ph idx="1"/>
          </p:nvPr>
        </p:nvSpPr>
        <p:spPr>
          <a:xfrm>
            <a:off x="836680" y="2405067"/>
            <a:ext cx="6002110" cy="3729034"/>
          </a:xfrm>
        </p:spPr>
        <p:txBody>
          <a:bodyPr>
            <a:normAutofit/>
          </a:bodyPr>
          <a:lstStyle/>
          <a:p>
            <a:r>
              <a:rPr lang="en-US" sz="2000"/>
              <a:t>Suurin osa lukioajasta olisi hyvä olla ns. vihreillä valoilla</a:t>
            </a:r>
          </a:p>
          <a:p>
            <a:r>
              <a:rPr lang="en-US" sz="2000"/>
              <a:t>Ajoittaiset stressipiikit/ keltaiset valot väistämättömiä elämässä - 0nnistuuko palautuminen? Onko selviämiskeinoista pidemmällä tähtäimellä haittaa? Tunnistaako nuori varomerkkinsä ja kuunteleeko niitä/ tekeekö tarvittaessa korjausliikkeitä?</a:t>
            </a:r>
          </a:p>
          <a:p>
            <a:r>
              <a:rPr lang="en-US" sz="2000"/>
              <a:t>Jatkuva kova kuormitus uuvuttaa, eikä nuori usein enää itse pysty auttamaan tilannettaan, vanhemman puuttuminen tarvitaan</a:t>
            </a:r>
          </a:p>
          <a:p>
            <a:endParaRPr lang="en-US" sz="2000"/>
          </a:p>
          <a:p>
            <a:endParaRPr lang="en-US" sz="2000"/>
          </a:p>
        </p:txBody>
      </p:sp>
      <p:pic>
        <p:nvPicPr>
          <p:cNvPr id="1026" name="Picture 2" descr="Liikennevalot, Valot, Roikkuva Lamppu">
            <a:extLst>
              <a:ext uri="{FF2B5EF4-FFF2-40B4-BE49-F238E27FC236}">
                <a16:creationId xmlns:a16="http://schemas.microsoft.com/office/drawing/2014/main" id="{45F59349-A8F4-402F-8DCB-BD5BB9D4E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6653" b="14665"/>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850668"/>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4EFABE52F94C084BAE72F37DA6CFB9C1" ma:contentTypeVersion="9" ma:contentTypeDescription="Luo uusi asiakirja." ma:contentTypeScope="" ma:versionID="12ab2c1d26136d54b507ca42f760d895">
  <xsd:schema xmlns:xsd="http://www.w3.org/2001/XMLSchema" xmlns:xs="http://www.w3.org/2001/XMLSchema" xmlns:p="http://schemas.microsoft.com/office/2006/metadata/properties" xmlns:ns1="http://schemas.microsoft.com/sharepoint/v3" xmlns:ns3="f69bba8d-8be0-4cf5-8a06-27465fb72784" xmlns:ns4="cb51b0cb-9d34-4180-b72a-49dbe5cb8e6a" targetNamespace="http://schemas.microsoft.com/office/2006/metadata/properties" ma:root="true" ma:fieldsID="0af5997640e45abadc3d53112bc5b715" ns1:_="" ns3:_="" ns4:_="">
    <xsd:import namespace="http://schemas.microsoft.com/sharepoint/v3"/>
    <xsd:import namespace="f69bba8d-8be0-4cf5-8a06-27465fb72784"/>
    <xsd:import namespace="cb51b0cb-9d34-4180-b72a-49dbe5cb8e6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Yhtenäisen yhteensopivuuskäytännön ominaisuudet" ma:hidden="true" ma:internalName="_ip_UnifiedCompliancePolicyProperties">
      <xsd:simpleType>
        <xsd:restriction base="dms:Note"/>
      </xsd:simpleType>
    </xsd:element>
    <xsd:element name="_ip_UnifiedCompliancePolicyUIAction" ma:index="14"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9bba8d-8be0-4cf5-8a06-27465fb727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51b0cb-9d34-4180-b72a-49dbe5cb8e6a"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SharingHintHash" ma:index="12"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740209B-B95E-4F41-ABFE-6C38D8555E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9bba8d-8be0-4cf5-8a06-27465fb72784"/>
    <ds:schemaRef ds:uri="cb51b0cb-9d34-4180-b72a-49dbe5cb8e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A46A88-AA27-49FD-A0E9-98F43B956FAE}">
  <ds:schemaRefs>
    <ds:schemaRef ds:uri="http://schemas.microsoft.com/sharepoint/v3/contenttype/forms"/>
  </ds:schemaRefs>
</ds:datastoreItem>
</file>

<file path=customXml/itemProps3.xml><?xml version="1.0" encoding="utf-8"?>
<ds:datastoreItem xmlns:ds="http://schemas.openxmlformats.org/officeDocument/2006/customXml" ds:itemID="{55791156-B26A-4271-B554-457328A85543}">
  <ds:schemaRefs>
    <ds:schemaRef ds:uri="http://schemas.microsoft.com/sharepoint/v3"/>
    <ds:schemaRef ds:uri="http://purl.org/dc/terms/"/>
    <ds:schemaRef ds:uri="http://schemas.openxmlformats.org/package/2006/metadata/core-properties"/>
    <ds:schemaRef ds:uri="http://purl.org/dc/dcmitype/"/>
    <ds:schemaRef ds:uri="cb51b0cb-9d34-4180-b72a-49dbe5cb8e6a"/>
    <ds:schemaRef ds:uri="http://schemas.microsoft.com/office/2006/documentManagement/types"/>
    <ds:schemaRef ds:uri="http://purl.org/dc/elements/1.1/"/>
    <ds:schemaRef ds:uri="http://schemas.microsoft.com/office/2006/metadata/properties"/>
    <ds:schemaRef ds:uri="http://schemas.microsoft.com/office/infopath/2007/PartnerControls"/>
    <ds:schemaRef ds:uri="f69bba8d-8be0-4cf5-8a06-27465fb72784"/>
    <ds:schemaRef ds:uri="http://www.w3.org/XML/1998/namespace"/>
  </ds:schemaRefs>
</ds:datastoreItem>
</file>

<file path=docMetadata/LabelInfo.xml><?xml version="1.0" encoding="utf-8"?>
<clbl:labelList xmlns:clbl="http://schemas.microsoft.com/office/2020/mipLabelMetadata">
  <clbl:label id="{c8ec9329-b3c3-489a-9227-0f70d232e4fa}" enabled="0" method="" siteId="{c8ec9329-b3c3-489a-9227-0f70d232e4fa}" removed="1"/>
</clbl:labelList>
</file>

<file path=docProps/app.xml><?xml version="1.0" encoding="utf-8"?>
<Properties xmlns="http://schemas.openxmlformats.org/officeDocument/2006/extended-properties" xmlns:vt="http://schemas.openxmlformats.org/officeDocument/2006/docPropsVTypes">
  <Template/>
  <TotalTime>797</TotalTime>
  <Words>935</Words>
  <Application>Microsoft Office PowerPoint</Application>
  <PresentationFormat>Laajakuva</PresentationFormat>
  <Paragraphs>97</Paragraphs>
  <Slides>17</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17</vt:i4>
      </vt:variant>
    </vt:vector>
  </HeadingPairs>
  <TitlesOfParts>
    <vt:vector size="22" baseType="lpstr">
      <vt:lpstr>Arial</vt:lpstr>
      <vt:lpstr>Calibri</vt:lpstr>
      <vt:lpstr>Calibri Light</vt:lpstr>
      <vt:lpstr>Wingdings</vt:lpstr>
      <vt:lpstr>Office-teema</vt:lpstr>
      <vt:lpstr>Itsenäistyvän nuoren vanhempana</vt:lpstr>
      <vt:lpstr>Täysi-ikäistyvä nuori on vasta osin aikuinen</vt:lpstr>
      <vt:lpstr>Nuorelle vyöryy uusia rooleja</vt:lpstr>
      <vt:lpstr>Nuoret kypsyvät omaan tahtiinsa</vt:lpstr>
      <vt:lpstr>Vanhemman tasapainoilu ei ole aina helppoa</vt:lpstr>
      <vt:lpstr>Monenlaisia vanhempia, erilaisia tapoja irtautua</vt:lpstr>
      <vt:lpstr>Suurin osa lukiolaisista pärjää hyvin</vt:lpstr>
      <vt:lpstr>Lukioaika voi kuormittaa</vt:lpstr>
      <vt:lpstr>Auta nuorta tarkistamaan tilannettaan</vt:lpstr>
      <vt:lpstr>Milloin syytä huoleen?</vt:lpstr>
      <vt:lpstr>Ja vielä…</vt:lpstr>
      <vt:lpstr>Muistuta perusasioista</vt:lpstr>
      <vt:lpstr>Motivaatio hukassa?</vt:lpstr>
      <vt:lpstr>Lisätietoa ja vinkkejä:</vt:lpstr>
      <vt:lpstr> Opiskelijat siirretään yleisen asumistuen saajista opintotuen asumislisän saajiksi 1.8.2025 </vt:lpstr>
      <vt:lpstr>PowerPoint-esitys</vt:lpstr>
      <vt:lpstr>Tukena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Lukiolaisen vanhempana</dc:title>
  <dc:creator>Rouhiainen Tarja</dc:creator>
  <cp:lastModifiedBy>Karjalainen Tiina</cp:lastModifiedBy>
  <cp:revision>6</cp:revision>
  <dcterms:created xsi:type="dcterms:W3CDTF">2022-10-06T07:01:16Z</dcterms:created>
  <dcterms:modified xsi:type="dcterms:W3CDTF">2025-02-18T09:03:24Z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0x0101004EFABE52F94C084BAE72F37DA6CFB9C1</vt:lpwstr>
  </property>
</Properties>
</file>