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sldIdLst>
    <p:sldId id="256" r:id="rId5"/>
    <p:sldId id="277" r:id="rId6"/>
    <p:sldId id="274" r:id="rId7"/>
    <p:sldId id="276" r:id="rId8"/>
    <p:sldId id="270" r:id="rId9"/>
    <p:sldId id="258" r:id="rId10"/>
    <p:sldId id="269" r:id="rId11"/>
    <p:sldId id="259" r:id="rId12"/>
    <p:sldId id="266" r:id="rId13"/>
    <p:sldId id="267" r:id="rId14"/>
    <p:sldId id="268" r:id="rId15"/>
    <p:sldId id="260" r:id="rId16"/>
    <p:sldId id="261" r:id="rId17"/>
    <p:sldId id="272" r:id="rId18"/>
    <p:sldId id="262" r:id="rId19"/>
    <p:sldId id="263" r:id="rId20"/>
    <p:sldId id="271" r:id="rId21"/>
    <p:sldId id="26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F1016-FE78-65FC-AEAC-03133E7455ED}" v="135" dt="2024-11-12T15:15:14.297"/>
    <p1510:client id="{33D1EC69-1DB2-0920-DE3B-6C1C0EEFD109}" v="72" dt="2024-11-12T12:48:05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1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3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40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44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3018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41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40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2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9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7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5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9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1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1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90C6-02E8-4AF1-BA84-2B52ED98C2B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7F9FC8-BA43-4BC9-AD5F-CA4E8860B0C8}" type="slidenum">
              <a:rPr lang="en-US" smtClean="0"/>
              <a:t>‹#›</a:t>
            </a:fld>
            <a:endParaRPr lang="en-US"/>
          </a:p>
        </p:txBody>
      </p:sp>
      <p:sp>
        <p:nvSpPr>
          <p:cNvPr id="36" name="Suorakulmio 5">
            <a:extLst>
              <a:ext uri="{FF2B5EF4-FFF2-40B4-BE49-F238E27FC236}">
                <a16:creationId xmlns:a16="http://schemas.microsoft.com/office/drawing/2014/main" id="{34D7C5CF-6B2D-42D2-868E-AB0D254DB85C}"/>
              </a:ext>
            </a:extLst>
          </p:cNvPr>
          <p:cNvSpPr/>
          <p:nvPr userDrawn="1"/>
        </p:nvSpPr>
        <p:spPr>
          <a:xfrm>
            <a:off x="0" y="0"/>
            <a:ext cx="1254034" cy="6858000"/>
          </a:xfrm>
          <a:prstGeom prst="rect">
            <a:avLst/>
          </a:prstGeom>
          <a:solidFill>
            <a:srgbClr val="EF7D00"/>
          </a:solidFill>
          <a:ln w="7620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7" name="Kuva 3">
            <a:extLst>
              <a:ext uri="{FF2B5EF4-FFF2-40B4-BE49-F238E27FC236}">
                <a16:creationId xmlns:a16="http://schemas.microsoft.com/office/drawing/2014/main" id="{A5CAE67C-02C0-4B32-A5E4-60FB82F977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08" y="139701"/>
            <a:ext cx="4069891" cy="1435100"/>
          </a:xfrm>
          <a:prstGeom prst="rect">
            <a:avLst/>
          </a:prstGeom>
        </p:spPr>
      </p:pic>
      <p:pic>
        <p:nvPicPr>
          <p:cNvPr id="38" name="Kuva 4">
            <a:extLst>
              <a:ext uri="{FF2B5EF4-FFF2-40B4-BE49-F238E27FC236}">
                <a16:creationId xmlns:a16="http://schemas.microsoft.com/office/drawing/2014/main" id="{74C209A8-CCA6-4528-B456-445502F286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4" t="4220" r="5807" b="5274"/>
          <a:stretch/>
        </p:blipFill>
        <p:spPr>
          <a:xfrm>
            <a:off x="12654" y="5577839"/>
            <a:ext cx="1228725" cy="122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5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nheikkin/qbzj0h0d1idg0z53" TargetMode="External"/><Relationship Id="rId3" Type="http://schemas.openxmlformats.org/officeDocument/2006/relationships/hyperlink" Target="https://www.ammattikorkeakouluun.fi/" TargetMode="External"/><Relationship Id="rId7" Type="http://schemas.openxmlformats.org/officeDocument/2006/relationships/hyperlink" Target="https://sway.office.com/1y3QAuXsSi1qGKSI?ref=Link" TargetMode="External"/><Relationship Id="rId2" Type="http://schemas.openxmlformats.org/officeDocument/2006/relationships/hyperlink" Target="https://opintopolku.fi/konfo/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ivuosi.net/" TargetMode="External"/><Relationship Id="rId5" Type="http://schemas.openxmlformats.org/officeDocument/2006/relationships/hyperlink" Target="https://www.kuopio.fi/navigaattori" TargetMode="External"/><Relationship Id="rId4" Type="http://schemas.openxmlformats.org/officeDocument/2006/relationships/hyperlink" Target="https://yliopistovalinnat.f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5333" y="3533313"/>
            <a:ext cx="9569280" cy="1244068"/>
          </a:xfrm>
        </p:spPr>
        <p:txBody>
          <a:bodyPr/>
          <a:lstStyle/>
          <a:p>
            <a:r>
              <a:rPr lang="en-US" b="1" dirty="0" err="1">
                <a:cs typeface="Calibri Light"/>
              </a:rPr>
              <a:t>Lukiosta</a:t>
            </a:r>
            <a:r>
              <a:rPr lang="en-US" b="1" dirty="0">
                <a:cs typeface="Calibri Light"/>
              </a:rPr>
              <a:t> </a:t>
            </a:r>
            <a:r>
              <a:rPr lang="en-US" b="1" dirty="0" err="1">
                <a:cs typeface="Calibri Light"/>
              </a:rPr>
              <a:t>jatko-opintoihin</a:t>
            </a:r>
            <a:endParaRPr lang="en-US" b="1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9367432" cy="1552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 err="1">
                <a:cs typeface="Calibri"/>
              </a:rPr>
              <a:t>Kallaveden</a:t>
            </a:r>
            <a:r>
              <a:rPr lang="en-US" sz="2800" b="1" dirty="0">
                <a:cs typeface="Calibri"/>
              </a:rPr>
              <a:t> </a:t>
            </a:r>
            <a:r>
              <a:rPr lang="en-US" sz="2800" b="1" dirty="0" err="1">
                <a:cs typeface="Calibri"/>
              </a:rPr>
              <a:t>lukio</a:t>
            </a:r>
            <a:endParaRPr lang="en-US" sz="2800" b="1" dirty="0">
              <a:cs typeface="Calibri"/>
            </a:endParaRPr>
          </a:p>
          <a:p>
            <a:r>
              <a:rPr lang="en-US" sz="2800" b="1" dirty="0" err="1">
                <a:cs typeface="Calibri"/>
              </a:rPr>
              <a:t>Opinto-ohjaajat</a:t>
            </a:r>
            <a:r>
              <a:rPr lang="en-US" sz="2800" b="1" dirty="0">
                <a:cs typeface="Calibri"/>
              </a:rPr>
              <a:t>: Lotta Hintsala, Annika </a:t>
            </a:r>
            <a:r>
              <a:rPr lang="en-US" sz="2800" b="1" dirty="0" err="1">
                <a:cs typeface="Calibri"/>
              </a:rPr>
              <a:t>Jonninen</a:t>
            </a:r>
            <a:r>
              <a:rPr lang="en-US" sz="2800" b="1" dirty="0">
                <a:cs typeface="Calibri"/>
              </a:rPr>
              <a:t>, Anne </a:t>
            </a:r>
            <a:r>
              <a:rPr lang="en-US" sz="2800" b="1" dirty="0" err="1">
                <a:cs typeface="Calibri"/>
              </a:rPr>
              <a:t>Sivén</a:t>
            </a:r>
          </a:p>
        </p:txBody>
      </p:sp>
    </p:spTree>
    <p:extLst>
      <p:ext uri="{BB962C8B-B14F-4D97-AF65-F5344CB8AC3E}">
        <p14:creationId xmlns:p14="http://schemas.microsoft.com/office/powerpoint/2010/main" val="351091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C10CB-A2E3-4C25-867E-A27BC0F6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380" y="-3854"/>
            <a:ext cx="5454761" cy="1504584"/>
          </a:xfrm>
        </p:spPr>
        <p:txBody>
          <a:bodyPr>
            <a:normAutofit fontScale="90000"/>
          </a:bodyPr>
          <a:lstStyle/>
          <a:p>
            <a:r>
              <a:rPr lang="fi-FI" sz="5400" b="1" dirty="0">
                <a:cs typeface="Calibri Light"/>
              </a:rPr>
              <a:t>Yliopiston</a:t>
            </a:r>
            <a:br>
              <a:rPr lang="fi-FI" sz="5400" b="1" dirty="0">
                <a:cs typeface="Calibri Light"/>
              </a:rPr>
            </a:br>
            <a:r>
              <a:rPr lang="fi-FI" sz="5400" b="1" dirty="0">
                <a:cs typeface="Calibri Light"/>
              </a:rPr>
              <a:t>todistusvalinta</a:t>
            </a:r>
            <a:br>
              <a:rPr lang="fi-FI" sz="5400" b="1" dirty="0">
                <a:cs typeface="Calibri Light"/>
              </a:rPr>
            </a:br>
            <a:endParaRPr lang="fi-FI" sz="5400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26A483-2FBA-4F52-B9A1-D934F2D87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426" y="1740772"/>
            <a:ext cx="10614990" cy="51165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Katsottava alakohtaisesti!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Todistusvalinnassa huomioidaan 4-6 yo-ainetta</a:t>
            </a:r>
          </a:p>
          <a:p>
            <a:r>
              <a:rPr lang="fi-FI" sz="3600" b="1" dirty="0">
                <a:solidFill>
                  <a:schemeClr val="tx1"/>
                </a:solidFill>
                <a:cs typeface="Calibri"/>
              </a:rPr>
              <a:t>Aineet pisteytetään koulutusaloittain eri tavoin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Voi olla kynnysehtoja tullakseen huomioiduksi todistusvalinnassa </a:t>
            </a:r>
          </a:p>
          <a:p>
            <a:r>
              <a:rPr lang="fi-FI" sz="3600" b="1" dirty="0">
                <a:solidFill>
                  <a:schemeClr val="tx1"/>
                </a:solidFill>
                <a:cs typeface="Calibri"/>
              </a:rPr>
              <a:t>Yliopistojen todistusvalinta muuttuu vuonna 2026.</a:t>
            </a:r>
            <a:r>
              <a:rPr lang="fi-FI" sz="3600" dirty="0">
                <a:solidFill>
                  <a:schemeClr val="tx1"/>
                </a:solidFill>
                <a:cs typeface="Calibri"/>
              </a:rPr>
              <a:t> Muutos pääsääntöisesti: äidinkielen painotus kasvaa ja reaaliaineet muuttuvat samanarvoisiksi (pois lukien alakohtaiset painotusaineet), pitkän ja lyhyen matematiikan välinen pisteytysero kaventuu (pois lukien matemaattiset alat)</a:t>
            </a:r>
          </a:p>
          <a:p>
            <a:endParaRPr lang="fi-FI" sz="3600" dirty="0">
              <a:solidFill>
                <a:schemeClr val="tx1"/>
              </a:solidFill>
              <a:cs typeface="Calibri"/>
            </a:endParaRPr>
          </a:p>
          <a:p>
            <a:endParaRPr lang="fi-FI" sz="3600" dirty="0">
              <a:solidFill>
                <a:srgbClr val="404040"/>
              </a:solidFill>
              <a:cs typeface="Calibri"/>
            </a:endParaRP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591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7C4B5B-3718-4A68-A771-B228AE46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185" y="149240"/>
            <a:ext cx="4428035" cy="1844107"/>
          </a:xfrm>
        </p:spPr>
        <p:txBody>
          <a:bodyPr>
            <a:normAutofit fontScale="90000"/>
          </a:bodyPr>
          <a:lstStyle/>
          <a:p>
            <a:r>
              <a:rPr lang="fi-FI" b="1" dirty="0">
                <a:cs typeface="Calibri Light"/>
              </a:rPr>
              <a:t>Esimerkki yliopiston</a:t>
            </a:r>
            <a:br>
              <a:rPr lang="fi-FI" b="1" dirty="0">
                <a:cs typeface="Calibri Light"/>
              </a:rPr>
            </a:br>
            <a:r>
              <a:rPr lang="fi-FI" b="1" dirty="0">
                <a:cs typeface="Calibri Light"/>
              </a:rPr>
              <a:t>todistusvalinnasta:</a:t>
            </a:r>
            <a:br>
              <a:rPr lang="fi-FI" b="1" dirty="0">
                <a:cs typeface="Calibri Light"/>
              </a:rPr>
            </a:br>
            <a:r>
              <a:rPr lang="fi-FI" b="1" dirty="0">
                <a:cs typeface="Calibri Light"/>
              </a:rPr>
              <a:t>Kauppatieteet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3BAB08-7B07-46E3-A728-54175D54E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4082" y="1868557"/>
            <a:ext cx="5075864" cy="466109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solidFill>
                  <a:schemeClr val="tx1"/>
                </a:solidFill>
                <a:ea typeface="+mn-lt"/>
                <a:cs typeface="+mn-lt"/>
              </a:rPr>
              <a:t>Vuoteen 2025 asti</a:t>
            </a:r>
          </a:p>
          <a:p>
            <a:pPr marL="0" indent="0">
              <a:buNone/>
            </a:pPr>
            <a:r>
              <a:rPr lang="fi-FI" sz="2400" b="1" dirty="0">
                <a:solidFill>
                  <a:schemeClr val="tx1"/>
                </a:solidFill>
                <a:ea typeface="+mn-lt"/>
                <a:cs typeface="+mn-lt"/>
              </a:rPr>
              <a:t>Kynnysehto</a:t>
            </a:r>
            <a:endParaRPr lang="fi-FI" sz="24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Matematiikka (pitkä tai lyhyt) suoritettu hyväksytysti.</a:t>
            </a:r>
            <a:endParaRPr lang="fi-FI" sz="24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fi-FI" sz="2400" b="1" dirty="0">
                <a:solidFill>
                  <a:schemeClr val="tx1"/>
                </a:solidFill>
                <a:ea typeface="+mn-lt"/>
                <a:cs typeface="+mn-lt"/>
              </a:rPr>
              <a:t>Todistusvalinnan pisteytys</a:t>
            </a:r>
            <a:endParaRPr lang="fi-FI" sz="24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Pisteitä voi saada viidestä aineesta:</a:t>
            </a:r>
            <a:endParaRPr lang="fi-FI" sz="24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  <a:cs typeface="Calibri"/>
              </a:rPr>
              <a:t>- Äidinkieli</a:t>
            </a:r>
            <a:endParaRPr lang="fi-FI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  <a:cs typeface="Calibri"/>
              </a:rPr>
              <a:t>- Matematiikka (pitkä tai lyhyt)</a:t>
            </a:r>
            <a:endParaRPr lang="fi-FI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  <a:cs typeface="Calibri"/>
              </a:rPr>
              <a:t>- Hakijalle parhaat pisteet tuottava kieli</a:t>
            </a:r>
            <a:endParaRPr lang="fi-FI" sz="24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  <a:cs typeface="Calibri"/>
              </a:rPr>
              <a:t>- Kaksi hakijalle parhaat pisteet tuottavaa ainetta</a:t>
            </a:r>
            <a:endParaRPr lang="fi-FI" sz="24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fi-FI" dirty="0">
              <a:ea typeface="+mn-lt"/>
              <a:cs typeface="+mn-lt"/>
            </a:endParaRPr>
          </a:p>
          <a:p>
            <a:endParaRPr lang="fi-FI" dirty="0"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905480C-EBB5-B33A-F770-DA91B9CE6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9269" y="1872223"/>
            <a:ext cx="4623080" cy="465005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solidFill>
                  <a:schemeClr val="tx1"/>
                </a:solidFill>
              </a:rPr>
              <a:t>Vuodesta 2026 alkaen</a:t>
            </a:r>
          </a:p>
          <a:p>
            <a:pPr marL="0" indent="0">
              <a:buNone/>
            </a:pPr>
            <a:r>
              <a:rPr lang="fi-FI" sz="2400" b="1" dirty="0">
                <a:solidFill>
                  <a:schemeClr val="tx1"/>
                </a:solidFill>
              </a:rPr>
              <a:t>Kynnysehto</a:t>
            </a:r>
          </a:p>
          <a:p>
            <a:r>
              <a:rPr lang="fi-FI" sz="2400" dirty="0">
                <a:solidFill>
                  <a:schemeClr val="tx1"/>
                </a:solidFill>
              </a:rPr>
              <a:t>Matematiikka (pitkä tai lyhyt) suoritettu hyväksytysti.</a:t>
            </a:r>
          </a:p>
          <a:p>
            <a:r>
              <a:rPr lang="fi-FI" sz="2400" b="1" dirty="0">
                <a:solidFill>
                  <a:schemeClr val="tx1"/>
                </a:solidFill>
              </a:rPr>
              <a:t>Todistusvalinnan pisteytys</a:t>
            </a:r>
            <a:endParaRPr lang="fi-FI" sz="2400" dirty="0">
              <a:solidFill>
                <a:schemeClr val="tx1"/>
              </a:solidFill>
            </a:endParaRPr>
          </a:p>
          <a:p>
            <a:r>
              <a:rPr lang="fi-FI" sz="2400" dirty="0">
                <a:solidFill>
                  <a:schemeClr val="tx1"/>
                </a:solidFill>
              </a:rPr>
              <a:t>Pisteitä voi saada viidestä aineesta: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Äidinkieli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Matematiikka (pitkä tai lyhyt)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</a:rPr>
              <a:t>- kolme muuta hakijalle parhaat pisteet tuottavaa ainetta </a:t>
            </a:r>
            <a:r>
              <a:rPr lang="fi-FI" sz="2400" dirty="0" err="1">
                <a:solidFill>
                  <a:schemeClr val="tx1"/>
                </a:solidFill>
              </a:rPr>
              <a:t>ainetta</a:t>
            </a:r>
          </a:p>
          <a:p>
            <a:endParaRPr lang="fi-FI" sz="2200" dirty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4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0C5343-F56E-425B-A0C8-AD2C510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925" y="256550"/>
            <a:ext cx="8911687" cy="919579"/>
          </a:xfrm>
        </p:spPr>
        <p:txBody>
          <a:bodyPr/>
          <a:lstStyle/>
          <a:p>
            <a:r>
              <a:rPr lang="fi-FI" b="1" dirty="0">
                <a:cs typeface="Calibri Light"/>
              </a:rPr>
              <a:t>Valintakokeet</a:t>
            </a:r>
            <a:endParaRPr lang="fi-FI" b="1">
              <a:cs typeface="Calibri Light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C1192-89A1-441D-9D77-76C9CCB69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721" y="996195"/>
            <a:ext cx="10515600" cy="36227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Touko-kesäkuussa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Ei erillistä kutsua valintakokeeseen. </a:t>
            </a:r>
            <a:r>
              <a:rPr lang="fi-FI" sz="2400" b="1" dirty="0">
                <a:solidFill>
                  <a:schemeClr val="tx1"/>
                </a:solidFill>
                <a:cs typeface="Calibri"/>
              </a:rPr>
              <a:t>HUOM! Hakija valitsee jo hakulomakkeella kokeen suorituspaikan.</a:t>
            </a:r>
          </a:p>
          <a:p>
            <a:r>
              <a:rPr lang="fi-FI" sz="2400" b="1" dirty="0">
                <a:solidFill>
                  <a:schemeClr val="tx1"/>
                </a:solidFill>
                <a:cs typeface="Calibri"/>
              </a:rPr>
              <a:t>Katsottava yliopistossa alakohtaisesti</a:t>
            </a:r>
            <a:r>
              <a:rPr lang="fi-FI" sz="2400" dirty="0">
                <a:solidFill>
                  <a:schemeClr val="tx1"/>
                </a:solidFill>
                <a:cs typeface="Calibri"/>
              </a:rPr>
              <a:t> – moni ala järjestää yhteisiä valintakokeita hakukohteiden kesken. </a:t>
            </a:r>
            <a:r>
              <a:rPr lang="fi-FI" sz="2400" b="1" dirty="0">
                <a:solidFill>
                  <a:schemeClr val="tx1"/>
                </a:solidFill>
                <a:cs typeface="Calibri"/>
              </a:rPr>
              <a:t>Yliopistojen valintakokeet uudistuvat v.2025.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AMK -valintakoe - kolme mahdollista koepäivää, joista hakija valitsee hakulomakkeella yhden. Samalla valitsee myös kokeen suorituspaikan.</a:t>
            </a:r>
          </a:p>
          <a:p>
            <a:r>
              <a:rPr lang="fi-FI" sz="2400" b="1" dirty="0">
                <a:solidFill>
                  <a:schemeClr val="tx1"/>
                </a:solidFill>
                <a:cs typeface="Calibri"/>
              </a:rPr>
              <a:t>Yksilölliset järjestelyt</a:t>
            </a:r>
            <a:r>
              <a:rPr lang="fi-FI" sz="2400" dirty="0">
                <a:solidFill>
                  <a:schemeClr val="tx1"/>
                </a:solidFill>
                <a:cs typeface="Calibri"/>
              </a:rPr>
              <a:t>, esim. lukivaikeuden vuoksi: Opiskelija hakee </a:t>
            </a:r>
            <a:r>
              <a:rPr lang="fi-FI" sz="2400" dirty="0">
                <a:solidFill>
                  <a:schemeClr val="tx1"/>
                </a:solidFill>
                <a:latin typeface="Century Gothic"/>
                <a:cs typeface="Calibri"/>
              </a:rPr>
              <a:t>itse yksilöllisiä järjestelyitä viimeistään 1.4.2025 ennen klo 15.00.</a:t>
            </a:r>
            <a:r>
              <a:rPr lang="fi-FI" sz="2400" dirty="0">
                <a:solidFill>
                  <a:schemeClr val="tx1"/>
                </a:solidFill>
                <a:cs typeface="Calibri"/>
              </a:rPr>
              <a:t> Se, mistä yliopistosta tai ammattikorkeakoulusta yksilöllisiä järjestelyitä tulee hakea, riippuu siitä, millä paikkakunnalla osallistuu valintakokeeseen.</a:t>
            </a:r>
          </a:p>
        </p:txBody>
      </p:sp>
    </p:spTree>
    <p:extLst>
      <p:ext uri="{BB962C8B-B14F-4D97-AF65-F5344CB8AC3E}">
        <p14:creationId xmlns:p14="http://schemas.microsoft.com/office/powerpoint/2010/main" val="1109595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C8BF7D-D625-465E-B08D-653A1909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055" y="604904"/>
            <a:ext cx="8911687" cy="836269"/>
          </a:xfrm>
        </p:spPr>
        <p:txBody>
          <a:bodyPr/>
          <a:lstStyle/>
          <a:p>
            <a:r>
              <a:rPr lang="fi-FI" b="1" dirty="0">
                <a:cs typeface="Calibri Light"/>
              </a:rPr>
              <a:t>Ensikertalaisuus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31BEE8-CAF2-4A39-B87B-D3EB33B10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383" y="1809593"/>
            <a:ext cx="10515600" cy="32382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Kevään 2025 ylioppilas on ensikertalainen korkea-asteen haussa niin pitkään, </a:t>
            </a:r>
            <a:r>
              <a:rPr lang="fi-FI" sz="2400" b="1" dirty="0">
                <a:solidFill>
                  <a:schemeClr val="tx1"/>
                </a:solidFill>
                <a:cs typeface="Calibri"/>
              </a:rPr>
              <a:t>kun EI ota vastaan opiskelupaikkaa yliopistossa tai AMK:ssa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Ensikertalaisille on oma kiintiö hakukohteissa – hakija voi tulla valituksi myös ei-ensikertalaisten kiintiössä</a:t>
            </a:r>
          </a:p>
          <a:p>
            <a:endParaRPr lang="fi-FI" dirty="0">
              <a:cs typeface="Calibri"/>
            </a:endParaRP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B103D01D-660E-4FF5-B624-03C52385B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10251"/>
              </p:ext>
            </p:extLst>
          </p:nvPr>
        </p:nvGraphicFramePr>
        <p:xfrm>
          <a:off x="1359243" y="4108621"/>
          <a:ext cx="8198669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351">
                  <a:extLst>
                    <a:ext uri="{9D8B030D-6E8A-4147-A177-3AD203B41FA5}">
                      <a16:colId xmlns:a16="http://schemas.microsoft.com/office/drawing/2014/main" val="3797619321"/>
                    </a:ext>
                  </a:extLst>
                </a:gridCol>
                <a:gridCol w="1710296">
                  <a:extLst>
                    <a:ext uri="{9D8B030D-6E8A-4147-A177-3AD203B41FA5}">
                      <a16:colId xmlns:a16="http://schemas.microsoft.com/office/drawing/2014/main" val="720162836"/>
                    </a:ext>
                  </a:extLst>
                </a:gridCol>
                <a:gridCol w="2008511">
                  <a:extLst>
                    <a:ext uri="{9D8B030D-6E8A-4147-A177-3AD203B41FA5}">
                      <a16:colId xmlns:a16="http://schemas.microsoft.com/office/drawing/2014/main" val="2778790978"/>
                    </a:ext>
                  </a:extLst>
                </a:gridCol>
                <a:gridCol w="2008511">
                  <a:extLst>
                    <a:ext uri="{9D8B030D-6E8A-4147-A177-3AD203B41FA5}">
                      <a16:colId xmlns:a16="http://schemas.microsoft.com/office/drawing/2014/main" val="81165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VALINTATAPA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KIINTIÖ %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ALOITUSPAIKAT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ENSIKERTALAISET (70 % valittavista)</a:t>
                      </a:r>
                    </a:p>
                  </a:txBody>
                  <a:tcPr marL="57150" marR="57150" marT="57150" marB="57150"/>
                </a:tc>
                <a:extLst>
                  <a:ext uri="{0D108BD9-81ED-4DB2-BD59-A6C34878D82A}">
                    <a16:rowId xmlns:a16="http://schemas.microsoft.com/office/drawing/2014/main" val="2216179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TODISTUSVALINTA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60 %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42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42</a:t>
                      </a:r>
                    </a:p>
                  </a:txBody>
                  <a:tcPr marL="57150" marR="57150" marT="57150" marB="57150"/>
                </a:tc>
                <a:extLst>
                  <a:ext uri="{0D108BD9-81ED-4DB2-BD59-A6C34878D82A}">
                    <a16:rowId xmlns:a16="http://schemas.microsoft.com/office/drawing/2014/main" val="866478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VALINTAKOEVALINTA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40 %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28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7</a:t>
                      </a:r>
                    </a:p>
                  </a:txBody>
                  <a:tcPr marL="57150" marR="57150" marT="57150" marB="57150"/>
                </a:tc>
                <a:extLst>
                  <a:ext uri="{0D108BD9-81ED-4DB2-BD59-A6C34878D82A}">
                    <a16:rowId xmlns:a16="http://schemas.microsoft.com/office/drawing/2014/main" val="567372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YHTEENSÄ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100 %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70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i-FI" dirty="0">
                          <a:effectLst/>
                        </a:rPr>
                        <a:t>49</a:t>
                      </a:r>
                    </a:p>
                  </a:txBody>
                  <a:tcPr marL="57150" marR="57150" marT="57150" marB="57150"/>
                </a:tc>
                <a:extLst>
                  <a:ext uri="{0D108BD9-81ED-4DB2-BD59-A6C34878D82A}">
                    <a16:rowId xmlns:a16="http://schemas.microsoft.com/office/drawing/2014/main" val="2641628034"/>
                  </a:ext>
                </a:extLst>
              </a:tr>
            </a:tbl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BDB53213-ACAD-4C48-8ABB-7AE874E9D35A}"/>
              </a:ext>
            </a:extLst>
          </p:cNvPr>
          <p:cNvSpPr txBox="1"/>
          <p:nvPr/>
        </p:nvSpPr>
        <p:spPr>
          <a:xfrm>
            <a:off x="9522563" y="4107317"/>
            <a:ext cx="274320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333333"/>
                </a:solidFill>
                <a:latin typeface="Helvetica Neue"/>
              </a:rPr>
              <a:t>Hakukohde kauppatieteet, Kuopio, kauppatieteiden kandidaatti ja maisteri (3 v + 2 v), (kauppatieteellisen alan yhteisvalinta)</a:t>
            </a:r>
          </a:p>
          <a:p>
            <a:endParaRPr lang="en-US">
              <a:solidFill>
                <a:srgbClr val="333333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0921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9B7AC9-E627-9422-3A0A-C712EF7CA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Opinnot avoimessa</a:t>
            </a:r>
            <a:br>
              <a:rPr lang="fi-FI" b="1" dirty="0"/>
            </a:br>
            <a:r>
              <a:rPr lang="fi-FI" b="1" dirty="0"/>
              <a:t>yliopistossa/AMK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ECE5AE-DF1B-EEB6-3102-2309DF31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Mahtava tilaisuus esim. välivuotta viettävälle.</a:t>
            </a:r>
          </a:p>
          <a:p>
            <a:r>
              <a:rPr lang="fi-FI" sz="2400" dirty="0"/>
              <a:t>Kun suoritat tietyn määrän opintoja, voit hakea suoritettujen opintojen ja opintomenestyksen perusteella tutkinto-opiskelijaksi.</a:t>
            </a:r>
          </a:p>
          <a:p>
            <a:r>
              <a:rPr lang="fi-FI" sz="2400" dirty="0"/>
              <a:t>Katsottava alakohtaisesti, onko avoimen väylä käytössä hakukohteessa ja mikä on opintopiste-/opintomenestysvaatimus.</a:t>
            </a:r>
          </a:p>
          <a:p>
            <a:r>
              <a:rPr lang="fi-FI" sz="2400" dirty="0"/>
              <a:t>Oma hakuväylänsä todistusvalinnan ja valintakokeen lisäksi.</a:t>
            </a:r>
          </a:p>
        </p:txBody>
      </p:sp>
    </p:spTree>
    <p:extLst>
      <p:ext uri="{BB962C8B-B14F-4D97-AF65-F5344CB8AC3E}">
        <p14:creationId xmlns:p14="http://schemas.microsoft.com/office/powerpoint/2010/main" val="64763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92D843-EAE8-4ED7-B1BB-7C23C261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919" y="554276"/>
            <a:ext cx="5008302" cy="820637"/>
          </a:xfrm>
        </p:spPr>
        <p:txBody>
          <a:bodyPr>
            <a:noAutofit/>
          </a:bodyPr>
          <a:lstStyle/>
          <a:p>
            <a:r>
              <a:rPr lang="fi-FI" b="1" dirty="0">
                <a:cs typeface="Calibri Light"/>
              </a:rPr>
              <a:t>Valintojen tulokset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7FEA30-68F9-4595-B905-7D54056C0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599" y="2016389"/>
            <a:ext cx="10515600" cy="44090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Todistusvalinnan tulokset ilmoitetaan hakijoille viimeistään 26.5.2025.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Ensimmäisen yhteishaun tulokset viimeistään 28.5.2025.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Muiden kuin todistusvalinnan tulokset ilmoitetaan hakijoille viimeistään 3.7.2025</a:t>
            </a:r>
          </a:p>
          <a:p>
            <a:r>
              <a:rPr lang="fi-FI" sz="2400" b="1" dirty="0">
                <a:solidFill>
                  <a:schemeClr val="tx1"/>
                </a:solidFill>
                <a:cs typeface="Calibri"/>
              </a:rPr>
              <a:t>Hakijan on ilmoitettava opiskelupaikan vastaanottamisesta viimeistään 10.7.2025 klo 15.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Varasijoilta hyväksyminen päättyy</a:t>
            </a:r>
            <a:r>
              <a:rPr lang="fi-FI" sz="2200" dirty="0">
                <a:solidFill>
                  <a:schemeClr val="tx1"/>
                </a:solidFill>
                <a:cs typeface="Calibri"/>
              </a:rPr>
              <a:t> 5.8.2025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Opinnot alkavat elo-syyskuussa</a:t>
            </a:r>
          </a:p>
        </p:txBody>
      </p:sp>
    </p:spTree>
    <p:extLst>
      <p:ext uri="{BB962C8B-B14F-4D97-AF65-F5344CB8AC3E}">
        <p14:creationId xmlns:p14="http://schemas.microsoft.com/office/powerpoint/2010/main" val="2522610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C24F11-D36E-445D-A990-955CA8A2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cs typeface="Calibri Light"/>
              </a:rPr>
              <a:t>Toisen asteen haku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85BBA7-5D64-4FAE-A683-58D34CCB7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12731"/>
            <a:ext cx="8915400" cy="399849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Ammatillisessa koulutuksessa on tarjolla linjoja, joihin haetaan jatkuvan haun kautta 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tx1"/>
                </a:solidFill>
                <a:cs typeface="Calibri"/>
              </a:rPr>
              <a:t>    (esimerkiksi Savon ammattiopisto --&gt; jatkuva haku)</a:t>
            </a:r>
            <a:endParaRPr lang="fi-FI">
              <a:solidFill>
                <a:schemeClr val="tx1"/>
              </a:solidFill>
            </a:endParaRP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Koulutus kestää n. 2 vuotta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Muihin ammatillisen koulutuksiin voi hakea ammatillisten oppilaitosten jatkuvassa haussa (ei siis yhteishaussa, joka on tarkoitettu ilman toisen asteen tutkintoa oleville) --&gt; jatkuvassa haussa paikkoja mahdollisesti ympäri vuoden niillä linjoilla, joilla on vapaita paikkoja</a:t>
            </a:r>
          </a:p>
          <a:p>
            <a:r>
              <a:rPr lang="fi-FI" sz="2400" dirty="0">
                <a:solidFill>
                  <a:schemeClr val="tx1"/>
                </a:solidFill>
                <a:cs typeface="Calibri"/>
              </a:rPr>
              <a:t>Toisen asteen opiskelupaikka ei vie ensikertalaisen asemaa! Erinomainen vaihtoehto jatko-opintojaan pohtivalle.</a:t>
            </a:r>
          </a:p>
        </p:txBody>
      </p:sp>
    </p:spTree>
    <p:extLst>
      <p:ext uri="{BB962C8B-B14F-4D97-AF65-F5344CB8AC3E}">
        <p14:creationId xmlns:p14="http://schemas.microsoft.com/office/powerpoint/2010/main" val="139035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24B65F-A767-BCF1-CF6E-08885CD6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577" y="590980"/>
            <a:ext cx="8911687" cy="1280890"/>
          </a:xfrm>
        </p:spPr>
        <p:txBody>
          <a:bodyPr/>
          <a:lstStyle/>
          <a:p>
            <a:r>
              <a:rPr lang="fi-FI" dirty="0"/>
              <a:t>Jos koulupaikkaa ei tule</a:t>
            </a:r>
            <a:br>
              <a:rPr lang="fi-FI" dirty="0"/>
            </a:br>
            <a:r>
              <a:rPr lang="fi-FI" dirty="0"/>
              <a:t> yhteishaussa...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9D168D-67E8-5F50-0EA5-DEF9103F3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473" y="2089426"/>
            <a:ext cx="10008704" cy="46279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solidFill>
                  <a:schemeClr val="tx1"/>
                </a:solidFill>
              </a:rPr>
              <a:t>Jatko-ohjaus oman koulun opolla vuoden ajan valmistumisesta</a:t>
            </a:r>
          </a:p>
          <a:p>
            <a:r>
              <a:rPr lang="fi-FI" sz="2400" dirty="0">
                <a:solidFill>
                  <a:schemeClr val="tx1"/>
                </a:solidFill>
              </a:rPr>
              <a:t>Navigaattori/ OHJAAMO Kuopio</a:t>
            </a:r>
          </a:p>
          <a:p>
            <a:r>
              <a:rPr lang="fi-FI" sz="2400" dirty="0">
                <a:solidFill>
                  <a:schemeClr val="tx1"/>
                </a:solidFill>
              </a:rPr>
              <a:t>UEF: jouluun asti aikaa suorittaa maksutta max. 3 kurssia, kun ilmoittautuu oman opon kautta</a:t>
            </a:r>
          </a:p>
          <a:p>
            <a:r>
              <a:rPr lang="fi-FI" sz="2400" dirty="0">
                <a:solidFill>
                  <a:schemeClr val="tx1"/>
                </a:solidFill>
              </a:rPr>
              <a:t>Savonia: vuosi aikaa suorittaa opintoja maksuttomasti, kun aloittaa opinnot vuoden sisällä valmistumisesta</a:t>
            </a:r>
          </a:p>
          <a:p>
            <a:endParaRPr lang="fi-F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117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382040-9AF5-43FE-895B-CF89B6D23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121" y="-5433"/>
            <a:ext cx="4629427" cy="1027390"/>
          </a:xfrm>
        </p:spPr>
        <p:txBody>
          <a:bodyPr/>
          <a:lstStyle/>
          <a:p>
            <a:r>
              <a:rPr lang="fi-FI" b="1" dirty="0">
                <a:cs typeface="Calibri Light"/>
              </a:rPr>
              <a:t>Mistä lisätietoa?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276EFA8-893B-4982-BAA7-461FE0F99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047" y="719210"/>
            <a:ext cx="10381631" cy="515394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 dirty="0">
                <a:solidFill>
                  <a:schemeClr val="tx1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https://opintopolku.fi/konfo/fi/</a:t>
            </a:r>
            <a:r>
              <a:rPr lang="fi-FI" sz="2000" dirty="0">
                <a:solidFill>
                  <a:schemeClr val="tx1"/>
                </a:solidFill>
                <a:cs typeface="Calibri"/>
              </a:rPr>
              <a:t> 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https://www.ammattikorkeakouluun.fi/</a:t>
            </a:r>
            <a:endParaRPr lang="fi-FI" sz="2000" dirty="0">
              <a:solidFill>
                <a:schemeClr val="tx1"/>
              </a:solidFill>
              <a:cs typeface="Calibri"/>
            </a:endParaRPr>
          </a:p>
          <a:p>
            <a:r>
              <a:rPr lang="fi-FI" sz="2000" dirty="0">
                <a:solidFill>
                  <a:schemeClr val="tx1"/>
                </a:solidFill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https://yliopistovalinnat.fi/</a:t>
            </a:r>
            <a:endParaRPr lang="fi-FI" sz="2000">
              <a:solidFill>
                <a:schemeClr val="tx1"/>
              </a:solidFill>
              <a:cs typeface="Calibri"/>
            </a:endParaRP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Oppilaitosten omat nettisivut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Koulutusalojen yhteiset valintasivut esimerkiksi dia.fi, kauppatieteet.fi, </a:t>
            </a:r>
            <a:r>
              <a:rPr lang="fi-FI" sz="2000" dirty="0">
                <a:solidFill>
                  <a:schemeClr val="tx1"/>
                </a:solidFill>
                <a:ea typeface="+mn-lt"/>
                <a:cs typeface="Calibri"/>
              </a:rPr>
              <a:t>https://www.laaketieteelliset.fi/</a:t>
            </a:r>
            <a:r>
              <a:rPr lang="fi-FI" sz="2000" dirty="0">
                <a:solidFill>
                  <a:schemeClr val="tx1"/>
                </a:solidFill>
                <a:cs typeface="Calibri"/>
              </a:rPr>
              <a:t>...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AMK:n ja yliopiston Hae nyt- päivä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Henkilökohtainen ohjaus, opotunnit, alaesittelyt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https://www.kuopio.fi/navigaattori</a:t>
            </a:r>
            <a:endParaRPr lang="fi-FI" sz="2000" dirty="0">
              <a:solidFill>
                <a:schemeClr val="tx1"/>
              </a:solidFill>
              <a:cs typeface="Calibri"/>
            </a:endParaRPr>
          </a:p>
          <a:p>
            <a:r>
              <a:rPr lang="fi-FI" sz="2000" dirty="0">
                <a:solidFill>
                  <a:schemeClr val="tx1"/>
                </a:solidFill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https://valivuosi.net/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Opinto-ohjaaja Susanna </a:t>
            </a:r>
            <a:r>
              <a:rPr lang="fi-FI" sz="2000" dirty="0" err="1">
                <a:solidFill>
                  <a:schemeClr val="tx1"/>
                </a:solidFill>
                <a:cs typeface="Calibri"/>
              </a:rPr>
              <a:t>Lindgrén</a:t>
            </a:r>
            <a:r>
              <a:rPr lang="fi-FI" sz="2000" dirty="0">
                <a:solidFill>
                  <a:schemeClr val="tx1"/>
                </a:solidFill>
                <a:cs typeface="Calibri"/>
              </a:rPr>
              <a:t> ”Lukion jälkeen”: </a:t>
            </a:r>
            <a:r>
              <a:rPr lang="fi-FI" sz="2000" dirty="0">
                <a:solidFill>
                  <a:schemeClr val="tx1"/>
                </a:solidFill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https://sway.office.com/1y3QAuXsSi1qGKSI?ref=Link</a:t>
            </a:r>
          </a:p>
          <a:p>
            <a:r>
              <a:rPr lang="fi-FI" sz="2000" dirty="0">
                <a:solidFill>
                  <a:schemeClr val="tx1"/>
                </a:solidFill>
                <a:cs typeface="Calibri"/>
              </a:rPr>
              <a:t>Opinto-ohjaaja Nina Heikkinen ”Jatko-opinnot pähkinänkuoressa”: </a:t>
            </a:r>
            <a:r>
              <a:rPr lang="fi-FI" sz="2000" dirty="0">
                <a:solidFill>
                  <a:schemeClr val="tx1"/>
                </a:solidFill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https://padlet.com/nheikkin/qbzj0h0d1idg0z53</a:t>
            </a:r>
          </a:p>
          <a:p>
            <a:r>
              <a:rPr lang="fi-FI" sz="2400" b="1" dirty="0">
                <a:solidFill>
                  <a:schemeClr val="tx1"/>
                </a:solidFill>
                <a:cs typeface="Calibri"/>
              </a:rPr>
              <a:t>Aktiivinen tiedonhakeminen</a:t>
            </a:r>
          </a:p>
        </p:txBody>
      </p:sp>
    </p:spTree>
    <p:extLst>
      <p:ext uri="{BB962C8B-B14F-4D97-AF65-F5344CB8AC3E}">
        <p14:creationId xmlns:p14="http://schemas.microsoft.com/office/powerpoint/2010/main" val="424017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F9AB18-55C8-2F9C-4AD6-242C46373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630" y="324307"/>
            <a:ext cx="6275917" cy="1268399"/>
          </a:xfrm>
        </p:spPr>
        <p:txBody>
          <a:bodyPr/>
          <a:lstStyle/>
          <a:p>
            <a:r>
              <a:rPr lang="fi-FI" dirty="0"/>
              <a:t>Opinto-ohjaus abivuonna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0E3683-AE35-613C-C9F5-51E3E4CC6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06" y="1725770"/>
            <a:ext cx="10321342" cy="492598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400" dirty="0">
                <a:solidFill>
                  <a:schemeClr val="tx1"/>
                </a:solidFill>
              </a:rPr>
              <a:t>2.vuonna käyty läpi mm. Omia vahvuuksia, arvoja, työelämätaitoja, ammattikorkeakoulu- ja yliopisto-opintoja yleisesti, YO-suunnitelmaa. Keväällä keskustelut kaikkien kanssa omasta YO-suunnitelmasta.</a:t>
            </a:r>
          </a:p>
          <a:p>
            <a:endParaRPr lang="fi-FI" sz="2400" dirty="0">
              <a:solidFill>
                <a:schemeClr val="tx1"/>
              </a:solidFill>
            </a:endParaRPr>
          </a:p>
          <a:p>
            <a:r>
              <a:rPr lang="fi-FI" sz="2400" dirty="0">
                <a:solidFill>
                  <a:schemeClr val="tx1"/>
                </a:solidFill>
              </a:rPr>
              <a:t>Abivuonna lukuvuoden aikataulut, opiskelijan budjetti (mitä tukea saatavilla – kuraattori mukana oppitunneilla), jatko-opiskelusuunnitelma</a:t>
            </a:r>
          </a:p>
          <a:p>
            <a:r>
              <a:rPr lang="fi-FI" sz="2400" dirty="0">
                <a:solidFill>
                  <a:schemeClr val="tx1"/>
                </a:solidFill>
              </a:rPr>
              <a:t>Jokaisen kanssa henkilökohtainen jatko-ohjauskeskustelu lukion jälkeisistä suunnitelmista</a:t>
            </a:r>
          </a:p>
          <a:p>
            <a:r>
              <a:rPr lang="fi-FI" sz="2400" dirty="0">
                <a:solidFill>
                  <a:schemeClr val="tx1"/>
                </a:solidFill>
              </a:rPr>
              <a:t>Opiskelijoilta kysyttiin ajatuksia abivuodesta ja siitä, mitä tukea he toivovat kotoa...</a:t>
            </a:r>
          </a:p>
        </p:txBody>
      </p:sp>
    </p:spTree>
    <p:extLst>
      <p:ext uri="{BB962C8B-B14F-4D97-AF65-F5344CB8AC3E}">
        <p14:creationId xmlns:p14="http://schemas.microsoft.com/office/powerpoint/2010/main" val="293905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5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940F65DC-914B-26B1-A068-AF124B87B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621" y="477815"/>
            <a:ext cx="10038930" cy="590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553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4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uva 5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A34AB64C-933B-F3EC-6C8F-661994E2A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419" y="477815"/>
            <a:ext cx="10467334" cy="590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3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5DB-31BB-4855-B68F-13B29503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599" y="1171983"/>
            <a:ext cx="10515600" cy="1325563"/>
          </a:xfrm>
        </p:spPr>
        <p:txBody>
          <a:bodyPr/>
          <a:lstStyle/>
          <a:p>
            <a:r>
              <a:rPr lang="fi-FI" b="1" dirty="0">
                <a:cs typeface="Calibri Light"/>
              </a:rPr>
              <a:t>Lukiosta valmistuminen</a:t>
            </a:r>
            <a:endParaRPr lang="fi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6DB69-97D3-4C5A-BE29-AE191DD10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37486" cy="444023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i-FI" sz="2800" dirty="0">
                <a:solidFill>
                  <a:schemeClr val="tx1"/>
                </a:solidFill>
                <a:cs typeface="Calibri"/>
              </a:rPr>
              <a:t>Lukion päättötodistus: 150 opintopistettä</a:t>
            </a:r>
          </a:p>
          <a:p>
            <a:r>
              <a:rPr lang="fi-FI" sz="2800" dirty="0">
                <a:solidFill>
                  <a:schemeClr val="tx1"/>
                </a:solidFill>
                <a:ea typeface="+mn-lt"/>
                <a:cs typeface="Calibri"/>
              </a:rPr>
              <a:t>Oppimäärä suoritettava 30.4.2025 mennessä</a:t>
            </a:r>
          </a:p>
          <a:p>
            <a:r>
              <a:rPr lang="fi-FI" sz="2800" b="1" dirty="0">
                <a:solidFill>
                  <a:schemeClr val="tx1"/>
                </a:solidFill>
                <a:ea typeface="+mn-lt"/>
                <a:cs typeface="+mn-lt"/>
              </a:rPr>
              <a:t>Reh­to­rin il­moi­tus päät­tö­to­dis­tuksen saavista 5.5.2025</a:t>
            </a:r>
          </a:p>
          <a:p>
            <a:r>
              <a:rPr lang="fi-FI" sz="2800" b="1" dirty="0">
                <a:solidFill>
                  <a:schemeClr val="tx1"/>
                </a:solidFill>
                <a:cs typeface="Calibri"/>
              </a:rPr>
              <a:t>Todistusvalinnassa mukana, kun lukion päättötodistus ja ylioppilastutkintotodistus kunnossa 13.5.2025 mennessä.</a:t>
            </a:r>
          </a:p>
          <a:p>
            <a:endParaRPr lang="fi-FI" sz="2800" b="1" dirty="0">
              <a:solidFill>
                <a:schemeClr val="tx1"/>
              </a:solidFill>
              <a:cs typeface="Calibri"/>
            </a:endParaRPr>
          </a:p>
          <a:p>
            <a:r>
              <a:rPr lang="fi-FI" sz="2800" b="1" dirty="0" err="1">
                <a:solidFill>
                  <a:schemeClr val="tx1"/>
                </a:solidFill>
                <a:cs typeface="Calibri"/>
              </a:rPr>
              <a:t>Huom</a:t>
            </a:r>
            <a:r>
              <a:rPr lang="fi-FI" sz="2800" b="1" dirty="0">
                <a:solidFill>
                  <a:schemeClr val="tx1"/>
                </a:solidFill>
                <a:cs typeface="Calibri"/>
              </a:rPr>
              <a:t>! Armeijaan meneminen ei poissulje yhteishakua/opiskelupaikan vastaanottamista.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775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20A2EE-365E-43AC-B034-AD2E73F99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89" y="1642369"/>
            <a:ext cx="10515600" cy="866198"/>
          </a:xfrm>
        </p:spPr>
        <p:txBody>
          <a:bodyPr>
            <a:normAutofit/>
          </a:bodyPr>
          <a:lstStyle/>
          <a:p>
            <a:r>
              <a:rPr lang="fi-FI" sz="4800" b="1" dirty="0">
                <a:ea typeface="+mj-lt"/>
                <a:cs typeface="+mj-lt"/>
              </a:rPr>
              <a:t>Kevään 2025 haut opintopolussa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36B430-DDCD-4228-8683-DCC699D26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3069" y="2769326"/>
            <a:ext cx="5729721" cy="358069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fi-FI" sz="3800" b="1" dirty="0">
                <a:solidFill>
                  <a:schemeClr val="tx1"/>
                </a:solidFill>
                <a:ea typeface="+mn-lt"/>
                <a:cs typeface="+mn-lt"/>
              </a:rPr>
              <a:t>Hakuaika 1: </a:t>
            </a:r>
            <a:endParaRPr lang="en-US" sz="3800" b="1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fi-FI" sz="3800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indent="-457200"/>
            <a:r>
              <a:rPr lang="fi-FI" sz="3800" dirty="0">
                <a:solidFill>
                  <a:schemeClr val="tx1"/>
                </a:solidFill>
                <a:ea typeface="+mn-lt"/>
                <a:cs typeface="+mn-lt"/>
              </a:rPr>
              <a:t>8.1.-22.1.2025 </a:t>
            </a:r>
          </a:p>
          <a:p>
            <a:pPr marL="457200" indent="-457200"/>
            <a:r>
              <a:rPr lang="fi-FI" sz="3800" dirty="0">
                <a:solidFill>
                  <a:schemeClr val="tx1"/>
                </a:solidFill>
                <a:ea typeface="+mn-lt"/>
                <a:cs typeface="+mn-lt"/>
              </a:rPr>
              <a:t>Vieraskieliset koulutukset </a:t>
            </a:r>
          </a:p>
          <a:p>
            <a:pPr marL="457200" indent="-457200"/>
            <a:r>
              <a:rPr lang="fi-FI" sz="3800" dirty="0">
                <a:solidFill>
                  <a:schemeClr val="tx1"/>
                </a:solidFill>
                <a:ea typeface="+mn-lt"/>
                <a:cs typeface="+mn-lt"/>
              </a:rPr>
              <a:t>Taideyliopisto ja Tampereen yliopiston näyttelijätyön koulutus</a:t>
            </a:r>
          </a:p>
          <a:p>
            <a:pPr marL="457200" indent="-457200"/>
            <a:endParaRPr lang="fi-FI" sz="2400" dirty="0">
              <a:solidFill>
                <a:schemeClr val="tx1"/>
              </a:solidFill>
              <a:cs typeface="Calibri"/>
            </a:endParaRPr>
          </a:p>
          <a:p>
            <a:pPr marL="457200" indent="-457200"/>
            <a:endParaRPr lang="fi-FI" sz="2400" dirty="0">
              <a:solidFill>
                <a:schemeClr val="tx1"/>
              </a:solidFill>
              <a:cs typeface="Calibri"/>
            </a:endParaRPr>
          </a:p>
          <a:p>
            <a:pPr marL="457200" indent="-457200"/>
            <a:r>
              <a:rPr lang="fi-FI" sz="3600" b="1" dirty="0">
                <a:solidFill>
                  <a:schemeClr val="tx1"/>
                </a:solidFill>
                <a:cs typeface="Calibri"/>
              </a:rPr>
              <a:t>Voit hakea sekä 1. että 2. yhteishaussa. Voit odottaa molemmat tulokset.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BE8A94D-8041-4C99-8862-EAF3E62F6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3510" y="2769326"/>
            <a:ext cx="4476753" cy="33553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3200" b="1" dirty="0">
                <a:solidFill>
                  <a:schemeClr val="tx1"/>
                </a:solidFill>
                <a:cs typeface="Calibri"/>
              </a:rPr>
              <a:t>Hakuaika 2:</a:t>
            </a:r>
          </a:p>
          <a:p>
            <a:pPr marL="0" indent="0">
              <a:buNone/>
            </a:pPr>
            <a:endParaRPr lang="fi-FI" sz="3200" b="1" dirty="0">
              <a:solidFill>
                <a:schemeClr val="tx1"/>
              </a:solidFill>
              <a:cs typeface="Calibri"/>
            </a:endParaRPr>
          </a:p>
          <a:p>
            <a:r>
              <a:rPr lang="fi-FI" sz="3200" dirty="0">
                <a:solidFill>
                  <a:schemeClr val="tx1"/>
                </a:solidFill>
                <a:cs typeface="Calibri"/>
              </a:rPr>
              <a:t>11.3.-25.3.2025</a:t>
            </a:r>
          </a:p>
          <a:p>
            <a:r>
              <a:rPr lang="fi-FI" sz="3200" dirty="0">
                <a:solidFill>
                  <a:schemeClr val="tx1"/>
                </a:solidFill>
                <a:cs typeface="Calibri"/>
              </a:rPr>
              <a:t>Muut korkea-asteen koulutukset</a:t>
            </a:r>
          </a:p>
          <a:p>
            <a:pPr marL="0" indent="0">
              <a:buNone/>
            </a:pP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583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F7D887-A225-4D4F-A9BD-D60DA59B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186" y="692201"/>
            <a:ext cx="5057514" cy="903581"/>
          </a:xfrm>
        </p:spPr>
        <p:txBody>
          <a:bodyPr>
            <a:normAutofit fontScale="90000"/>
          </a:bodyPr>
          <a:lstStyle/>
          <a:p>
            <a:r>
              <a:rPr lang="fi-FI" sz="5400" b="1" dirty="0">
                <a:cs typeface="Calibri Light"/>
              </a:rPr>
              <a:t>Opintopolku.fi</a:t>
            </a:r>
            <a:endParaRPr lang="fi-FI" sz="5400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0B1967-63D2-49E9-A4AD-9B0F3AA40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729" y="1864378"/>
            <a:ext cx="10482470" cy="43303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Koulutustarjonta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Kevään hakukohteet ja valintaperusteet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Sähköinen hakemus: 1-6 hakukohdetta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Mieluisuusjärjestys maaliskuun haussa (ja syksyn haussa)!!</a:t>
            </a:r>
          </a:p>
          <a:p>
            <a:r>
              <a:rPr lang="fi-FI" sz="3600" dirty="0">
                <a:solidFill>
                  <a:schemeClr val="tx1"/>
                </a:solidFill>
                <a:cs typeface="Calibri"/>
              </a:rPr>
              <a:t>Opiskelupaikan vastaanottaminen</a:t>
            </a:r>
          </a:p>
        </p:txBody>
      </p:sp>
    </p:spTree>
    <p:extLst>
      <p:ext uri="{BB962C8B-B14F-4D97-AF65-F5344CB8AC3E}">
        <p14:creationId xmlns:p14="http://schemas.microsoft.com/office/powerpoint/2010/main" val="189904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FB5A57-C2D2-433F-8E52-33A25BD2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340528"/>
            <a:ext cx="8911687" cy="564472"/>
          </a:xfrm>
        </p:spPr>
        <p:txBody>
          <a:bodyPr>
            <a:normAutofit fontScale="90000"/>
          </a:bodyPr>
          <a:lstStyle/>
          <a:p>
            <a:r>
              <a:rPr lang="fi-FI" sz="5400" b="1" dirty="0">
                <a:solidFill>
                  <a:schemeClr val="tx1"/>
                </a:solidFill>
                <a:cs typeface="Calibri Light"/>
              </a:rPr>
              <a:t>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5D8B93-7369-41CF-A9A2-53BD11E2C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599" y="2578961"/>
            <a:ext cx="10515600" cy="38324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fi-FI" sz="4800" b="1" dirty="0">
                <a:solidFill>
                  <a:schemeClr val="tx1"/>
                </a:solidFill>
                <a:cs typeface="Calibri"/>
              </a:rPr>
              <a:t>Todistusvalinta</a:t>
            </a:r>
            <a:r>
              <a:rPr lang="fi-FI" sz="4800" b="1" dirty="0">
                <a:cs typeface="Calibri"/>
              </a:rPr>
              <a:t> </a:t>
            </a:r>
            <a:endParaRPr lang="fi-FI" b="1" dirty="0">
              <a:cs typeface="Calibri"/>
            </a:endParaRPr>
          </a:p>
          <a:p>
            <a:pPr marL="742950" lvl="1" indent="0">
              <a:buNone/>
            </a:pPr>
            <a:r>
              <a:rPr lang="fi-FI" sz="4000" dirty="0">
                <a:cs typeface="Calibri"/>
              </a:rPr>
              <a:t>-</a:t>
            </a:r>
            <a:r>
              <a:rPr lang="fi-FI" sz="4000" dirty="0">
                <a:solidFill>
                  <a:schemeClr val="tx1"/>
                </a:solidFill>
                <a:cs typeface="Calibri"/>
              </a:rPr>
              <a:t> Suoravalinta: yo-kirjoitusaineiden perusteella</a:t>
            </a:r>
          </a:p>
          <a:p>
            <a:pPr marL="742950" lvl="1" indent="0">
              <a:buNone/>
            </a:pPr>
            <a:r>
              <a:rPr lang="fi-FI" sz="4000" dirty="0">
                <a:solidFill>
                  <a:schemeClr val="tx1"/>
                </a:solidFill>
                <a:cs typeface="Calibri"/>
              </a:rPr>
              <a:t>- Kilpailumenestys: Oikeusguru, Talousguru jne.</a:t>
            </a:r>
          </a:p>
          <a:p>
            <a:pPr marL="514350" indent="-514350">
              <a:buAutoNum type="arabicPeriod"/>
            </a:pPr>
            <a:r>
              <a:rPr lang="fi-FI" sz="4800" b="1" dirty="0">
                <a:solidFill>
                  <a:schemeClr val="tx1"/>
                </a:solidFill>
                <a:cs typeface="Calibri"/>
              </a:rPr>
              <a:t>Valintakoe </a:t>
            </a:r>
          </a:p>
          <a:p>
            <a:pPr marL="514350" indent="-514350">
              <a:buAutoNum type="arabicPeriod"/>
            </a:pPr>
            <a:r>
              <a:rPr lang="fi-FI" sz="4800" b="1" dirty="0">
                <a:solidFill>
                  <a:schemeClr val="tx1"/>
                </a:solidFill>
                <a:cs typeface="Calibri"/>
              </a:rPr>
              <a:t>Avoimen väylä</a:t>
            </a:r>
          </a:p>
          <a:p>
            <a:pPr marL="514350" indent="-514350">
              <a:buAutoNum type="arabicPeriod"/>
            </a:pPr>
            <a:r>
              <a:rPr lang="fi-FI" sz="4800" dirty="0">
                <a:solidFill>
                  <a:schemeClr val="tx1"/>
                </a:solidFill>
                <a:cs typeface="Calibri"/>
              </a:rPr>
              <a:t>Opintokurssivalinta</a:t>
            </a:r>
          </a:p>
        </p:txBody>
      </p:sp>
    </p:spTree>
    <p:extLst>
      <p:ext uri="{BB962C8B-B14F-4D97-AF65-F5344CB8AC3E}">
        <p14:creationId xmlns:p14="http://schemas.microsoft.com/office/powerpoint/2010/main" val="375896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BC7171-B172-4BFA-ABC6-759D2496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599" y="1159603"/>
            <a:ext cx="10515600" cy="1325563"/>
          </a:xfrm>
        </p:spPr>
        <p:txBody>
          <a:bodyPr>
            <a:normAutofit/>
          </a:bodyPr>
          <a:lstStyle/>
          <a:p>
            <a:r>
              <a:rPr lang="fi-FI" sz="4800" b="1" dirty="0">
                <a:cs typeface="Calibri Light"/>
              </a:rPr>
              <a:t>AMK -todistusvalinta</a:t>
            </a:r>
            <a:endParaRPr lang="fi-FI" sz="4800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20284F-77B4-40CA-A983-053D0378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599" y="1972280"/>
            <a:ext cx="9654209" cy="44649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b="1" dirty="0">
                <a:ea typeface="+mn-lt"/>
                <a:cs typeface="+mn-lt"/>
              </a:rPr>
              <a:t>Viisi ylioppilaskirjoitusainetta </a:t>
            </a:r>
            <a:endParaRPr lang="fi-FI" sz="2400" b="1">
              <a:cs typeface="Calibri" panose="020F0502020204030204"/>
            </a:endParaRPr>
          </a:p>
          <a:p>
            <a:pPr lvl="1"/>
            <a:r>
              <a:rPr lang="fi-FI" sz="2400" b="1" dirty="0">
                <a:ea typeface="+mn-lt"/>
                <a:cs typeface="+mn-lt"/>
              </a:rPr>
              <a:t>Äidinkieli </a:t>
            </a:r>
            <a:endParaRPr lang="fi-FI" sz="2400" b="1"/>
          </a:p>
          <a:p>
            <a:pPr lvl="1"/>
            <a:r>
              <a:rPr lang="fi-FI" sz="2400" b="1" dirty="0">
                <a:ea typeface="+mn-lt"/>
                <a:cs typeface="+mn-lt"/>
              </a:rPr>
              <a:t>Matematiikka</a:t>
            </a:r>
            <a:endParaRPr lang="fi-FI" sz="2400" b="1"/>
          </a:p>
          <a:p>
            <a:pPr lvl="1"/>
            <a:r>
              <a:rPr lang="fi-FI" sz="2400" b="1" dirty="0">
                <a:ea typeface="+mn-lt"/>
                <a:cs typeface="+mn-lt"/>
              </a:rPr>
              <a:t>Vieras/toinen kotimainen kieli</a:t>
            </a:r>
            <a:endParaRPr lang="fi-FI" sz="2400" b="1"/>
          </a:p>
          <a:p>
            <a:pPr lvl="1"/>
            <a:r>
              <a:rPr lang="fi-FI" sz="2400" b="1" dirty="0">
                <a:ea typeface="+mn-lt"/>
                <a:cs typeface="+mn-lt"/>
              </a:rPr>
              <a:t>Kaksi reaaliainetta/vierasta kieltä (toista kotimaista kieltä ei huomioida tässä kohdassa)</a:t>
            </a:r>
            <a:endParaRPr lang="fi-FI" sz="2400" b="1"/>
          </a:p>
          <a:p>
            <a:r>
              <a:rPr lang="fi-FI" sz="2400" dirty="0">
                <a:solidFill>
                  <a:schemeClr val="tx1"/>
                </a:solidFill>
                <a:ea typeface="+mn-lt"/>
                <a:cs typeface="+mn-lt"/>
              </a:rPr>
              <a:t>Kaikki pisteytettävät aineet huomioidaan vain kerran</a:t>
            </a:r>
            <a:endParaRPr lang="fi-FI" sz="2400">
              <a:solidFill>
                <a:schemeClr val="tx1"/>
              </a:solidFill>
              <a:cs typeface="Calibri"/>
            </a:endParaRPr>
          </a:p>
          <a:p>
            <a:r>
              <a:rPr lang="fi-FI" sz="2400" dirty="0">
                <a:solidFill>
                  <a:schemeClr val="tx1"/>
                </a:solidFill>
                <a:ea typeface="+mn-lt"/>
                <a:cs typeface="+mn-lt"/>
              </a:rPr>
              <a:t>Käytössä kaikilla koulutusaloilla, pois lukien kulttuuriala ja Diakonia-ammattikorkeakoulun tulkin koulutus</a:t>
            </a:r>
            <a:endParaRPr lang="fi-FI" sz="2400" dirty="0">
              <a:solidFill>
                <a:schemeClr val="tx1"/>
              </a:solidFill>
              <a:cs typeface="Calibri"/>
            </a:endParaRP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6209821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E33D6823513D642A43D5AA134D04887" ma:contentTypeVersion="6" ma:contentTypeDescription="Luo uusi asiakirja." ma:contentTypeScope="" ma:versionID="9e4531f2a576e1ca3b0dd133f63d0ed1">
  <xsd:schema xmlns:xsd="http://www.w3.org/2001/XMLSchema" xmlns:xs="http://www.w3.org/2001/XMLSchema" xmlns:p="http://schemas.microsoft.com/office/2006/metadata/properties" xmlns:ns2="2026d32e-bcc4-4f0c-a4e2-5fc8e91b4c25" xmlns:ns3="7bd39777-6f34-445d-a6f3-2d6f7ce23479" targetNamespace="http://schemas.microsoft.com/office/2006/metadata/properties" ma:root="true" ma:fieldsID="7107a070e1a3bb5b5cd954cca6ace244" ns2:_="" ns3:_="">
    <xsd:import namespace="2026d32e-bcc4-4f0c-a4e2-5fc8e91b4c25"/>
    <xsd:import namespace="7bd39777-6f34-445d-a6f3-2d6f7ce23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6d32e-bcc4-4f0c-a4e2-5fc8e91b4c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39777-6f34-445d-a6f3-2d6f7ce2347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604BC5-2CBD-4868-8CDE-FB19F02B2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26d32e-bcc4-4f0c-a4e2-5fc8e91b4c25"/>
    <ds:schemaRef ds:uri="7bd39777-6f34-445d-a6f3-2d6f7ce234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38045C-7BCA-4EBE-A594-E5FD84BF57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99764A-BF4D-4D03-95F9-74F41AFC8CE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917</Words>
  <Application>Microsoft Office PowerPoint</Application>
  <PresentationFormat>Laajakuva</PresentationFormat>
  <Paragraphs>137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Helvetica Neue</vt:lpstr>
      <vt:lpstr>Wingdings 3</vt:lpstr>
      <vt:lpstr>Kuiskaus</vt:lpstr>
      <vt:lpstr>Lukiosta jatko-opintoihin</vt:lpstr>
      <vt:lpstr>Opinto-ohjaus abivuonna</vt:lpstr>
      <vt:lpstr>PowerPoint-esitys</vt:lpstr>
      <vt:lpstr>PowerPoint-esitys</vt:lpstr>
      <vt:lpstr>Lukiosta valmistuminen</vt:lpstr>
      <vt:lpstr>Kevään 2025 haut opintopolussa</vt:lpstr>
      <vt:lpstr>Opintopolku.fi</vt:lpstr>
      <vt:lpstr>Valintaperusteet</vt:lpstr>
      <vt:lpstr>AMK -todistusvalinta</vt:lpstr>
      <vt:lpstr>Yliopiston todistusvalinta </vt:lpstr>
      <vt:lpstr>Esimerkki yliopiston todistusvalinnasta: Kauppatieteet</vt:lpstr>
      <vt:lpstr>Valintakokeet</vt:lpstr>
      <vt:lpstr>Ensikertalaisuus</vt:lpstr>
      <vt:lpstr>Opinnot avoimessa yliopistossa/AMK</vt:lpstr>
      <vt:lpstr>Valintojen tulokset</vt:lpstr>
      <vt:lpstr>Toisen asteen haku</vt:lpstr>
      <vt:lpstr>Jos koulupaikkaa ei tule  yhteishaussa...</vt:lpstr>
      <vt:lpstr>Mistä lisätietoa?</vt:lpstr>
    </vt:vector>
  </TitlesOfParts>
  <Company>Kuopion kaupunki koulutuspalvelukeskus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Tikkanen Timo</dc:creator>
  <cp:lastModifiedBy>Karjalainen Tiina Tuulikki</cp:lastModifiedBy>
  <cp:revision>1062</cp:revision>
  <dcterms:created xsi:type="dcterms:W3CDTF">2020-10-09T07:24:17Z</dcterms:created>
  <dcterms:modified xsi:type="dcterms:W3CDTF">2024-11-12T15:20:07Z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0x0101005E33D6823513D642A43D5AA134D04887</vt:lpwstr>
  </property>
</Properties>
</file>