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4" r:id="rId7"/>
    <p:sldId id="258" r:id="rId8"/>
    <p:sldId id="267" r:id="rId9"/>
    <p:sldId id="266" r:id="rId10"/>
    <p:sldId id="265" r:id="rId11"/>
    <p:sldId id="25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9705C-3EF5-4E55-9D20-E8EE497503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B2C83F3C-F2F3-453D-A434-EFA3D030C7A8}">
      <dgm:prSet/>
      <dgm:spPr>
        <a:xfrm>
          <a:off x="0" y="308592"/>
          <a:ext cx="6905296" cy="332718"/>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fi-FI" dirty="0">
              <a:solidFill>
                <a:sysClr val="window" lastClr="FFFFFF"/>
              </a:solidFill>
              <a:latin typeface="Gill Sans MT" panose="020B0502020104020203"/>
              <a:ea typeface="+mn-ea"/>
              <a:cs typeface="+mn-cs"/>
            </a:rPr>
            <a:t>PESTÄ PYYKKIÄ</a:t>
          </a:r>
        </a:p>
      </dgm:t>
    </dgm:pt>
    <dgm:pt modelId="{F5EADB99-5D05-48C0-9CCA-FF4C622F6672}" type="parTrans" cxnId="{70DFE622-022E-453E-A727-03D3C05AB9BB}">
      <dgm:prSet/>
      <dgm:spPr/>
      <dgm:t>
        <a:bodyPr/>
        <a:lstStyle/>
        <a:p>
          <a:endParaRPr lang="fi-FI"/>
        </a:p>
      </dgm:t>
    </dgm:pt>
    <dgm:pt modelId="{CD2B05C5-F45F-41DB-8B04-81F1F82F0D82}" type="sibTrans" cxnId="{70DFE622-022E-453E-A727-03D3C05AB9BB}">
      <dgm:prSet/>
      <dgm:spPr/>
      <dgm:t>
        <a:bodyPr/>
        <a:lstStyle/>
        <a:p>
          <a:endParaRPr lang="fi-FI"/>
        </a:p>
      </dgm:t>
    </dgm:pt>
    <dgm:pt modelId="{CAA40220-B969-4F16-8DC6-0854AD74ACC5}">
      <dgm:prSet/>
      <dgm:spPr>
        <a:xfrm>
          <a:off x="0" y="678750"/>
          <a:ext cx="6905296" cy="332718"/>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fi-FI" dirty="0">
              <a:solidFill>
                <a:sysClr val="window" lastClr="FFFFFF"/>
              </a:solidFill>
              <a:latin typeface="Gill Sans MT" panose="020B0502020104020203"/>
              <a:ea typeface="+mn-ea"/>
              <a:cs typeface="+mn-cs"/>
            </a:rPr>
            <a:t>KÄYTTÄÄ VERKKOPANKKIA </a:t>
          </a:r>
        </a:p>
      </dgm:t>
    </dgm:pt>
    <dgm:pt modelId="{1814ECCE-71DC-47F6-BA60-7FED296CE9BC}" type="parTrans" cxnId="{5255FBBE-1A57-426D-9FA8-5715D26C7466}">
      <dgm:prSet/>
      <dgm:spPr/>
      <dgm:t>
        <a:bodyPr/>
        <a:lstStyle/>
        <a:p>
          <a:endParaRPr lang="fi-FI"/>
        </a:p>
      </dgm:t>
    </dgm:pt>
    <dgm:pt modelId="{0C78023D-53B8-4998-8462-1FB7C041CEC2}" type="sibTrans" cxnId="{5255FBBE-1A57-426D-9FA8-5715D26C7466}">
      <dgm:prSet/>
      <dgm:spPr/>
      <dgm:t>
        <a:bodyPr/>
        <a:lstStyle/>
        <a:p>
          <a:endParaRPr lang="fi-FI"/>
        </a:p>
      </dgm:t>
    </dgm:pt>
    <dgm:pt modelId="{325F5FB9-73B4-424D-93F2-55E7C4728461}">
      <dgm:prSet/>
      <dgm:spPr>
        <a:xfrm>
          <a:off x="0" y="1048909"/>
          <a:ext cx="6905296" cy="332718"/>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fi-FI" dirty="0">
              <a:solidFill>
                <a:sysClr val="window" lastClr="FFFFFF"/>
              </a:solidFill>
              <a:latin typeface="Gill Sans MT" panose="020B0502020104020203"/>
              <a:ea typeface="+mn-ea"/>
              <a:cs typeface="+mn-cs"/>
            </a:rPr>
            <a:t>LAITTAA RUOKAA</a:t>
          </a:r>
        </a:p>
      </dgm:t>
    </dgm:pt>
    <dgm:pt modelId="{2FCEA193-B986-4A84-BE7D-D9CBCA1EFC35}" type="parTrans" cxnId="{E5B164C1-95C0-402C-9163-3868E691BBD8}">
      <dgm:prSet/>
      <dgm:spPr/>
      <dgm:t>
        <a:bodyPr/>
        <a:lstStyle/>
        <a:p>
          <a:endParaRPr lang="fi-FI"/>
        </a:p>
      </dgm:t>
    </dgm:pt>
    <dgm:pt modelId="{8FE8A91E-F76C-4A3A-9E02-5A3D64BCC6D4}" type="sibTrans" cxnId="{E5B164C1-95C0-402C-9163-3868E691BBD8}">
      <dgm:prSet/>
      <dgm:spPr/>
      <dgm:t>
        <a:bodyPr/>
        <a:lstStyle/>
        <a:p>
          <a:endParaRPr lang="fi-FI"/>
        </a:p>
      </dgm:t>
    </dgm:pt>
    <dgm:pt modelId="{12201A0D-3A06-4EB0-9B0C-D95C0996EA53}">
      <dgm:prSet/>
      <dgm:spPr>
        <a:xfrm>
          <a:off x="0" y="1789227"/>
          <a:ext cx="6905296" cy="332718"/>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fi-FI" dirty="0">
              <a:solidFill>
                <a:sysClr val="window" lastClr="FFFFFF"/>
              </a:solidFill>
              <a:latin typeface="Gill Sans MT" panose="020B0502020104020203"/>
              <a:ea typeface="+mn-ea"/>
              <a:cs typeface="+mn-cs"/>
            </a:rPr>
            <a:t>LATTIAKAIVON HOITAMINEN SUIHKUISSA </a:t>
          </a:r>
        </a:p>
      </dgm:t>
    </dgm:pt>
    <dgm:pt modelId="{FAA232EE-2D96-4828-A279-F8FF45919168}" type="parTrans" cxnId="{95B7A7F1-FCE3-4C68-9FEB-2B8499F09D7B}">
      <dgm:prSet/>
      <dgm:spPr/>
      <dgm:t>
        <a:bodyPr/>
        <a:lstStyle/>
        <a:p>
          <a:endParaRPr lang="fi-FI"/>
        </a:p>
      </dgm:t>
    </dgm:pt>
    <dgm:pt modelId="{BDCA21E1-8BD0-4BD3-9DB2-129CB9ECCE04}" type="sibTrans" cxnId="{95B7A7F1-FCE3-4C68-9FEB-2B8499F09D7B}">
      <dgm:prSet/>
      <dgm:spPr/>
      <dgm:t>
        <a:bodyPr/>
        <a:lstStyle/>
        <a:p>
          <a:endParaRPr lang="fi-FI"/>
        </a:p>
      </dgm:t>
    </dgm:pt>
    <dgm:pt modelId="{6416043D-9544-43ED-9A2C-CD543C21BE3A}">
      <dgm:prSet/>
      <dgm:spPr>
        <a:xfrm>
          <a:off x="0" y="2159385"/>
          <a:ext cx="6905296" cy="332718"/>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fi-FI" dirty="0">
              <a:solidFill>
                <a:sysClr val="window" lastClr="FFFFFF"/>
              </a:solidFill>
              <a:latin typeface="Gill Sans MT" panose="020B0502020104020203"/>
              <a:ea typeface="+mn-ea"/>
              <a:cs typeface="+mn-cs"/>
            </a:rPr>
            <a:t>OTTAA YHTEYTTÄ TERVEYDENHUOLTOON (Lääkäri, hammaslääkäri, ehkäisyneuvola, jne.) </a:t>
          </a:r>
        </a:p>
      </dgm:t>
    </dgm:pt>
    <dgm:pt modelId="{DA9B7313-D09F-4304-A2D6-A6BBCEBB102F}" type="parTrans" cxnId="{BC3A15FE-F166-49C8-97FC-4E6F5430CFBF}">
      <dgm:prSet/>
      <dgm:spPr/>
      <dgm:t>
        <a:bodyPr/>
        <a:lstStyle/>
        <a:p>
          <a:endParaRPr lang="fi-FI"/>
        </a:p>
      </dgm:t>
    </dgm:pt>
    <dgm:pt modelId="{E5DC8E44-996A-4602-AB64-E9A4BF2830E2}" type="sibTrans" cxnId="{BC3A15FE-F166-49C8-97FC-4E6F5430CFBF}">
      <dgm:prSet/>
      <dgm:spPr/>
      <dgm:t>
        <a:bodyPr/>
        <a:lstStyle/>
        <a:p>
          <a:endParaRPr lang="fi-FI"/>
        </a:p>
      </dgm:t>
    </dgm:pt>
    <dgm:pt modelId="{DEE74B45-D2EC-412E-8E1B-DD6F2DCC1E46}">
      <dgm:prSet/>
      <dgm:spPr>
        <a:xfrm>
          <a:off x="0" y="2529544"/>
          <a:ext cx="6905296" cy="332718"/>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fi-FI" dirty="0">
              <a:solidFill>
                <a:sysClr val="window" lastClr="FFFFFF"/>
              </a:solidFill>
              <a:latin typeface="Gill Sans MT" panose="020B0502020104020203"/>
              <a:ea typeface="+mn-ea"/>
              <a:cs typeface="+mn-cs"/>
            </a:rPr>
            <a:t>HUOLEHTIA RAHA-ASIOISTA (tuet, mahdollisesti työnhaku ja töihin liittyvät oikeudet)</a:t>
          </a:r>
        </a:p>
      </dgm:t>
    </dgm:pt>
    <dgm:pt modelId="{B715439B-3165-4099-BB91-35B9522B7A73}" type="parTrans" cxnId="{589CCF7A-54B8-406A-A0BD-83251B5D114E}">
      <dgm:prSet/>
      <dgm:spPr/>
      <dgm:t>
        <a:bodyPr/>
        <a:lstStyle/>
        <a:p>
          <a:endParaRPr lang="fi-FI"/>
        </a:p>
      </dgm:t>
    </dgm:pt>
    <dgm:pt modelId="{A8BC02FD-10AE-4FB7-91CA-C4A91BC48DB9}" type="sibTrans" cxnId="{589CCF7A-54B8-406A-A0BD-83251B5D114E}">
      <dgm:prSet/>
      <dgm:spPr/>
      <dgm:t>
        <a:bodyPr/>
        <a:lstStyle/>
        <a:p>
          <a:endParaRPr lang="fi-FI"/>
        </a:p>
      </dgm:t>
    </dgm:pt>
    <dgm:pt modelId="{C37CBD29-B984-4F98-9938-BC5F76872FD4}">
      <dgm:prSet/>
      <dgm:spPr>
        <a:xfrm>
          <a:off x="0" y="2899703"/>
          <a:ext cx="6905296" cy="332718"/>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fi-FI" dirty="0">
              <a:solidFill>
                <a:sysClr val="window" lastClr="FFFFFF"/>
              </a:solidFill>
              <a:latin typeface="Gill Sans MT" panose="020B0502020104020203"/>
              <a:ea typeface="+mn-ea"/>
              <a:cs typeface="+mn-cs"/>
            </a:rPr>
            <a:t>ETSIÄ APUA ONGELMATILANTEISIIN (Vuokranantaja, isännöitsijä, huoltoyhtiö, sosiaalipalvelut jne.) </a:t>
          </a:r>
        </a:p>
      </dgm:t>
    </dgm:pt>
    <dgm:pt modelId="{A69D11B1-5A8A-47E8-B77F-820E6EB7E13E}" type="parTrans" cxnId="{9317BB94-0EF6-4F58-9783-5271D578C7B1}">
      <dgm:prSet/>
      <dgm:spPr/>
      <dgm:t>
        <a:bodyPr/>
        <a:lstStyle/>
        <a:p>
          <a:endParaRPr lang="fi-FI"/>
        </a:p>
      </dgm:t>
    </dgm:pt>
    <dgm:pt modelId="{6F521277-6784-46AF-84D9-203761F8173F}" type="sibTrans" cxnId="{9317BB94-0EF6-4F58-9783-5271D578C7B1}">
      <dgm:prSet/>
      <dgm:spPr/>
      <dgm:t>
        <a:bodyPr/>
        <a:lstStyle/>
        <a:p>
          <a:endParaRPr lang="fi-FI"/>
        </a:p>
      </dgm:t>
    </dgm:pt>
    <dgm:pt modelId="{D855E23F-F4FF-4112-91BC-955E2EB0175E}">
      <dgm:prSet/>
      <dgm:spPr>
        <a:xfrm>
          <a:off x="0" y="3269862"/>
          <a:ext cx="6905296" cy="332718"/>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fi-FI" dirty="0">
              <a:solidFill>
                <a:sysClr val="window" lastClr="FFFFFF"/>
              </a:solidFill>
              <a:latin typeface="Gill Sans MT" panose="020B0502020104020203"/>
              <a:ea typeface="+mn-ea"/>
              <a:cs typeface="+mn-cs"/>
            </a:rPr>
            <a:t>HAKEA TUKIA (Toimeentulotuki, asumistuki, opintotuki jne.) </a:t>
          </a:r>
        </a:p>
      </dgm:t>
    </dgm:pt>
    <dgm:pt modelId="{371595A0-8A08-4C47-95A0-95AC61A18AC0}" type="parTrans" cxnId="{5238EF0C-B578-47D0-9D9A-3C9C7E58B0B0}">
      <dgm:prSet/>
      <dgm:spPr/>
      <dgm:t>
        <a:bodyPr/>
        <a:lstStyle/>
        <a:p>
          <a:endParaRPr lang="fi-FI"/>
        </a:p>
      </dgm:t>
    </dgm:pt>
    <dgm:pt modelId="{59C7E27D-AF64-4940-A3E7-8F29E5E10B41}" type="sibTrans" cxnId="{5238EF0C-B578-47D0-9D9A-3C9C7E58B0B0}">
      <dgm:prSet/>
      <dgm:spPr/>
      <dgm:t>
        <a:bodyPr/>
        <a:lstStyle/>
        <a:p>
          <a:endParaRPr lang="fi-FI"/>
        </a:p>
      </dgm:t>
    </dgm:pt>
    <dgm:pt modelId="{5010D886-9CB5-4396-B862-30B4DD264F1C}">
      <dgm:prSet/>
      <dgm:spPr>
        <a:xfrm>
          <a:off x="0" y="3640020"/>
          <a:ext cx="6905296" cy="332718"/>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fi-FI" dirty="0">
              <a:solidFill>
                <a:sysClr val="window" lastClr="FFFFFF"/>
              </a:solidFill>
              <a:latin typeface="Gill Sans MT" panose="020B0502020104020203"/>
              <a:ea typeface="+mn-ea"/>
              <a:cs typeface="+mn-cs"/>
            </a:rPr>
            <a:t>KODIN PIENET HUOLLOT (Imurin pölypussin vaihto, pyykkikoneen nukkasihdin tyhjennys </a:t>
          </a:r>
          <a:r>
            <a:rPr lang="fi-FI" dirty="0" err="1">
              <a:solidFill>
                <a:sysClr val="window" lastClr="FFFFFF"/>
              </a:solidFill>
              <a:latin typeface="Gill Sans MT" panose="020B0502020104020203"/>
              <a:ea typeface="+mn-ea"/>
              <a:cs typeface="+mn-cs"/>
            </a:rPr>
            <a:t>jne</a:t>
          </a:r>
          <a:r>
            <a:rPr lang="fi-FI" dirty="0">
              <a:solidFill>
                <a:sysClr val="window" lastClr="FFFFFF"/>
              </a:solidFill>
              <a:latin typeface="Gill Sans MT" panose="020B0502020104020203"/>
              <a:ea typeface="+mn-ea"/>
              <a:cs typeface="+mn-cs"/>
            </a:rPr>
            <a:t>) </a:t>
          </a:r>
        </a:p>
      </dgm:t>
    </dgm:pt>
    <dgm:pt modelId="{2C3D6A9C-7BC4-48B8-869B-5BE96E795FCE}" type="parTrans" cxnId="{687C68B5-8BBF-4C64-ACBB-5B125636A105}">
      <dgm:prSet/>
      <dgm:spPr/>
      <dgm:t>
        <a:bodyPr/>
        <a:lstStyle/>
        <a:p>
          <a:endParaRPr lang="fi-FI"/>
        </a:p>
      </dgm:t>
    </dgm:pt>
    <dgm:pt modelId="{DFD861B5-EBFC-449B-8B9B-4B1E9C030213}" type="sibTrans" cxnId="{687C68B5-8BBF-4C64-ACBB-5B125636A105}">
      <dgm:prSet/>
      <dgm:spPr/>
      <dgm:t>
        <a:bodyPr/>
        <a:lstStyle/>
        <a:p>
          <a:endParaRPr lang="fi-FI"/>
        </a:p>
      </dgm:t>
    </dgm:pt>
    <dgm:pt modelId="{A3110B4E-A571-464F-ADA2-81C0CC4213F8}">
      <dgm:prSet/>
      <dgm:spPr>
        <a:xfrm>
          <a:off x="0" y="4010179"/>
          <a:ext cx="6905296" cy="332718"/>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fi-FI" dirty="0">
              <a:solidFill>
                <a:sysClr val="window" lastClr="FFFFFF"/>
              </a:solidFill>
              <a:latin typeface="Gill Sans MT" panose="020B0502020104020203"/>
              <a:ea typeface="+mn-ea"/>
              <a:cs typeface="+mn-cs"/>
            </a:rPr>
            <a:t>KALENTEROIDA MENOT</a:t>
          </a:r>
        </a:p>
      </dgm:t>
    </dgm:pt>
    <dgm:pt modelId="{AD0AB626-DF1C-4F6D-9D89-C7ED9B029D01}" type="parTrans" cxnId="{C240F838-C792-4CEF-A2FA-881DFBF1D758}">
      <dgm:prSet/>
      <dgm:spPr/>
      <dgm:t>
        <a:bodyPr/>
        <a:lstStyle/>
        <a:p>
          <a:endParaRPr lang="fi-FI"/>
        </a:p>
      </dgm:t>
    </dgm:pt>
    <dgm:pt modelId="{50FC25F8-CF9E-4C86-844A-3CF5A6DE596F}" type="sibTrans" cxnId="{C240F838-C792-4CEF-A2FA-881DFBF1D758}">
      <dgm:prSet/>
      <dgm:spPr/>
      <dgm:t>
        <a:bodyPr/>
        <a:lstStyle/>
        <a:p>
          <a:endParaRPr lang="fi-FI"/>
        </a:p>
      </dgm:t>
    </dgm:pt>
    <dgm:pt modelId="{DAF281DA-0A02-4FC5-8DE1-A3FB424FA762}">
      <dgm:prSet custT="1"/>
      <dgm:spPr>
        <a:xfrm>
          <a:off x="0" y="4380338"/>
          <a:ext cx="6905296" cy="332718"/>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fi-FI" sz="1400" b="1" dirty="0">
              <a:solidFill>
                <a:sysClr val="window" lastClr="FFFFFF"/>
              </a:solidFill>
              <a:latin typeface="Gill Sans MT" panose="020B0502020104020203"/>
              <a:ea typeface="+mn-ea"/>
              <a:cs typeface="+mn-cs"/>
            </a:rPr>
            <a:t>RYTMITTÄÄ PÄIVÄT</a:t>
          </a:r>
        </a:p>
      </dgm:t>
    </dgm:pt>
    <dgm:pt modelId="{34B014B2-8C59-4C09-8DB3-9229712D0F0D}" type="parTrans" cxnId="{1639410B-6A98-48BA-834D-EFD8506209D6}">
      <dgm:prSet/>
      <dgm:spPr/>
      <dgm:t>
        <a:bodyPr/>
        <a:lstStyle/>
        <a:p>
          <a:endParaRPr lang="fi-FI"/>
        </a:p>
      </dgm:t>
    </dgm:pt>
    <dgm:pt modelId="{28894800-506F-40C7-BC95-D204DB819535}" type="sibTrans" cxnId="{1639410B-6A98-48BA-834D-EFD8506209D6}">
      <dgm:prSet/>
      <dgm:spPr/>
      <dgm:t>
        <a:bodyPr/>
        <a:lstStyle/>
        <a:p>
          <a:endParaRPr lang="fi-FI"/>
        </a:p>
      </dgm:t>
    </dgm:pt>
    <dgm:pt modelId="{89633076-1016-4619-BAF3-4E6FFEB53384}">
      <dgm:prSet custT="1"/>
      <dgm:spPr>
        <a:xfrm>
          <a:off x="0" y="4750497"/>
          <a:ext cx="6905296" cy="332718"/>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fi-FI" sz="1400" b="1" dirty="0">
              <a:solidFill>
                <a:sysClr val="window" lastClr="FFFFFF"/>
              </a:solidFill>
              <a:latin typeface="Gill Sans MT" panose="020B0502020104020203"/>
              <a:ea typeface="+mn-ea"/>
              <a:cs typeface="+mn-cs"/>
            </a:rPr>
            <a:t>SYÖDÄ SÄÄNNÖLLISESTI</a:t>
          </a:r>
        </a:p>
      </dgm:t>
    </dgm:pt>
    <dgm:pt modelId="{EC289E56-53E2-4000-9515-7EC0CD4F77AE}" type="parTrans" cxnId="{74B5DE5C-0ABD-424C-9B40-074DAEB0C3E0}">
      <dgm:prSet/>
      <dgm:spPr/>
      <dgm:t>
        <a:bodyPr/>
        <a:lstStyle/>
        <a:p>
          <a:endParaRPr lang="fi-FI"/>
        </a:p>
      </dgm:t>
    </dgm:pt>
    <dgm:pt modelId="{311CC5DA-4908-4A30-9FA4-707E8D2120C1}" type="sibTrans" cxnId="{74B5DE5C-0ABD-424C-9B40-074DAEB0C3E0}">
      <dgm:prSet/>
      <dgm:spPr/>
      <dgm:t>
        <a:bodyPr/>
        <a:lstStyle/>
        <a:p>
          <a:endParaRPr lang="fi-FI"/>
        </a:p>
      </dgm:t>
    </dgm:pt>
    <dgm:pt modelId="{18F07ED0-BB21-4F44-8989-F7096396F855}">
      <dgm:prSet/>
      <dgm:spPr>
        <a:xfrm>
          <a:off x="0" y="1419068"/>
          <a:ext cx="6905296" cy="332718"/>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fi-FI" dirty="0">
              <a:solidFill>
                <a:sysClr val="window" lastClr="FFFFFF"/>
              </a:solidFill>
              <a:latin typeface="Gill Sans MT" panose="020B0502020104020203"/>
              <a:ea typeface="+mn-ea"/>
              <a:cs typeface="+mn-cs"/>
            </a:rPr>
            <a:t>SIIVOAMINEN </a:t>
          </a:r>
        </a:p>
      </dgm:t>
    </dgm:pt>
    <dgm:pt modelId="{54A0C8A7-E66D-4CD2-AD22-99FA36AF0E3C}" type="parTrans" cxnId="{D1EBF908-B63C-4968-8454-0FCA7C8C0B31}">
      <dgm:prSet/>
      <dgm:spPr/>
      <dgm:t>
        <a:bodyPr/>
        <a:lstStyle/>
        <a:p>
          <a:endParaRPr lang="fi-FI"/>
        </a:p>
      </dgm:t>
    </dgm:pt>
    <dgm:pt modelId="{B8FF3C17-68E5-4E2A-BF23-C6C690988D45}" type="sibTrans" cxnId="{D1EBF908-B63C-4968-8454-0FCA7C8C0B31}">
      <dgm:prSet/>
      <dgm:spPr/>
      <dgm:t>
        <a:bodyPr/>
        <a:lstStyle/>
        <a:p>
          <a:endParaRPr lang="fi-FI"/>
        </a:p>
      </dgm:t>
    </dgm:pt>
    <dgm:pt modelId="{3087053D-5BC0-42BC-B5EF-4207C8AD30C2}" type="pres">
      <dgm:prSet presAssocID="{ADE9705C-3EF5-4E55-9D20-E8EE49750384}" presName="linear" presStyleCnt="0">
        <dgm:presLayoutVars>
          <dgm:animLvl val="lvl"/>
          <dgm:resizeHandles val="exact"/>
        </dgm:presLayoutVars>
      </dgm:prSet>
      <dgm:spPr/>
    </dgm:pt>
    <dgm:pt modelId="{B9FF5F33-235F-457D-BA13-264632C1CCDD}" type="pres">
      <dgm:prSet presAssocID="{B2C83F3C-F2F3-453D-A434-EFA3D030C7A8}" presName="parentText" presStyleLbl="node1" presStyleIdx="0" presStyleCnt="13">
        <dgm:presLayoutVars>
          <dgm:chMax val="0"/>
          <dgm:bulletEnabled val="1"/>
        </dgm:presLayoutVars>
      </dgm:prSet>
      <dgm:spPr/>
    </dgm:pt>
    <dgm:pt modelId="{15405FBF-117F-49F3-B251-B45AAFF98D82}" type="pres">
      <dgm:prSet presAssocID="{CD2B05C5-F45F-41DB-8B04-81F1F82F0D82}" presName="spacer" presStyleCnt="0"/>
      <dgm:spPr/>
    </dgm:pt>
    <dgm:pt modelId="{3679CB44-6C17-4650-9F15-545BD289230A}" type="pres">
      <dgm:prSet presAssocID="{CAA40220-B969-4F16-8DC6-0854AD74ACC5}" presName="parentText" presStyleLbl="node1" presStyleIdx="1" presStyleCnt="13">
        <dgm:presLayoutVars>
          <dgm:chMax val="0"/>
          <dgm:bulletEnabled val="1"/>
        </dgm:presLayoutVars>
      </dgm:prSet>
      <dgm:spPr/>
    </dgm:pt>
    <dgm:pt modelId="{06F3B92A-1438-4BF8-8407-214B5FDF9A04}" type="pres">
      <dgm:prSet presAssocID="{0C78023D-53B8-4998-8462-1FB7C041CEC2}" presName="spacer" presStyleCnt="0"/>
      <dgm:spPr/>
    </dgm:pt>
    <dgm:pt modelId="{D050A970-89F2-4A8A-80B7-8F424AA094DC}" type="pres">
      <dgm:prSet presAssocID="{325F5FB9-73B4-424D-93F2-55E7C4728461}" presName="parentText" presStyleLbl="node1" presStyleIdx="2" presStyleCnt="13">
        <dgm:presLayoutVars>
          <dgm:chMax val="0"/>
          <dgm:bulletEnabled val="1"/>
        </dgm:presLayoutVars>
      </dgm:prSet>
      <dgm:spPr/>
    </dgm:pt>
    <dgm:pt modelId="{A69F13E0-3002-42DF-993B-4A51D61DC01C}" type="pres">
      <dgm:prSet presAssocID="{8FE8A91E-F76C-4A3A-9E02-5A3D64BCC6D4}" presName="spacer" presStyleCnt="0"/>
      <dgm:spPr/>
    </dgm:pt>
    <dgm:pt modelId="{42AE6B97-98E5-42ED-8525-59166A917D10}" type="pres">
      <dgm:prSet presAssocID="{18F07ED0-BB21-4F44-8989-F7096396F855}" presName="parentText" presStyleLbl="node1" presStyleIdx="3" presStyleCnt="13">
        <dgm:presLayoutVars>
          <dgm:chMax val="0"/>
          <dgm:bulletEnabled val="1"/>
        </dgm:presLayoutVars>
      </dgm:prSet>
      <dgm:spPr/>
    </dgm:pt>
    <dgm:pt modelId="{20AB0B50-819C-4E9D-88F0-29FDEC055271}" type="pres">
      <dgm:prSet presAssocID="{B8FF3C17-68E5-4E2A-BF23-C6C690988D45}" presName="spacer" presStyleCnt="0"/>
      <dgm:spPr/>
    </dgm:pt>
    <dgm:pt modelId="{9B41DA2F-B2F3-43F3-ABBB-5DC60E1D71A9}" type="pres">
      <dgm:prSet presAssocID="{12201A0D-3A06-4EB0-9B0C-D95C0996EA53}" presName="parentText" presStyleLbl="node1" presStyleIdx="4" presStyleCnt="13">
        <dgm:presLayoutVars>
          <dgm:chMax val="0"/>
          <dgm:bulletEnabled val="1"/>
        </dgm:presLayoutVars>
      </dgm:prSet>
      <dgm:spPr/>
    </dgm:pt>
    <dgm:pt modelId="{CA01B0CE-91B5-4F52-8E73-B8052D8D8F00}" type="pres">
      <dgm:prSet presAssocID="{BDCA21E1-8BD0-4BD3-9DB2-129CB9ECCE04}" presName="spacer" presStyleCnt="0"/>
      <dgm:spPr/>
    </dgm:pt>
    <dgm:pt modelId="{DEEC7CA4-61EA-4A0A-8DD5-FED68E93470C}" type="pres">
      <dgm:prSet presAssocID="{6416043D-9544-43ED-9A2C-CD543C21BE3A}" presName="parentText" presStyleLbl="node1" presStyleIdx="5" presStyleCnt="13">
        <dgm:presLayoutVars>
          <dgm:chMax val="0"/>
          <dgm:bulletEnabled val="1"/>
        </dgm:presLayoutVars>
      </dgm:prSet>
      <dgm:spPr/>
    </dgm:pt>
    <dgm:pt modelId="{4A18A92D-5A43-4E71-9B50-409BB7E49B95}" type="pres">
      <dgm:prSet presAssocID="{E5DC8E44-996A-4602-AB64-E9A4BF2830E2}" presName="spacer" presStyleCnt="0"/>
      <dgm:spPr/>
    </dgm:pt>
    <dgm:pt modelId="{E9C4C4B2-F709-44E2-90FF-754FE4A24A81}" type="pres">
      <dgm:prSet presAssocID="{DEE74B45-D2EC-412E-8E1B-DD6F2DCC1E46}" presName="parentText" presStyleLbl="node1" presStyleIdx="6" presStyleCnt="13">
        <dgm:presLayoutVars>
          <dgm:chMax val="0"/>
          <dgm:bulletEnabled val="1"/>
        </dgm:presLayoutVars>
      </dgm:prSet>
      <dgm:spPr/>
    </dgm:pt>
    <dgm:pt modelId="{4FF49D7D-F2D4-4336-89BB-5C4C1D95B2FE}" type="pres">
      <dgm:prSet presAssocID="{A8BC02FD-10AE-4FB7-91CA-C4A91BC48DB9}" presName="spacer" presStyleCnt="0"/>
      <dgm:spPr/>
    </dgm:pt>
    <dgm:pt modelId="{4CDEC729-B9D0-4F82-959B-3FD377665E2E}" type="pres">
      <dgm:prSet presAssocID="{C37CBD29-B984-4F98-9938-BC5F76872FD4}" presName="parentText" presStyleLbl="node1" presStyleIdx="7" presStyleCnt="13">
        <dgm:presLayoutVars>
          <dgm:chMax val="0"/>
          <dgm:bulletEnabled val="1"/>
        </dgm:presLayoutVars>
      </dgm:prSet>
      <dgm:spPr/>
    </dgm:pt>
    <dgm:pt modelId="{335D8649-48FD-489C-8366-BF5D9B670D14}" type="pres">
      <dgm:prSet presAssocID="{6F521277-6784-46AF-84D9-203761F8173F}" presName="spacer" presStyleCnt="0"/>
      <dgm:spPr/>
    </dgm:pt>
    <dgm:pt modelId="{94CEFA27-2341-46D0-979C-ED914A5948D7}" type="pres">
      <dgm:prSet presAssocID="{D855E23F-F4FF-4112-91BC-955E2EB0175E}" presName="parentText" presStyleLbl="node1" presStyleIdx="8" presStyleCnt="13">
        <dgm:presLayoutVars>
          <dgm:chMax val="0"/>
          <dgm:bulletEnabled val="1"/>
        </dgm:presLayoutVars>
      </dgm:prSet>
      <dgm:spPr/>
    </dgm:pt>
    <dgm:pt modelId="{E7C6604B-DA4D-4C5B-9093-60B2AF042C4D}" type="pres">
      <dgm:prSet presAssocID="{59C7E27D-AF64-4940-A3E7-8F29E5E10B41}" presName="spacer" presStyleCnt="0"/>
      <dgm:spPr/>
    </dgm:pt>
    <dgm:pt modelId="{9F96DC14-844A-45C9-A265-6BA7406E3974}" type="pres">
      <dgm:prSet presAssocID="{5010D886-9CB5-4396-B862-30B4DD264F1C}" presName="parentText" presStyleLbl="node1" presStyleIdx="9" presStyleCnt="13">
        <dgm:presLayoutVars>
          <dgm:chMax val="0"/>
          <dgm:bulletEnabled val="1"/>
        </dgm:presLayoutVars>
      </dgm:prSet>
      <dgm:spPr/>
    </dgm:pt>
    <dgm:pt modelId="{88A50056-BE62-4514-A308-9399AE607854}" type="pres">
      <dgm:prSet presAssocID="{DFD861B5-EBFC-449B-8B9B-4B1E9C030213}" presName="spacer" presStyleCnt="0"/>
      <dgm:spPr/>
    </dgm:pt>
    <dgm:pt modelId="{9AE20FCD-8884-4660-8586-D85A48B43E9C}" type="pres">
      <dgm:prSet presAssocID="{A3110B4E-A571-464F-ADA2-81C0CC4213F8}" presName="parentText" presStyleLbl="node1" presStyleIdx="10" presStyleCnt="13">
        <dgm:presLayoutVars>
          <dgm:chMax val="0"/>
          <dgm:bulletEnabled val="1"/>
        </dgm:presLayoutVars>
      </dgm:prSet>
      <dgm:spPr/>
    </dgm:pt>
    <dgm:pt modelId="{57001B09-32BA-40D8-B7A4-9E181B27F612}" type="pres">
      <dgm:prSet presAssocID="{50FC25F8-CF9E-4C86-844A-3CF5A6DE596F}" presName="spacer" presStyleCnt="0"/>
      <dgm:spPr/>
    </dgm:pt>
    <dgm:pt modelId="{1C460D18-CD27-4B0A-8257-680530A723D5}" type="pres">
      <dgm:prSet presAssocID="{DAF281DA-0A02-4FC5-8DE1-A3FB424FA762}" presName="parentText" presStyleLbl="node1" presStyleIdx="11" presStyleCnt="13">
        <dgm:presLayoutVars>
          <dgm:chMax val="0"/>
          <dgm:bulletEnabled val="1"/>
        </dgm:presLayoutVars>
      </dgm:prSet>
      <dgm:spPr/>
    </dgm:pt>
    <dgm:pt modelId="{95ABC8D6-061B-4C40-86B9-DAEEAB3D3708}" type="pres">
      <dgm:prSet presAssocID="{28894800-506F-40C7-BC95-D204DB819535}" presName="spacer" presStyleCnt="0"/>
      <dgm:spPr/>
    </dgm:pt>
    <dgm:pt modelId="{388EEF1E-1777-41FD-B274-5AD63172F7FB}" type="pres">
      <dgm:prSet presAssocID="{89633076-1016-4619-BAF3-4E6FFEB53384}" presName="parentText" presStyleLbl="node1" presStyleIdx="12" presStyleCnt="13">
        <dgm:presLayoutVars>
          <dgm:chMax val="0"/>
          <dgm:bulletEnabled val="1"/>
        </dgm:presLayoutVars>
      </dgm:prSet>
      <dgm:spPr/>
    </dgm:pt>
  </dgm:ptLst>
  <dgm:cxnLst>
    <dgm:cxn modelId="{D1EBF908-B63C-4968-8454-0FCA7C8C0B31}" srcId="{ADE9705C-3EF5-4E55-9D20-E8EE49750384}" destId="{18F07ED0-BB21-4F44-8989-F7096396F855}" srcOrd="3" destOrd="0" parTransId="{54A0C8A7-E66D-4CD2-AD22-99FA36AF0E3C}" sibTransId="{B8FF3C17-68E5-4E2A-BF23-C6C690988D45}"/>
    <dgm:cxn modelId="{1639410B-6A98-48BA-834D-EFD8506209D6}" srcId="{ADE9705C-3EF5-4E55-9D20-E8EE49750384}" destId="{DAF281DA-0A02-4FC5-8DE1-A3FB424FA762}" srcOrd="11" destOrd="0" parTransId="{34B014B2-8C59-4C09-8DB3-9229712D0F0D}" sibTransId="{28894800-506F-40C7-BC95-D204DB819535}"/>
    <dgm:cxn modelId="{5238EF0C-B578-47D0-9D9A-3C9C7E58B0B0}" srcId="{ADE9705C-3EF5-4E55-9D20-E8EE49750384}" destId="{D855E23F-F4FF-4112-91BC-955E2EB0175E}" srcOrd="8" destOrd="0" parTransId="{371595A0-8A08-4C47-95A0-95AC61A18AC0}" sibTransId="{59C7E27D-AF64-4940-A3E7-8F29E5E10B41}"/>
    <dgm:cxn modelId="{13C0DB1E-C4E7-4C7C-81C1-DBE9FDFC98AB}" type="presOf" srcId="{325F5FB9-73B4-424D-93F2-55E7C4728461}" destId="{D050A970-89F2-4A8A-80B7-8F424AA094DC}" srcOrd="0" destOrd="0" presId="urn:microsoft.com/office/officeart/2005/8/layout/vList2"/>
    <dgm:cxn modelId="{DBFEEE21-32C4-4630-B115-C315F95DD757}" type="presOf" srcId="{12201A0D-3A06-4EB0-9B0C-D95C0996EA53}" destId="{9B41DA2F-B2F3-43F3-ABBB-5DC60E1D71A9}" srcOrd="0" destOrd="0" presId="urn:microsoft.com/office/officeart/2005/8/layout/vList2"/>
    <dgm:cxn modelId="{70DFE622-022E-453E-A727-03D3C05AB9BB}" srcId="{ADE9705C-3EF5-4E55-9D20-E8EE49750384}" destId="{B2C83F3C-F2F3-453D-A434-EFA3D030C7A8}" srcOrd="0" destOrd="0" parTransId="{F5EADB99-5D05-48C0-9CCA-FF4C622F6672}" sibTransId="{CD2B05C5-F45F-41DB-8B04-81F1F82F0D82}"/>
    <dgm:cxn modelId="{C240F838-C792-4CEF-A2FA-881DFBF1D758}" srcId="{ADE9705C-3EF5-4E55-9D20-E8EE49750384}" destId="{A3110B4E-A571-464F-ADA2-81C0CC4213F8}" srcOrd="10" destOrd="0" parTransId="{AD0AB626-DF1C-4F6D-9D89-C7ED9B029D01}" sibTransId="{50FC25F8-CF9E-4C86-844A-3CF5A6DE596F}"/>
    <dgm:cxn modelId="{5FBD0A40-BB87-4BFA-9BEF-0E487ACDE60A}" type="presOf" srcId="{6416043D-9544-43ED-9A2C-CD543C21BE3A}" destId="{DEEC7CA4-61EA-4A0A-8DD5-FED68E93470C}" srcOrd="0" destOrd="0" presId="urn:microsoft.com/office/officeart/2005/8/layout/vList2"/>
    <dgm:cxn modelId="{74B5DE5C-0ABD-424C-9B40-074DAEB0C3E0}" srcId="{ADE9705C-3EF5-4E55-9D20-E8EE49750384}" destId="{89633076-1016-4619-BAF3-4E6FFEB53384}" srcOrd="12" destOrd="0" parTransId="{EC289E56-53E2-4000-9515-7EC0CD4F77AE}" sibTransId="{311CC5DA-4908-4A30-9FA4-707E8D2120C1}"/>
    <dgm:cxn modelId="{E8931A44-DCD0-4260-ADF2-6548779A56ED}" type="presOf" srcId="{5010D886-9CB5-4396-B862-30B4DD264F1C}" destId="{9F96DC14-844A-45C9-A265-6BA7406E3974}" srcOrd="0" destOrd="0" presId="urn:microsoft.com/office/officeart/2005/8/layout/vList2"/>
    <dgm:cxn modelId="{1B37144F-A291-4A4F-B1FC-6290E85A75DA}" type="presOf" srcId="{A3110B4E-A571-464F-ADA2-81C0CC4213F8}" destId="{9AE20FCD-8884-4660-8586-D85A48B43E9C}" srcOrd="0" destOrd="0" presId="urn:microsoft.com/office/officeart/2005/8/layout/vList2"/>
    <dgm:cxn modelId="{278D7456-FD79-42BB-952B-D1410F5C94E6}" type="presOf" srcId="{C37CBD29-B984-4F98-9938-BC5F76872FD4}" destId="{4CDEC729-B9D0-4F82-959B-3FD377665E2E}" srcOrd="0" destOrd="0" presId="urn:microsoft.com/office/officeart/2005/8/layout/vList2"/>
    <dgm:cxn modelId="{9C1E7878-5793-4D7B-A7BC-481AE8985501}" type="presOf" srcId="{CAA40220-B969-4F16-8DC6-0854AD74ACC5}" destId="{3679CB44-6C17-4650-9F15-545BD289230A}" srcOrd="0" destOrd="0" presId="urn:microsoft.com/office/officeart/2005/8/layout/vList2"/>
    <dgm:cxn modelId="{A7398658-63CF-452D-90AE-E6D167EB669D}" type="presOf" srcId="{DAF281DA-0A02-4FC5-8DE1-A3FB424FA762}" destId="{1C460D18-CD27-4B0A-8257-680530A723D5}" srcOrd="0" destOrd="0" presId="urn:microsoft.com/office/officeart/2005/8/layout/vList2"/>
    <dgm:cxn modelId="{589CCF7A-54B8-406A-A0BD-83251B5D114E}" srcId="{ADE9705C-3EF5-4E55-9D20-E8EE49750384}" destId="{DEE74B45-D2EC-412E-8E1B-DD6F2DCC1E46}" srcOrd="6" destOrd="0" parTransId="{B715439B-3165-4099-BB91-35B9522B7A73}" sibTransId="{A8BC02FD-10AE-4FB7-91CA-C4A91BC48DB9}"/>
    <dgm:cxn modelId="{32F7DA82-4CB6-4CA9-932F-6DF351F03DF9}" type="presOf" srcId="{D855E23F-F4FF-4112-91BC-955E2EB0175E}" destId="{94CEFA27-2341-46D0-979C-ED914A5948D7}" srcOrd="0" destOrd="0" presId="urn:microsoft.com/office/officeart/2005/8/layout/vList2"/>
    <dgm:cxn modelId="{9317BB94-0EF6-4F58-9783-5271D578C7B1}" srcId="{ADE9705C-3EF5-4E55-9D20-E8EE49750384}" destId="{C37CBD29-B984-4F98-9938-BC5F76872FD4}" srcOrd="7" destOrd="0" parTransId="{A69D11B1-5A8A-47E8-B77F-820E6EB7E13E}" sibTransId="{6F521277-6784-46AF-84D9-203761F8173F}"/>
    <dgm:cxn modelId="{8A5304AE-55D5-422D-9EFE-9CE2B14094BD}" type="presOf" srcId="{89633076-1016-4619-BAF3-4E6FFEB53384}" destId="{388EEF1E-1777-41FD-B274-5AD63172F7FB}" srcOrd="0" destOrd="0" presId="urn:microsoft.com/office/officeart/2005/8/layout/vList2"/>
    <dgm:cxn modelId="{687C68B5-8BBF-4C64-ACBB-5B125636A105}" srcId="{ADE9705C-3EF5-4E55-9D20-E8EE49750384}" destId="{5010D886-9CB5-4396-B862-30B4DD264F1C}" srcOrd="9" destOrd="0" parTransId="{2C3D6A9C-7BC4-48B8-869B-5BE96E795FCE}" sibTransId="{DFD861B5-EBFC-449B-8B9B-4B1E9C030213}"/>
    <dgm:cxn modelId="{3F56BFBB-BFB8-4EFD-8EC6-B61FB5B36710}" type="presOf" srcId="{DEE74B45-D2EC-412E-8E1B-DD6F2DCC1E46}" destId="{E9C4C4B2-F709-44E2-90FF-754FE4A24A81}" srcOrd="0" destOrd="0" presId="urn:microsoft.com/office/officeart/2005/8/layout/vList2"/>
    <dgm:cxn modelId="{5255FBBE-1A57-426D-9FA8-5715D26C7466}" srcId="{ADE9705C-3EF5-4E55-9D20-E8EE49750384}" destId="{CAA40220-B969-4F16-8DC6-0854AD74ACC5}" srcOrd="1" destOrd="0" parTransId="{1814ECCE-71DC-47F6-BA60-7FED296CE9BC}" sibTransId="{0C78023D-53B8-4998-8462-1FB7C041CEC2}"/>
    <dgm:cxn modelId="{797E4BBF-C439-4D38-8537-DC247E18D077}" type="presOf" srcId="{18F07ED0-BB21-4F44-8989-F7096396F855}" destId="{42AE6B97-98E5-42ED-8525-59166A917D10}" srcOrd="0" destOrd="0" presId="urn:microsoft.com/office/officeart/2005/8/layout/vList2"/>
    <dgm:cxn modelId="{E5B164C1-95C0-402C-9163-3868E691BBD8}" srcId="{ADE9705C-3EF5-4E55-9D20-E8EE49750384}" destId="{325F5FB9-73B4-424D-93F2-55E7C4728461}" srcOrd="2" destOrd="0" parTransId="{2FCEA193-B986-4A84-BE7D-D9CBCA1EFC35}" sibTransId="{8FE8A91E-F76C-4A3A-9E02-5A3D64BCC6D4}"/>
    <dgm:cxn modelId="{59131CD0-5A9B-4AFD-83EC-56BF1DFDF77E}" type="presOf" srcId="{B2C83F3C-F2F3-453D-A434-EFA3D030C7A8}" destId="{B9FF5F33-235F-457D-BA13-264632C1CCDD}" srcOrd="0" destOrd="0" presId="urn:microsoft.com/office/officeart/2005/8/layout/vList2"/>
    <dgm:cxn modelId="{E3DBF9E2-D9CB-4054-B6E7-F3985BF3DD77}" type="presOf" srcId="{ADE9705C-3EF5-4E55-9D20-E8EE49750384}" destId="{3087053D-5BC0-42BC-B5EF-4207C8AD30C2}" srcOrd="0" destOrd="0" presId="urn:microsoft.com/office/officeart/2005/8/layout/vList2"/>
    <dgm:cxn modelId="{95B7A7F1-FCE3-4C68-9FEB-2B8499F09D7B}" srcId="{ADE9705C-3EF5-4E55-9D20-E8EE49750384}" destId="{12201A0D-3A06-4EB0-9B0C-D95C0996EA53}" srcOrd="4" destOrd="0" parTransId="{FAA232EE-2D96-4828-A279-F8FF45919168}" sibTransId="{BDCA21E1-8BD0-4BD3-9DB2-129CB9ECCE04}"/>
    <dgm:cxn modelId="{BC3A15FE-F166-49C8-97FC-4E6F5430CFBF}" srcId="{ADE9705C-3EF5-4E55-9D20-E8EE49750384}" destId="{6416043D-9544-43ED-9A2C-CD543C21BE3A}" srcOrd="5" destOrd="0" parTransId="{DA9B7313-D09F-4304-A2D6-A6BBCEBB102F}" sibTransId="{E5DC8E44-996A-4602-AB64-E9A4BF2830E2}"/>
    <dgm:cxn modelId="{024DDF11-30D6-47FD-868D-B536211E32F3}" type="presParOf" srcId="{3087053D-5BC0-42BC-B5EF-4207C8AD30C2}" destId="{B9FF5F33-235F-457D-BA13-264632C1CCDD}" srcOrd="0" destOrd="0" presId="urn:microsoft.com/office/officeart/2005/8/layout/vList2"/>
    <dgm:cxn modelId="{A5CD478F-3348-4E3C-B05A-7178D898EA9C}" type="presParOf" srcId="{3087053D-5BC0-42BC-B5EF-4207C8AD30C2}" destId="{15405FBF-117F-49F3-B251-B45AAFF98D82}" srcOrd="1" destOrd="0" presId="urn:microsoft.com/office/officeart/2005/8/layout/vList2"/>
    <dgm:cxn modelId="{FB49B9D6-1190-4E16-AC70-2E5BA97D4D0F}" type="presParOf" srcId="{3087053D-5BC0-42BC-B5EF-4207C8AD30C2}" destId="{3679CB44-6C17-4650-9F15-545BD289230A}" srcOrd="2" destOrd="0" presId="urn:microsoft.com/office/officeart/2005/8/layout/vList2"/>
    <dgm:cxn modelId="{579481A6-BAC8-4DAE-B517-84B4E6CE6E4F}" type="presParOf" srcId="{3087053D-5BC0-42BC-B5EF-4207C8AD30C2}" destId="{06F3B92A-1438-4BF8-8407-214B5FDF9A04}" srcOrd="3" destOrd="0" presId="urn:microsoft.com/office/officeart/2005/8/layout/vList2"/>
    <dgm:cxn modelId="{D729800E-8939-4B1E-9951-9CE4AE020D7D}" type="presParOf" srcId="{3087053D-5BC0-42BC-B5EF-4207C8AD30C2}" destId="{D050A970-89F2-4A8A-80B7-8F424AA094DC}" srcOrd="4" destOrd="0" presId="urn:microsoft.com/office/officeart/2005/8/layout/vList2"/>
    <dgm:cxn modelId="{D674B6E9-3069-4A75-8F2A-8925AFC1D0E3}" type="presParOf" srcId="{3087053D-5BC0-42BC-B5EF-4207C8AD30C2}" destId="{A69F13E0-3002-42DF-993B-4A51D61DC01C}" srcOrd="5" destOrd="0" presId="urn:microsoft.com/office/officeart/2005/8/layout/vList2"/>
    <dgm:cxn modelId="{4BD94F75-0F75-48F0-9BA7-777E0CE2637A}" type="presParOf" srcId="{3087053D-5BC0-42BC-B5EF-4207C8AD30C2}" destId="{42AE6B97-98E5-42ED-8525-59166A917D10}" srcOrd="6" destOrd="0" presId="urn:microsoft.com/office/officeart/2005/8/layout/vList2"/>
    <dgm:cxn modelId="{ECA7E923-5E11-40E8-BA9C-29072A1FA8E0}" type="presParOf" srcId="{3087053D-5BC0-42BC-B5EF-4207C8AD30C2}" destId="{20AB0B50-819C-4E9D-88F0-29FDEC055271}" srcOrd="7" destOrd="0" presId="urn:microsoft.com/office/officeart/2005/8/layout/vList2"/>
    <dgm:cxn modelId="{0050F672-03CC-4C68-A727-427C9C0163FF}" type="presParOf" srcId="{3087053D-5BC0-42BC-B5EF-4207C8AD30C2}" destId="{9B41DA2F-B2F3-43F3-ABBB-5DC60E1D71A9}" srcOrd="8" destOrd="0" presId="urn:microsoft.com/office/officeart/2005/8/layout/vList2"/>
    <dgm:cxn modelId="{717FD852-450E-401C-A3C0-E0A4D11B84F4}" type="presParOf" srcId="{3087053D-5BC0-42BC-B5EF-4207C8AD30C2}" destId="{CA01B0CE-91B5-4F52-8E73-B8052D8D8F00}" srcOrd="9" destOrd="0" presId="urn:microsoft.com/office/officeart/2005/8/layout/vList2"/>
    <dgm:cxn modelId="{E7F69C55-914C-4DCA-A625-3DEFC4266DE1}" type="presParOf" srcId="{3087053D-5BC0-42BC-B5EF-4207C8AD30C2}" destId="{DEEC7CA4-61EA-4A0A-8DD5-FED68E93470C}" srcOrd="10" destOrd="0" presId="urn:microsoft.com/office/officeart/2005/8/layout/vList2"/>
    <dgm:cxn modelId="{8A78F97C-7AB8-49C6-98C0-00618744D871}" type="presParOf" srcId="{3087053D-5BC0-42BC-B5EF-4207C8AD30C2}" destId="{4A18A92D-5A43-4E71-9B50-409BB7E49B95}" srcOrd="11" destOrd="0" presId="urn:microsoft.com/office/officeart/2005/8/layout/vList2"/>
    <dgm:cxn modelId="{CEEDA4AD-2BC5-404F-B923-90612D98CDE7}" type="presParOf" srcId="{3087053D-5BC0-42BC-B5EF-4207C8AD30C2}" destId="{E9C4C4B2-F709-44E2-90FF-754FE4A24A81}" srcOrd="12" destOrd="0" presId="urn:microsoft.com/office/officeart/2005/8/layout/vList2"/>
    <dgm:cxn modelId="{5E70621E-F07F-4225-827B-BCD57E713FC2}" type="presParOf" srcId="{3087053D-5BC0-42BC-B5EF-4207C8AD30C2}" destId="{4FF49D7D-F2D4-4336-89BB-5C4C1D95B2FE}" srcOrd="13" destOrd="0" presId="urn:microsoft.com/office/officeart/2005/8/layout/vList2"/>
    <dgm:cxn modelId="{489ADAED-5822-49AA-82B0-8979A195C52D}" type="presParOf" srcId="{3087053D-5BC0-42BC-B5EF-4207C8AD30C2}" destId="{4CDEC729-B9D0-4F82-959B-3FD377665E2E}" srcOrd="14" destOrd="0" presId="urn:microsoft.com/office/officeart/2005/8/layout/vList2"/>
    <dgm:cxn modelId="{76BEAD39-39C3-43AF-BCAF-A1D43216666B}" type="presParOf" srcId="{3087053D-5BC0-42BC-B5EF-4207C8AD30C2}" destId="{335D8649-48FD-489C-8366-BF5D9B670D14}" srcOrd="15" destOrd="0" presId="urn:microsoft.com/office/officeart/2005/8/layout/vList2"/>
    <dgm:cxn modelId="{93799A32-5979-4E0C-B153-99AC2303DF00}" type="presParOf" srcId="{3087053D-5BC0-42BC-B5EF-4207C8AD30C2}" destId="{94CEFA27-2341-46D0-979C-ED914A5948D7}" srcOrd="16" destOrd="0" presId="urn:microsoft.com/office/officeart/2005/8/layout/vList2"/>
    <dgm:cxn modelId="{E2E1B795-66D9-4CB6-82AC-128D7CFCA4BA}" type="presParOf" srcId="{3087053D-5BC0-42BC-B5EF-4207C8AD30C2}" destId="{E7C6604B-DA4D-4C5B-9093-60B2AF042C4D}" srcOrd="17" destOrd="0" presId="urn:microsoft.com/office/officeart/2005/8/layout/vList2"/>
    <dgm:cxn modelId="{20E4D49D-FB49-4CB0-8948-03CE838430B4}" type="presParOf" srcId="{3087053D-5BC0-42BC-B5EF-4207C8AD30C2}" destId="{9F96DC14-844A-45C9-A265-6BA7406E3974}" srcOrd="18" destOrd="0" presId="urn:microsoft.com/office/officeart/2005/8/layout/vList2"/>
    <dgm:cxn modelId="{C47382E7-5F55-464E-A21F-EC8571A96A29}" type="presParOf" srcId="{3087053D-5BC0-42BC-B5EF-4207C8AD30C2}" destId="{88A50056-BE62-4514-A308-9399AE607854}" srcOrd="19" destOrd="0" presId="urn:microsoft.com/office/officeart/2005/8/layout/vList2"/>
    <dgm:cxn modelId="{93454832-B628-46E1-883A-448318656645}" type="presParOf" srcId="{3087053D-5BC0-42BC-B5EF-4207C8AD30C2}" destId="{9AE20FCD-8884-4660-8586-D85A48B43E9C}" srcOrd="20" destOrd="0" presId="urn:microsoft.com/office/officeart/2005/8/layout/vList2"/>
    <dgm:cxn modelId="{2450F14E-C57E-43B8-84EB-64522538CF19}" type="presParOf" srcId="{3087053D-5BC0-42BC-B5EF-4207C8AD30C2}" destId="{57001B09-32BA-40D8-B7A4-9E181B27F612}" srcOrd="21" destOrd="0" presId="urn:microsoft.com/office/officeart/2005/8/layout/vList2"/>
    <dgm:cxn modelId="{8B978746-1370-405B-AEF4-912C3CCBE195}" type="presParOf" srcId="{3087053D-5BC0-42BC-B5EF-4207C8AD30C2}" destId="{1C460D18-CD27-4B0A-8257-680530A723D5}" srcOrd="22" destOrd="0" presId="urn:microsoft.com/office/officeart/2005/8/layout/vList2"/>
    <dgm:cxn modelId="{58D5D493-D9EF-49A0-B445-379914423605}" type="presParOf" srcId="{3087053D-5BC0-42BC-B5EF-4207C8AD30C2}" destId="{95ABC8D6-061B-4C40-86B9-DAEEAB3D3708}" srcOrd="23" destOrd="0" presId="urn:microsoft.com/office/officeart/2005/8/layout/vList2"/>
    <dgm:cxn modelId="{B4FCFAEB-A2A6-43A4-B269-898529E2EF86}" type="presParOf" srcId="{3087053D-5BC0-42BC-B5EF-4207C8AD30C2}" destId="{388EEF1E-1777-41FD-B274-5AD63172F7FB}" srcOrd="2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F5F33-235F-457D-BA13-264632C1CCDD}">
      <dsp:nvSpPr>
        <dsp:cNvPr id="0" name=""/>
        <dsp:cNvSpPr/>
      </dsp:nvSpPr>
      <dsp:spPr>
        <a:xfrm>
          <a:off x="0" y="65480"/>
          <a:ext cx="8601512" cy="351000"/>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dirty="0">
              <a:solidFill>
                <a:sysClr val="window" lastClr="FFFFFF"/>
              </a:solidFill>
              <a:latin typeface="Gill Sans MT" panose="020B0502020104020203"/>
              <a:ea typeface="+mn-ea"/>
              <a:cs typeface="+mn-cs"/>
            </a:rPr>
            <a:t>PESTÄ PYYKKIÄ</a:t>
          </a:r>
        </a:p>
      </dsp:txBody>
      <dsp:txXfrm>
        <a:off x="17134" y="82614"/>
        <a:ext cx="8567244" cy="316732"/>
      </dsp:txXfrm>
    </dsp:sp>
    <dsp:sp modelId="{3679CB44-6C17-4650-9F15-545BD289230A}">
      <dsp:nvSpPr>
        <dsp:cNvPr id="0" name=""/>
        <dsp:cNvSpPr/>
      </dsp:nvSpPr>
      <dsp:spPr>
        <a:xfrm>
          <a:off x="0" y="459680"/>
          <a:ext cx="8601512" cy="351000"/>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dirty="0">
              <a:solidFill>
                <a:sysClr val="window" lastClr="FFFFFF"/>
              </a:solidFill>
              <a:latin typeface="Gill Sans MT" panose="020B0502020104020203"/>
              <a:ea typeface="+mn-ea"/>
              <a:cs typeface="+mn-cs"/>
            </a:rPr>
            <a:t>KÄYTTÄÄ VERKKOPANKKIA </a:t>
          </a:r>
        </a:p>
      </dsp:txBody>
      <dsp:txXfrm>
        <a:off x="17134" y="476814"/>
        <a:ext cx="8567244" cy="316732"/>
      </dsp:txXfrm>
    </dsp:sp>
    <dsp:sp modelId="{D050A970-89F2-4A8A-80B7-8F424AA094DC}">
      <dsp:nvSpPr>
        <dsp:cNvPr id="0" name=""/>
        <dsp:cNvSpPr/>
      </dsp:nvSpPr>
      <dsp:spPr>
        <a:xfrm>
          <a:off x="0" y="853880"/>
          <a:ext cx="8601512" cy="351000"/>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dirty="0">
              <a:solidFill>
                <a:sysClr val="window" lastClr="FFFFFF"/>
              </a:solidFill>
              <a:latin typeface="Gill Sans MT" panose="020B0502020104020203"/>
              <a:ea typeface="+mn-ea"/>
              <a:cs typeface="+mn-cs"/>
            </a:rPr>
            <a:t>LAITTAA RUOKAA</a:t>
          </a:r>
        </a:p>
      </dsp:txBody>
      <dsp:txXfrm>
        <a:off x="17134" y="871014"/>
        <a:ext cx="8567244" cy="316732"/>
      </dsp:txXfrm>
    </dsp:sp>
    <dsp:sp modelId="{42AE6B97-98E5-42ED-8525-59166A917D10}">
      <dsp:nvSpPr>
        <dsp:cNvPr id="0" name=""/>
        <dsp:cNvSpPr/>
      </dsp:nvSpPr>
      <dsp:spPr>
        <a:xfrm>
          <a:off x="0" y="1248080"/>
          <a:ext cx="8601512" cy="351000"/>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dirty="0">
              <a:solidFill>
                <a:sysClr val="window" lastClr="FFFFFF"/>
              </a:solidFill>
              <a:latin typeface="Gill Sans MT" panose="020B0502020104020203"/>
              <a:ea typeface="+mn-ea"/>
              <a:cs typeface="+mn-cs"/>
            </a:rPr>
            <a:t>SIIVOAMINEN </a:t>
          </a:r>
        </a:p>
      </dsp:txBody>
      <dsp:txXfrm>
        <a:off x="17134" y="1265214"/>
        <a:ext cx="8567244" cy="316732"/>
      </dsp:txXfrm>
    </dsp:sp>
    <dsp:sp modelId="{9B41DA2F-B2F3-43F3-ABBB-5DC60E1D71A9}">
      <dsp:nvSpPr>
        <dsp:cNvPr id="0" name=""/>
        <dsp:cNvSpPr/>
      </dsp:nvSpPr>
      <dsp:spPr>
        <a:xfrm>
          <a:off x="0" y="1642280"/>
          <a:ext cx="8601512" cy="351000"/>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dirty="0">
              <a:solidFill>
                <a:sysClr val="window" lastClr="FFFFFF"/>
              </a:solidFill>
              <a:latin typeface="Gill Sans MT" panose="020B0502020104020203"/>
              <a:ea typeface="+mn-ea"/>
              <a:cs typeface="+mn-cs"/>
            </a:rPr>
            <a:t>LATTIAKAIVON HOITAMINEN SUIHKUISSA </a:t>
          </a:r>
        </a:p>
      </dsp:txBody>
      <dsp:txXfrm>
        <a:off x="17134" y="1659414"/>
        <a:ext cx="8567244" cy="316732"/>
      </dsp:txXfrm>
    </dsp:sp>
    <dsp:sp modelId="{DEEC7CA4-61EA-4A0A-8DD5-FED68E93470C}">
      <dsp:nvSpPr>
        <dsp:cNvPr id="0" name=""/>
        <dsp:cNvSpPr/>
      </dsp:nvSpPr>
      <dsp:spPr>
        <a:xfrm>
          <a:off x="0" y="2036480"/>
          <a:ext cx="8601512" cy="351000"/>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dirty="0">
              <a:solidFill>
                <a:sysClr val="window" lastClr="FFFFFF"/>
              </a:solidFill>
              <a:latin typeface="Gill Sans MT" panose="020B0502020104020203"/>
              <a:ea typeface="+mn-ea"/>
              <a:cs typeface="+mn-cs"/>
            </a:rPr>
            <a:t>OTTAA YHTEYTTÄ TERVEYDENHUOLTOON (Lääkäri, hammaslääkäri, ehkäisyneuvola, jne.) </a:t>
          </a:r>
        </a:p>
      </dsp:txBody>
      <dsp:txXfrm>
        <a:off x="17134" y="2053614"/>
        <a:ext cx="8567244" cy="316732"/>
      </dsp:txXfrm>
    </dsp:sp>
    <dsp:sp modelId="{E9C4C4B2-F709-44E2-90FF-754FE4A24A81}">
      <dsp:nvSpPr>
        <dsp:cNvPr id="0" name=""/>
        <dsp:cNvSpPr/>
      </dsp:nvSpPr>
      <dsp:spPr>
        <a:xfrm>
          <a:off x="0" y="2430680"/>
          <a:ext cx="8601512" cy="351000"/>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dirty="0">
              <a:solidFill>
                <a:sysClr val="window" lastClr="FFFFFF"/>
              </a:solidFill>
              <a:latin typeface="Gill Sans MT" panose="020B0502020104020203"/>
              <a:ea typeface="+mn-ea"/>
              <a:cs typeface="+mn-cs"/>
            </a:rPr>
            <a:t>HUOLEHTIA RAHA-ASIOISTA (tuet, mahdollisesti työnhaku ja töihin liittyvät oikeudet)</a:t>
          </a:r>
        </a:p>
      </dsp:txBody>
      <dsp:txXfrm>
        <a:off x="17134" y="2447814"/>
        <a:ext cx="8567244" cy="316732"/>
      </dsp:txXfrm>
    </dsp:sp>
    <dsp:sp modelId="{4CDEC729-B9D0-4F82-959B-3FD377665E2E}">
      <dsp:nvSpPr>
        <dsp:cNvPr id="0" name=""/>
        <dsp:cNvSpPr/>
      </dsp:nvSpPr>
      <dsp:spPr>
        <a:xfrm>
          <a:off x="0" y="2824880"/>
          <a:ext cx="8601512" cy="351000"/>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dirty="0">
              <a:solidFill>
                <a:sysClr val="window" lastClr="FFFFFF"/>
              </a:solidFill>
              <a:latin typeface="Gill Sans MT" panose="020B0502020104020203"/>
              <a:ea typeface="+mn-ea"/>
              <a:cs typeface="+mn-cs"/>
            </a:rPr>
            <a:t>ETSIÄ APUA ONGELMATILANTEISIIN (Vuokranantaja, isännöitsijä, huoltoyhtiö, sosiaalipalvelut jne.) </a:t>
          </a:r>
        </a:p>
      </dsp:txBody>
      <dsp:txXfrm>
        <a:off x="17134" y="2842014"/>
        <a:ext cx="8567244" cy="316732"/>
      </dsp:txXfrm>
    </dsp:sp>
    <dsp:sp modelId="{94CEFA27-2341-46D0-979C-ED914A5948D7}">
      <dsp:nvSpPr>
        <dsp:cNvPr id="0" name=""/>
        <dsp:cNvSpPr/>
      </dsp:nvSpPr>
      <dsp:spPr>
        <a:xfrm>
          <a:off x="0" y="3219080"/>
          <a:ext cx="8601512" cy="351000"/>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dirty="0">
              <a:solidFill>
                <a:sysClr val="window" lastClr="FFFFFF"/>
              </a:solidFill>
              <a:latin typeface="Gill Sans MT" panose="020B0502020104020203"/>
              <a:ea typeface="+mn-ea"/>
              <a:cs typeface="+mn-cs"/>
            </a:rPr>
            <a:t>HAKEA TUKIA (Toimeentulotuki, asumistuki, opintotuki jne.) </a:t>
          </a:r>
        </a:p>
      </dsp:txBody>
      <dsp:txXfrm>
        <a:off x="17134" y="3236214"/>
        <a:ext cx="8567244" cy="316732"/>
      </dsp:txXfrm>
    </dsp:sp>
    <dsp:sp modelId="{9F96DC14-844A-45C9-A265-6BA7406E3974}">
      <dsp:nvSpPr>
        <dsp:cNvPr id="0" name=""/>
        <dsp:cNvSpPr/>
      </dsp:nvSpPr>
      <dsp:spPr>
        <a:xfrm>
          <a:off x="0" y="3613280"/>
          <a:ext cx="8601512" cy="351000"/>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dirty="0">
              <a:solidFill>
                <a:sysClr val="window" lastClr="FFFFFF"/>
              </a:solidFill>
              <a:latin typeface="Gill Sans MT" panose="020B0502020104020203"/>
              <a:ea typeface="+mn-ea"/>
              <a:cs typeface="+mn-cs"/>
            </a:rPr>
            <a:t>KODIN PIENET HUOLLOT (Imurin pölypussin vaihto, pyykkikoneen nukkasihdin tyhjennys </a:t>
          </a:r>
          <a:r>
            <a:rPr lang="fi-FI" sz="1500" kern="1200" dirty="0" err="1">
              <a:solidFill>
                <a:sysClr val="window" lastClr="FFFFFF"/>
              </a:solidFill>
              <a:latin typeface="Gill Sans MT" panose="020B0502020104020203"/>
              <a:ea typeface="+mn-ea"/>
              <a:cs typeface="+mn-cs"/>
            </a:rPr>
            <a:t>jne</a:t>
          </a:r>
          <a:r>
            <a:rPr lang="fi-FI" sz="1500" kern="1200" dirty="0">
              <a:solidFill>
                <a:sysClr val="window" lastClr="FFFFFF"/>
              </a:solidFill>
              <a:latin typeface="Gill Sans MT" panose="020B0502020104020203"/>
              <a:ea typeface="+mn-ea"/>
              <a:cs typeface="+mn-cs"/>
            </a:rPr>
            <a:t>) </a:t>
          </a:r>
        </a:p>
      </dsp:txBody>
      <dsp:txXfrm>
        <a:off x="17134" y="3630414"/>
        <a:ext cx="8567244" cy="316732"/>
      </dsp:txXfrm>
    </dsp:sp>
    <dsp:sp modelId="{9AE20FCD-8884-4660-8586-D85A48B43E9C}">
      <dsp:nvSpPr>
        <dsp:cNvPr id="0" name=""/>
        <dsp:cNvSpPr/>
      </dsp:nvSpPr>
      <dsp:spPr>
        <a:xfrm>
          <a:off x="0" y="4007480"/>
          <a:ext cx="8601512" cy="351000"/>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dirty="0">
              <a:solidFill>
                <a:sysClr val="window" lastClr="FFFFFF"/>
              </a:solidFill>
              <a:latin typeface="Gill Sans MT" panose="020B0502020104020203"/>
              <a:ea typeface="+mn-ea"/>
              <a:cs typeface="+mn-cs"/>
            </a:rPr>
            <a:t>KALENTEROIDA MENOT</a:t>
          </a:r>
        </a:p>
      </dsp:txBody>
      <dsp:txXfrm>
        <a:off x="17134" y="4024614"/>
        <a:ext cx="8567244" cy="316732"/>
      </dsp:txXfrm>
    </dsp:sp>
    <dsp:sp modelId="{1C460D18-CD27-4B0A-8257-680530A723D5}">
      <dsp:nvSpPr>
        <dsp:cNvPr id="0" name=""/>
        <dsp:cNvSpPr/>
      </dsp:nvSpPr>
      <dsp:spPr>
        <a:xfrm>
          <a:off x="0" y="4401680"/>
          <a:ext cx="8601512" cy="351000"/>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dirty="0">
              <a:solidFill>
                <a:sysClr val="window" lastClr="FFFFFF"/>
              </a:solidFill>
              <a:latin typeface="Gill Sans MT" panose="020B0502020104020203"/>
              <a:ea typeface="+mn-ea"/>
              <a:cs typeface="+mn-cs"/>
            </a:rPr>
            <a:t>RYTMITTÄÄ PÄIVÄT</a:t>
          </a:r>
        </a:p>
      </dsp:txBody>
      <dsp:txXfrm>
        <a:off x="17134" y="4418814"/>
        <a:ext cx="8567244" cy="316732"/>
      </dsp:txXfrm>
    </dsp:sp>
    <dsp:sp modelId="{388EEF1E-1777-41FD-B274-5AD63172F7FB}">
      <dsp:nvSpPr>
        <dsp:cNvPr id="0" name=""/>
        <dsp:cNvSpPr/>
      </dsp:nvSpPr>
      <dsp:spPr>
        <a:xfrm>
          <a:off x="0" y="4795880"/>
          <a:ext cx="8601512" cy="351000"/>
        </a:xfrm>
        <a:prstGeom prst="roundRect">
          <a:avLst/>
        </a:prstGeom>
        <a:solidFill>
          <a:srgbClr val="B71E4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dirty="0">
              <a:solidFill>
                <a:sysClr val="window" lastClr="FFFFFF"/>
              </a:solidFill>
              <a:latin typeface="Gill Sans MT" panose="020B0502020104020203"/>
              <a:ea typeface="+mn-ea"/>
              <a:cs typeface="+mn-cs"/>
            </a:rPr>
            <a:t>SYÖDÄ SÄÄNNÖLLISESTI</a:t>
          </a:r>
        </a:p>
      </dsp:txBody>
      <dsp:txXfrm>
        <a:off x="17134" y="4813014"/>
        <a:ext cx="8567244" cy="3167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a:t>Muokkaa ots.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54FC5D7B-6357-4EBC-ACBC-88041275FDA1}" type="datetimeFigureOut">
              <a:rPr lang="fi-FI" smtClean="0"/>
              <a:t>13.11.2024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119416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4FC5D7B-6357-4EBC-ACBC-88041275FDA1}" type="datetimeFigureOut">
              <a:rPr lang="fi-FI" smtClean="0"/>
              <a:t>13.11.2024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259799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4FC5D7B-6357-4EBC-ACBC-88041275FDA1}" type="datetimeFigureOut">
              <a:rPr lang="fi-FI" smtClean="0"/>
              <a:t>13.11.2024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1236847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a:t>Muokkaa ots.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4FC5D7B-6357-4EBC-ACBC-88041275FDA1}" type="datetimeFigureOut">
              <a:rPr lang="fi-FI" smtClean="0"/>
              <a:t>13.11.2024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FFD8C9-F104-4617-A754-08337A4ECC6B}" type="slidenum">
              <a:rPr lang="fi-FI" smtClean="0"/>
              <a:t>‹#›</a:t>
            </a:fld>
            <a:endParaRPr lang="fi-FI"/>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840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4FC5D7B-6357-4EBC-ACBC-88041275FDA1}" type="datetimeFigureOut">
              <a:rPr lang="fi-FI" smtClean="0"/>
              <a:t>13.11.2024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327529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a:t>Muokkaa ots.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54FC5D7B-6357-4EBC-ACBC-88041275FDA1}" type="datetimeFigureOut">
              <a:rPr lang="fi-FI" smtClean="0"/>
              <a:t>13.11.2024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1252437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a:t>Muokkaa ots.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54FC5D7B-6357-4EBC-ACBC-88041275FDA1}" type="datetimeFigureOut">
              <a:rPr lang="fi-FI" smtClean="0"/>
              <a:t>13.11.2024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867668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4FC5D7B-6357-4EBC-ACBC-88041275FDA1}" type="datetimeFigureOut">
              <a:rPr lang="fi-FI" smtClean="0"/>
              <a:t>13.11.2024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3522742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a:t>Muokkaa ots.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4FC5D7B-6357-4EBC-ACBC-88041275FDA1}" type="datetimeFigureOut">
              <a:rPr lang="fi-FI" smtClean="0"/>
              <a:t>13.11.2024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1185443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583E8B-A6F2-8ED3-3F6C-EBA39F9186D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C1DA257-7603-C8B2-B3DD-022374D1D64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A8D847A-DABA-47C8-DB6B-B08D6CD0C346}"/>
              </a:ext>
            </a:extLst>
          </p:cNvPr>
          <p:cNvSpPr>
            <a:spLocks noGrp="1"/>
          </p:cNvSpPr>
          <p:nvPr>
            <p:ph type="dt" sz="half" idx="10"/>
          </p:nvPr>
        </p:nvSpPr>
        <p:spPr/>
        <p:txBody>
          <a:bodyPr/>
          <a:lstStyle/>
          <a:p>
            <a:fld id="{54FC5D7B-6357-4EBC-ACBC-88041275FDA1}" type="datetimeFigureOut">
              <a:rPr lang="fi-FI" smtClean="0"/>
              <a:t>13.11.2024</a:t>
            </a:fld>
            <a:endParaRPr lang="fi-FI"/>
          </a:p>
        </p:txBody>
      </p:sp>
      <p:sp>
        <p:nvSpPr>
          <p:cNvPr id="5" name="Alatunnisteen paikkamerkki 4">
            <a:extLst>
              <a:ext uri="{FF2B5EF4-FFF2-40B4-BE49-F238E27FC236}">
                <a16:creationId xmlns:a16="http://schemas.microsoft.com/office/drawing/2014/main" id="{7FAF09F5-1A9A-BBF2-9153-83C497DD37B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AF123D2-AB56-4E4E-7B4C-0D5F950F1ECA}"/>
              </a:ext>
            </a:extLst>
          </p:cNvPr>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242154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4FC5D7B-6357-4EBC-ACBC-88041275FDA1}" type="datetimeFigureOut">
              <a:rPr lang="fi-FI" smtClean="0"/>
              <a:t>13.11.2024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338424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a:t>Muokkaa ots.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54FC5D7B-6357-4EBC-ACBC-88041275FDA1}" type="datetimeFigureOut">
              <a:rPr lang="fi-FI" smtClean="0"/>
              <a:t>13.11.2024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232347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ots.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54FC5D7B-6357-4EBC-ACBC-88041275FDA1}" type="datetimeFigureOut">
              <a:rPr lang="fi-FI" smtClean="0"/>
              <a:t>13.11.2024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278291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ots.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Content Placeholder 3"/>
          <p:cNvSpPr>
            <a:spLocks noGrp="1"/>
          </p:cNvSpPr>
          <p:nvPr>
            <p:ph sz="quarter" idx="13"/>
          </p:nvPr>
        </p:nvSpPr>
        <p:spPr>
          <a:xfrm>
            <a:off x="913774" y="3051012"/>
            <a:ext cx="5106027"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Content Placeholder 5"/>
          <p:cNvSpPr>
            <a:spLocks noGrp="1"/>
          </p:cNvSpPr>
          <p:nvPr>
            <p:ph sz="quarter" idx="14"/>
          </p:nvPr>
        </p:nvSpPr>
        <p:spPr>
          <a:xfrm>
            <a:off x="6172200" y="3051012"/>
            <a:ext cx="5105401"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54FC5D7B-6357-4EBC-ACBC-88041275FDA1}" type="datetimeFigureOut">
              <a:rPr lang="fi-FI" smtClean="0"/>
              <a:t>13.11.2024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3741373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54FC5D7B-6357-4EBC-ACBC-88041275FDA1}" type="datetimeFigureOut">
              <a:rPr lang="fi-FI" smtClean="0"/>
              <a:t>13.11.2024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218082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4FC5D7B-6357-4EBC-ACBC-88041275FDA1}" type="datetimeFigureOut">
              <a:rPr lang="fi-FI" smtClean="0"/>
              <a:t>13.11.2024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429677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a:t>Muokkaa ots.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4FC5D7B-6357-4EBC-ACBC-88041275FDA1}" type="datetimeFigureOut">
              <a:rPr lang="fi-FI" smtClean="0"/>
              <a:t>13.11.2024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193882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4FC5D7B-6357-4EBC-ACBC-88041275FDA1}" type="datetimeFigureOut">
              <a:rPr lang="fi-FI" smtClean="0"/>
              <a:t>13.11.2024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FFD8C9-F104-4617-A754-08337A4ECC6B}" type="slidenum">
              <a:rPr lang="fi-FI" smtClean="0"/>
              <a:t>‹#›</a:t>
            </a:fld>
            <a:endParaRPr lang="fi-FI"/>
          </a:p>
        </p:txBody>
      </p:sp>
    </p:spTree>
    <p:extLst>
      <p:ext uri="{BB962C8B-B14F-4D97-AF65-F5344CB8AC3E}">
        <p14:creationId xmlns:p14="http://schemas.microsoft.com/office/powerpoint/2010/main" val="154216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4FC5D7B-6357-4EBC-ACBC-88041275FDA1}" type="datetimeFigureOut">
              <a:rPr lang="fi-FI" smtClean="0"/>
              <a:t>13.11.2024</a:t>
            </a:fld>
            <a:endParaRPr lang="fi-FI"/>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i-FI"/>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7FFD8C9-F104-4617-A754-08337A4ECC6B}" type="slidenum">
              <a:rPr lang="fi-FI" smtClean="0"/>
              <a:t>‹#›</a:t>
            </a:fld>
            <a:endParaRPr lang="fi-FI"/>
          </a:p>
        </p:txBody>
      </p:sp>
    </p:spTree>
    <p:extLst>
      <p:ext uri="{BB962C8B-B14F-4D97-AF65-F5344CB8AC3E}">
        <p14:creationId xmlns:p14="http://schemas.microsoft.com/office/powerpoint/2010/main" val="1252872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hyperlink" Target="https://www.kela.fi/documents/d/guest/selkokielinen-esite-opiskelu-ja-asevelvollisuus" TargetMode="External"/><Relationship Id="rId3" Type="http://schemas.openxmlformats.org/officeDocument/2006/relationships/image" Target="../media/image3.png"/><Relationship Id="rId7" Type="http://schemas.openxmlformats.org/officeDocument/2006/relationships/hyperlink" Target="https://www.kela.fi/yleinen-asumistuki" TargetMode="External"/><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hyperlink" Target="https://www.kela.fi/opintotuki-opintolaina" TargetMode="External"/><Relationship Id="rId5" Type="http://schemas.openxmlformats.org/officeDocument/2006/relationships/hyperlink" Target="https://www.kela.fi/opintotuki-opintoraha" TargetMode="External"/><Relationship Id="rId4" Type="http://schemas.openxmlformats.org/officeDocument/2006/relationships/hyperlink" Target="https://www.kela.fi/opintotuki-opintoraha#oppimlis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takuusaatio.fi/hallitserahojasi/omien-tulojen-ja-menojen-seuranta/budjettilaskuri/" TargetMode="External"/><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hyperlink" Target="https://omahelpperi.fi/" TargetMode="External"/><Relationship Id="rId3" Type="http://schemas.openxmlformats.org/officeDocument/2006/relationships/image" Target="../media/image3.png"/><Relationship Id="rId7" Type="http://schemas.openxmlformats.org/officeDocument/2006/relationships/hyperlink" Target="https://www.kela.fi/laskurit" TargetMode="External"/><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hyperlink" Target="https://www.youtube.com/watch?v=CP7rhzAUC9k" TargetMode="External"/><Relationship Id="rId5" Type="http://schemas.openxmlformats.org/officeDocument/2006/relationships/hyperlink" Target="https://www.youtube.com/watch?v=gv7-1iAudeM" TargetMode="External"/><Relationship Id="rId4" Type="http://schemas.openxmlformats.org/officeDocument/2006/relationships/hyperlink" Target="https://www.kela.fi/ilmoita-muutoksista-nuoret#milloin-voit-saada-kelasta-tukea" TargetMode="External"/><Relationship Id="rId9" Type="http://schemas.openxmlformats.org/officeDocument/2006/relationships/hyperlink" Target="https://nal.fi/asumisen-abc/materiaalit/oppaa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D3A12A-BF68-3190-7B78-7CEAE13A2B30}"/>
              </a:ext>
            </a:extLst>
          </p:cNvPr>
          <p:cNvSpPr>
            <a:spLocks noGrp="1"/>
          </p:cNvSpPr>
          <p:nvPr>
            <p:ph type="ctrTitle"/>
          </p:nvPr>
        </p:nvSpPr>
        <p:spPr/>
        <p:txBody>
          <a:bodyPr>
            <a:normAutofit/>
          </a:bodyPr>
          <a:lstStyle/>
          <a:p>
            <a:r>
              <a:rPr lang="fi-FI" sz="6000" dirty="0"/>
              <a:t>Huoltajien ilta </a:t>
            </a:r>
            <a:br>
              <a:rPr lang="fi-FI" dirty="0"/>
            </a:br>
            <a:r>
              <a:rPr lang="fi-FI" sz="2700" dirty="0"/>
              <a:t>12.11.2024</a:t>
            </a:r>
            <a:br>
              <a:rPr lang="fi-FI" sz="2700" dirty="0"/>
            </a:br>
            <a:br>
              <a:rPr lang="fi-FI" sz="2700" dirty="0"/>
            </a:br>
            <a:r>
              <a:rPr lang="fi-FI" sz="2700" dirty="0"/>
              <a:t>abit – itsenäistyminen &amp; tulevaisuuden suunnittelu</a:t>
            </a:r>
          </a:p>
        </p:txBody>
      </p:sp>
      <p:sp>
        <p:nvSpPr>
          <p:cNvPr id="3" name="Alaotsikko 2">
            <a:extLst>
              <a:ext uri="{FF2B5EF4-FFF2-40B4-BE49-F238E27FC236}">
                <a16:creationId xmlns:a16="http://schemas.microsoft.com/office/drawing/2014/main" id="{69ACD1D8-2C7B-00EA-4C02-A92A4B2F3B60}"/>
              </a:ext>
            </a:extLst>
          </p:cNvPr>
          <p:cNvSpPr>
            <a:spLocks noGrp="1"/>
          </p:cNvSpPr>
          <p:nvPr>
            <p:ph type="subTitle" idx="1"/>
          </p:nvPr>
        </p:nvSpPr>
        <p:spPr/>
        <p:txBody>
          <a:bodyPr/>
          <a:lstStyle/>
          <a:p>
            <a:r>
              <a:rPr lang="fi-FI" dirty="0"/>
              <a:t>Kuraattori Elisa repo</a:t>
            </a:r>
          </a:p>
        </p:txBody>
      </p:sp>
    </p:spTree>
    <p:extLst>
      <p:ext uri="{BB962C8B-B14F-4D97-AF65-F5344CB8AC3E}">
        <p14:creationId xmlns:p14="http://schemas.microsoft.com/office/powerpoint/2010/main" val="114516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5">
            <a:extLst>
              <a:ext uri="{FF2B5EF4-FFF2-40B4-BE49-F238E27FC236}">
                <a16:creationId xmlns:a16="http://schemas.microsoft.com/office/drawing/2014/main" id="{FF6917EA-B155-1B1C-1043-D2875352EFF1}"/>
              </a:ext>
            </a:extLst>
          </p:cNvPr>
          <p:cNvGraphicFramePr>
            <a:graphicFrameLocks noGrp="1"/>
          </p:cNvGraphicFramePr>
          <p:nvPr>
            <p:ph idx="1"/>
            <p:extLst>
              <p:ext uri="{D42A27DB-BD31-4B8C-83A1-F6EECF244321}">
                <p14:modId xmlns:p14="http://schemas.microsoft.com/office/powerpoint/2010/main" val="2233512526"/>
              </p:ext>
            </p:extLst>
          </p:nvPr>
        </p:nvGraphicFramePr>
        <p:xfrm>
          <a:off x="1929468" y="746621"/>
          <a:ext cx="8601512" cy="521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24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enkilö kävely portaat">
            <a:extLst>
              <a:ext uri="{FF2B5EF4-FFF2-40B4-BE49-F238E27FC236}">
                <a16:creationId xmlns:a16="http://schemas.microsoft.com/office/drawing/2014/main" id="{AC153D6E-2970-3D37-FDBF-FF0A0817A688}"/>
              </a:ext>
            </a:extLst>
          </p:cNvPr>
          <p:cNvPicPr>
            <a:picLocks noChangeAspect="1"/>
          </p:cNvPicPr>
          <p:nvPr/>
        </p:nvPicPr>
        <p:blipFill>
          <a:blip r:embed="rId2"/>
          <a:srcRect l="39831" r="20899" b="-1"/>
          <a:stretch/>
        </p:blipFill>
        <p:spPr>
          <a:xfrm>
            <a:off x="8157374" y="10"/>
            <a:ext cx="4034626" cy="6857990"/>
          </a:xfrm>
          <a:prstGeom prst="rect">
            <a:avLst/>
          </a:prstGeom>
        </p:spPr>
      </p:pic>
      <p:pic>
        <p:nvPicPr>
          <p:cNvPr id="13" name="Picture 1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56F5ED89-DABC-4536-9678-AF47BF950937}"/>
              </a:ext>
            </a:extLst>
          </p:cNvPr>
          <p:cNvSpPr>
            <a:spLocks noGrp="1"/>
          </p:cNvSpPr>
          <p:nvPr>
            <p:ph type="title"/>
          </p:nvPr>
        </p:nvSpPr>
        <p:spPr>
          <a:xfrm>
            <a:off x="913774" y="1154226"/>
            <a:ext cx="6672886" cy="1596177"/>
          </a:xfrm>
        </p:spPr>
        <p:txBody>
          <a:bodyPr>
            <a:normAutofit/>
          </a:bodyPr>
          <a:lstStyle/>
          <a:p>
            <a:pPr rtl="0" fontAlgn="base"/>
            <a:br>
              <a:rPr lang="en-US" sz="1400" b="0" i="0" dirty="0">
                <a:effectLst/>
                <a:latin typeface="Segoe UI" panose="020B0502040204020203" pitchFamily="34" charset="0"/>
              </a:rPr>
            </a:br>
            <a:endParaRPr lang="fi-FI" sz="1400" dirty="0"/>
          </a:p>
        </p:txBody>
      </p:sp>
      <p:sp>
        <p:nvSpPr>
          <p:cNvPr id="3" name="Sisällön paikkamerkki 2">
            <a:extLst>
              <a:ext uri="{FF2B5EF4-FFF2-40B4-BE49-F238E27FC236}">
                <a16:creationId xmlns:a16="http://schemas.microsoft.com/office/drawing/2014/main" id="{7BA66A03-C398-2D44-AF3B-8E1A713877E6}"/>
              </a:ext>
            </a:extLst>
          </p:cNvPr>
          <p:cNvSpPr>
            <a:spLocks noGrp="1"/>
          </p:cNvSpPr>
          <p:nvPr>
            <p:ph idx="1"/>
          </p:nvPr>
        </p:nvSpPr>
        <p:spPr>
          <a:xfrm>
            <a:off x="913774" y="2367092"/>
            <a:ext cx="6672887" cy="3424107"/>
          </a:xfrm>
        </p:spPr>
        <p:txBody>
          <a:bodyPr>
            <a:normAutofit/>
          </a:bodyPr>
          <a:lstStyle/>
          <a:p>
            <a:pPr marL="457200" lvl="1" indent="0">
              <a:buNone/>
            </a:pPr>
            <a:r>
              <a:rPr lang="fi-FI" dirty="0"/>
              <a:t>	</a:t>
            </a:r>
          </a:p>
          <a:p>
            <a:pPr marL="457200" lvl="1" indent="0">
              <a:buNone/>
            </a:pPr>
            <a:endParaRPr lang="fi-FI" dirty="0"/>
          </a:p>
          <a:p>
            <a:pPr marL="457200" lvl="1" indent="0">
              <a:buNone/>
            </a:pPr>
            <a:r>
              <a:rPr lang="fi-FI" dirty="0"/>
              <a:t>		muista, aina Voi Kysy apua</a:t>
            </a:r>
          </a:p>
          <a:p>
            <a:pPr marL="457200" lvl="1" indent="0">
              <a:buNone/>
            </a:pPr>
            <a:endParaRPr lang="fi-FI" dirty="0"/>
          </a:p>
          <a:p>
            <a:pPr marL="457200" lvl="1" indent="0">
              <a:buNone/>
            </a:pPr>
            <a:r>
              <a:rPr lang="fi-FI" dirty="0"/>
              <a:t>			Elisa repo</a:t>
            </a:r>
          </a:p>
          <a:p>
            <a:pPr marL="457200" lvl="1" indent="0">
              <a:buNone/>
            </a:pPr>
            <a:r>
              <a:rPr lang="fi-FI" dirty="0"/>
              <a:t>			Kuraattori</a:t>
            </a:r>
          </a:p>
          <a:p>
            <a:pPr marL="457200" lvl="1" indent="0">
              <a:buNone/>
            </a:pPr>
            <a:r>
              <a:rPr lang="fi-FI" dirty="0"/>
              <a:t>			044 7181978</a:t>
            </a:r>
          </a:p>
          <a:p>
            <a:pPr marL="457200" lvl="1" indent="0">
              <a:buNone/>
            </a:pPr>
            <a:r>
              <a:rPr lang="fi-FI" dirty="0"/>
              <a:t>			Tai Wilma</a:t>
            </a:r>
          </a:p>
        </p:txBody>
      </p:sp>
      <p:sp>
        <p:nvSpPr>
          <p:cNvPr id="4" name="Suorakulmio: Pyöristetyt kulmat 3">
            <a:extLst>
              <a:ext uri="{FF2B5EF4-FFF2-40B4-BE49-F238E27FC236}">
                <a16:creationId xmlns:a16="http://schemas.microsoft.com/office/drawing/2014/main" id="{5E2E55DF-D712-E430-B646-C14DD3494149}"/>
              </a:ext>
            </a:extLst>
          </p:cNvPr>
          <p:cNvSpPr/>
          <p:nvPr/>
        </p:nvSpPr>
        <p:spPr>
          <a:xfrm>
            <a:off x="3148433" y="3661837"/>
            <a:ext cx="2374371" cy="224782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52BC4DDE-662A-DB16-A7E2-DB7A15D54472}"/>
              </a:ext>
            </a:extLst>
          </p:cNvPr>
          <p:cNvPicPr>
            <a:picLocks noChangeAspect="1"/>
          </p:cNvPicPr>
          <p:nvPr/>
        </p:nvPicPr>
        <p:blipFill>
          <a:blip r:embed="rId4"/>
          <a:stretch>
            <a:fillRect/>
          </a:stretch>
        </p:blipFill>
        <p:spPr>
          <a:xfrm>
            <a:off x="2607058" y="918994"/>
            <a:ext cx="3137056" cy="1634094"/>
          </a:xfrm>
          <a:prstGeom prst="rect">
            <a:avLst/>
          </a:prstGeom>
        </p:spPr>
      </p:pic>
      <p:pic>
        <p:nvPicPr>
          <p:cNvPr id="7" name="Kuva 6">
            <a:extLst>
              <a:ext uri="{FF2B5EF4-FFF2-40B4-BE49-F238E27FC236}">
                <a16:creationId xmlns:a16="http://schemas.microsoft.com/office/drawing/2014/main" id="{26BF33AB-0A9A-FD2D-6481-2875E9F49E69}"/>
              </a:ext>
            </a:extLst>
          </p:cNvPr>
          <p:cNvPicPr>
            <a:picLocks noChangeAspect="1"/>
          </p:cNvPicPr>
          <p:nvPr/>
        </p:nvPicPr>
        <p:blipFill>
          <a:blip r:embed="rId5"/>
          <a:stretch>
            <a:fillRect/>
          </a:stretch>
        </p:blipFill>
        <p:spPr>
          <a:xfrm>
            <a:off x="271146" y="5791199"/>
            <a:ext cx="2420400" cy="655525"/>
          </a:xfrm>
          <a:prstGeom prst="rect">
            <a:avLst/>
          </a:prstGeom>
        </p:spPr>
      </p:pic>
    </p:spTree>
    <p:extLst>
      <p:ext uri="{BB962C8B-B14F-4D97-AF65-F5344CB8AC3E}">
        <p14:creationId xmlns:p14="http://schemas.microsoft.com/office/powerpoint/2010/main" val="142976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 name="Rectangle 12">
            <a:extLst>
              <a:ext uri="{FF2B5EF4-FFF2-40B4-BE49-F238E27FC236}">
                <a16:creationId xmlns:a16="http://schemas.microsoft.com/office/drawing/2014/main" id="{48EC41B9-2D25-48A6-BC40-DA8F79F3E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isällön paikkamerkki 3" descr="Kuva, joka sisältää kohteen Fontti, teksti&#10;&#10;Kuvaus luotu automaattisesti">
            <a:extLst>
              <a:ext uri="{FF2B5EF4-FFF2-40B4-BE49-F238E27FC236}">
                <a16:creationId xmlns:a16="http://schemas.microsoft.com/office/drawing/2014/main" id="{76B2CA46-3402-9249-1132-D0F3F53A21E6}"/>
              </a:ext>
            </a:extLst>
          </p:cNvPr>
          <p:cNvPicPr>
            <a:picLocks noGrp="1" noChangeAspect="1"/>
          </p:cNvPicPr>
          <p:nvPr>
            <p:ph idx="1"/>
          </p:nvPr>
        </p:nvPicPr>
        <p:blipFill>
          <a:blip r:embed="rId4"/>
          <a:stretch>
            <a:fillRect/>
          </a:stretch>
        </p:blipFill>
        <p:spPr>
          <a:xfrm>
            <a:off x="841256" y="2092961"/>
            <a:ext cx="10721450" cy="246593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0" name="Picture 14">
            <a:extLst>
              <a:ext uri="{FF2B5EF4-FFF2-40B4-BE49-F238E27FC236}">
                <a16:creationId xmlns:a16="http://schemas.microsoft.com/office/drawing/2014/main" id="{F8F21547-A433-450A-B2A3-930DCFAB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71324"/>
          <a:stretch/>
        </p:blipFill>
        <p:spPr>
          <a:xfrm>
            <a:off x="0" y="0"/>
            <a:ext cx="3496235" cy="6858000"/>
          </a:xfrm>
          <a:prstGeom prst="rect">
            <a:avLst/>
          </a:prstGeom>
        </p:spPr>
      </p:pic>
      <p:pic>
        <p:nvPicPr>
          <p:cNvPr id="12" name="Picture 16">
            <a:extLst>
              <a:ext uri="{FF2B5EF4-FFF2-40B4-BE49-F238E27FC236}">
                <a16:creationId xmlns:a16="http://schemas.microsoft.com/office/drawing/2014/main" id="{A73B520B-D7E7-436A-B263-0682940B4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61810" r="21258"/>
          <a:stretch/>
        </p:blipFill>
        <p:spPr>
          <a:xfrm>
            <a:off x="0" y="4238951"/>
            <a:ext cx="9600237" cy="2619049"/>
          </a:xfrm>
          <a:prstGeom prst="rect">
            <a:avLst/>
          </a:prstGeom>
        </p:spPr>
      </p:pic>
      <p:pic>
        <p:nvPicPr>
          <p:cNvPr id="1026" name="Picture 2">
            <a:extLst>
              <a:ext uri="{FF2B5EF4-FFF2-40B4-BE49-F238E27FC236}">
                <a16:creationId xmlns:a16="http://schemas.microsoft.com/office/drawing/2014/main" id="{3D9848F2-016F-EE40-4D7B-35F7C0AB83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84705">
            <a:off x="8594989" y="4417273"/>
            <a:ext cx="2663031" cy="177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uva, joka sisältää kohteen teksti, toimistotarvikkeet, kirjoitusväline, Toimistoväline&#10;&#10;Kuvaus luotu automaattisesti">
            <a:extLst>
              <a:ext uri="{FF2B5EF4-FFF2-40B4-BE49-F238E27FC236}">
                <a16:creationId xmlns:a16="http://schemas.microsoft.com/office/drawing/2014/main" id="{2948DEE7-3CB3-F6D9-7348-3E03211AA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701" r="9235" b="-1"/>
          <a:stretch/>
        </p:blipFill>
        <p:spPr bwMode="auto">
          <a:xfrm>
            <a:off x="8157374" y="10"/>
            <a:ext cx="4034626"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2058">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879A62D4-367B-19BE-3D03-ADD9DCC94C8D}"/>
              </a:ext>
            </a:extLst>
          </p:cNvPr>
          <p:cNvSpPr>
            <a:spLocks noGrp="1"/>
          </p:cNvSpPr>
          <p:nvPr>
            <p:ph type="title"/>
          </p:nvPr>
        </p:nvSpPr>
        <p:spPr>
          <a:xfrm>
            <a:off x="913776" y="618517"/>
            <a:ext cx="6672886" cy="1596177"/>
          </a:xfrm>
        </p:spPr>
        <p:txBody>
          <a:bodyPr>
            <a:normAutofit/>
          </a:bodyPr>
          <a:lstStyle/>
          <a:p>
            <a:r>
              <a:rPr lang="fi-FI" dirty="0"/>
              <a:t>Itsenäistyminen</a:t>
            </a:r>
          </a:p>
        </p:txBody>
      </p:sp>
      <p:sp>
        <p:nvSpPr>
          <p:cNvPr id="3" name="Sisällön paikkamerkki 2">
            <a:extLst>
              <a:ext uri="{FF2B5EF4-FFF2-40B4-BE49-F238E27FC236}">
                <a16:creationId xmlns:a16="http://schemas.microsoft.com/office/drawing/2014/main" id="{D8C04801-F4CE-1381-DD59-87E386350999}"/>
              </a:ext>
            </a:extLst>
          </p:cNvPr>
          <p:cNvSpPr>
            <a:spLocks noGrp="1"/>
          </p:cNvSpPr>
          <p:nvPr>
            <p:ph idx="1"/>
          </p:nvPr>
        </p:nvSpPr>
        <p:spPr>
          <a:xfrm>
            <a:off x="913774" y="2367092"/>
            <a:ext cx="6672887" cy="4142765"/>
          </a:xfrm>
        </p:spPr>
        <p:txBody>
          <a:bodyPr>
            <a:normAutofit/>
          </a:bodyPr>
          <a:lstStyle/>
          <a:p>
            <a:pPr marL="0" indent="0" rtl="0" fontAlgn="base">
              <a:lnSpc>
                <a:spcPct val="110000"/>
              </a:lnSpc>
              <a:buNone/>
            </a:pPr>
            <a:r>
              <a:rPr lang="fi-FI" sz="1100" b="0" i="0" u="none" strike="noStrike" dirty="0">
                <a:effectLst/>
                <a:latin typeface="Constantia" panose="02030602050306030303" pitchFamily="18" charset="0"/>
              </a:rPr>
              <a:t>On yksilöllinen prosessi, eikä siinä tarvitse pitää kiirettä</a:t>
            </a:r>
            <a:r>
              <a:rPr lang="en-US" sz="1100" b="0" i="0" dirty="0">
                <a:effectLst/>
                <a:latin typeface="Constantia" panose="02030602050306030303" pitchFamily="18" charset="0"/>
              </a:rPr>
              <a:t>​</a:t>
            </a:r>
            <a:endParaRPr lang="en-US" sz="1100" b="0" i="0" dirty="0">
              <a:effectLst/>
              <a:latin typeface="Segoe UI" panose="020B0502040204020203" pitchFamily="34" charset="0"/>
            </a:endParaRPr>
          </a:p>
          <a:p>
            <a:pPr rtl="0" fontAlgn="base">
              <a:lnSpc>
                <a:spcPct val="110000"/>
              </a:lnSpc>
              <a:buFont typeface="Arial" panose="020B0604020202020204" pitchFamily="34" charset="0"/>
              <a:buChar char="•"/>
            </a:pPr>
            <a:r>
              <a:rPr lang="fi-FI" sz="1100" b="0" i="0" u="none" strike="noStrike" dirty="0">
                <a:effectLst/>
                <a:latin typeface="Constantia" panose="02030602050306030303" pitchFamily="18" charset="0"/>
              </a:rPr>
              <a:t>Raha-asioiden hoitaminen</a:t>
            </a:r>
            <a:r>
              <a:rPr lang="en-US" sz="1100" b="0" i="0" dirty="0">
                <a:effectLst/>
                <a:latin typeface="Constantia" panose="02030602050306030303" pitchFamily="18" charset="0"/>
              </a:rPr>
              <a:t>​</a:t>
            </a:r>
            <a:endParaRPr lang="en-US" sz="1100" b="0" i="0" dirty="0">
              <a:effectLst/>
              <a:latin typeface="Arial" panose="020B0604020202020204" pitchFamily="34" charset="0"/>
            </a:endParaRPr>
          </a:p>
          <a:p>
            <a:pPr lvl="1" fontAlgn="base">
              <a:lnSpc>
                <a:spcPct val="110000"/>
              </a:lnSpc>
            </a:pPr>
            <a:r>
              <a:rPr lang="fi-FI" sz="1100" b="0" i="0" u="none" strike="noStrike" dirty="0">
                <a:effectLst/>
                <a:latin typeface="Constantia" panose="02030602050306030303" pitchFamily="18" charset="0"/>
              </a:rPr>
              <a:t>Etuudet: opintotuki, opintolaina, asumistuki </a:t>
            </a:r>
          </a:p>
          <a:p>
            <a:pPr lvl="1" fontAlgn="base">
              <a:lnSpc>
                <a:spcPct val="110000"/>
              </a:lnSpc>
            </a:pPr>
            <a:r>
              <a:rPr lang="fi-FI" sz="1100" b="0" i="0" u="none" strike="noStrike" dirty="0">
                <a:effectLst/>
                <a:latin typeface="Constantia" panose="02030602050306030303" pitchFamily="18" charset="0"/>
              </a:rPr>
              <a:t>Palkka?</a:t>
            </a:r>
            <a:r>
              <a:rPr lang="en-US" sz="1100" b="0" i="0" dirty="0">
                <a:effectLst/>
                <a:latin typeface="Constantia" panose="02030602050306030303" pitchFamily="18" charset="0"/>
              </a:rPr>
              <a:t>​</a:t>
            </a:r>
            <a:endParaRPr lang="en-US" sz="1100" b="0" i="0" dirty="0">
              <a:effectLst/>
              <a:latin typeface="Arial" panose="020B0604020202020204" pitchFamily="34" charset="0"/>
            </a:endParaRPr>
          </a:p>
          <a:p>
            <a:pPr lvl="1" fontAlgn="base">
              <a:lnSpc>
                <a:spcPct val="110000"/>
              </a:lnSpc>
            </a:pPr>
            <a:r>
              <a:rPr lang="fi-FI" sz="1100" b="0" i="0" u="none" strike="noStrike" dirty="0">
                <a:effectLst/>
                <a:latin typeface="Constantia" panose="02030602050306030303" pitchFamily="18" charset="0"/>
              </a:rPr>
              <a:t>Laskujen maksaminen</a:t>
            </a:r>
            <a:endParaRPr lang="en-US" sz="1100" b="0" i="0" dirty="0">
              <a:effectLst/>
              <a:latin typeface="Arial" panose="020B0604020202020204" pitchFamily="34" charset="0"/>
            </a:endParaRPr>
          </a:p>
          <a:p>
            <a:pPr lvl="1" fontAlgn="base">
              <a:lnSpc>
                <a:spcPct val="110000"/>
              </a:lnSpc>
            </a:pPr>
            <a:r>
              <a:rPr lang="fi-FI" sz="1100" b="0" i="0" u="none" strike="noStrike" dirty="0">
                <a:effectLst/>
                <a:latin typeface="Constantia" panose="02030602050306030303" pitchFamily="18" charset="0"/>
              </a:rPr>
              <a:t>Muista velkaantumisen riskit</a:t>
            </a:r>
            <a:r>
              <a:rPr lang="en-US" sz="1100" b="0" i="0" dirty="0">
                <a:effectLst/>
                <a:latin typeface="Constantia" panose="02030602050306030303" pitchFamily="18" charset="0"/>
              </a:rPr>
              <a:t>​</a:t>
            </a:r>
          </a:p>
          <a:p>
            <a:pPr marL="457200" lvl="1" indent="0" fontAlgn="base">
              <a:lnSpc>
                <a:spcPct val="110000"/>
              </a:lnSpc>
              <a:buNone/>
            </a:pPr>
            <a:endParaRPr lang="en-US" sz="1100" b="0" i="0" dirty="0">
              <a:effectLst/>
              <a:latin typeface="Arial" panose="020B0604020202020204" pitchFamily="34" charset="0"/>
            </a:endParaRPr>
          </a:p>
          <a:p>
            <a:pPr rtl="0" fontAlgn="base">
              <a:lnSpc>
                <a:spcPct val="110000"/>
              </a:lnSpc>
              <a:buFont typeface="Arial" panose="020B0604020202020204" pitchFamily="34" charset="0"/>
              <a:buChar char="•"/>
            </a:pPr>
            <a:r>
              <a:rPr lang="fi-FI" sz="1100" b="0" i="0" u="none" strike="noStrike" dirty="0">
                <a:effectLst/>
                <a:latin typeface="Constantia" panose="02030602050306030303" pitchFamily="18" charset="0"/>
              </a:rPr>
              <a:t>Itsenäinen asuminen</a:t>
            </a:r>
            <a:r>
              <a:rPr lang="en-US" sz="1100" b="0" i="0" dirty="0">
                <a:effectLst/>
                <a:latin typeface="Constantia" panose="02030602050306030303" pitchFamily="18" charset="0"/>
              </a:rPr>
              <a:t>​</a:t>
            </a:r>
            <a:endParaRPr lang="en-US" sz="1100" b="0" i="0" dirty="0">
              <a:effectLst/>
              <a:latin typeface="Arial" panose="020B0604020202020204" pitchFamily="34" charset="0"/>
            </a:endParaRPr>
          </a:p>
          <a:p>
            <a:pPr lvl="1" fontAlgn="base">
              <a:lnSpc>
                <a:spcPct val="110000"/>
              </a:lnSpc>
            </a:pPr>
            <a:r>
              <a:rPr lang="fi-FI" sz="1100" b="0" i="0" u="none" strike="noStrike" dirty="0">
                <a:effectLst/>
                <a:latin typeface="Constantia" panose="02030602050306030303" pitchFamily="18" charset="0"/>
              </a:rPr>
              <a:t>Raha-asiat</a:t>
            </a:r>
            <a:r>
              <a:rPr lang="en-US" sz="1100" b="0" i="0" dirty="0">
                <a:effectLst/>
                <a:latin typeface="Constantia" panose="02030602050306030303" pitchFamily="18" charset="0"/>
              </a:rPr>
              <a:t>​</a:t>
            </a:r>
            <a:endParaRPr lang="en-US" sz="1100" b="0" i="0" dirty="0">
              <a:effectLst/>
              <a:latin typeface="Arial" panose="020B0604020202020204" pitchFamily="34" charset="0"/>
            </a:endParaRPr>
          </a:p>
          <a:p>
            <a:pPr lvl="1" fontAlgn="base">
              <a:lnSpc>
                <a:spcPct val="110000"/>
              </a:lnSpc>
            </a:pPr>
            <a:r>
              <a:rPr lang="fi-FI" sz="1100" b="0" i="0" u="none" strike="noStrike" dirty="0">
                <a:effectLst/>
                <a:latin typeface="Constantia" panose="02030602050306030303" pitchFamily="18" charset="0"/>
              </a:rPr>
              <a:t>Asunnon etsiminen, vuokrasopimus (kirjallisena)</a:t>
            </a:r>
            <a:r>
              <a:rPr lang="en-US" sz="1100" b="0" i="0" dirty="0">
                <a:effectLst/>
                <a:latin typeface="Constantia" panose="02030602050306030303" pitchFamily="18" charset="0"/>
              </a:rPr>
              <a:t>​, TAKUUVUOKRA, MUUTTO ja </a:t>
            </a:r>
            <a:r>
              <a:rPr lang="en-US" sz="1100" b="0" i="0" dirty="0" err="1">
                <a:effectLst/>
                <a:latin typeface="Constantia" panose="02030602050306030303" pitchFamily="18" charset="0"/>
              </a:rPr>
              <a:t>muuttoilmoitus</a:t>
            </a:r>
            <a:endParaRPr lang="en-US" sz="1100" b="0" i="0" dirty="0">
              <a:effectLst/>
              <a:latin typeface="Constantia" panose="02030602050306030303" pitchFamily="18" charset="0"/>
            </a:endParaRPr>
          </a:p>
          <a:p>
            <a:pPr lvl="1" fontAlgn="base">
              <a:lnSpc>
                <a:spcPct val="110000"/>
              </a:lnSpc>
            </a:pPr>
            <a:r>
              <a:rPr lang="fi-FI" sz="1100" b="0" i="0" u="none" strike="noStrike" dirty="0">
                <a:effectLst/>
                <a:latin typeface="Constantia" panose="02030602050306030303" pitchFamily="18" charset="0"/>
              </a:rPr>
              <a:t>Sähkösopimus, VAKUUTUKSET, vesimaksu + muut pakolliset kulut</a:t>
            </a:r>
          </a:p>
          <a:p>
            <a:pPr lvl="1" fontAlgn="base">
              <a:lnSpc>
                <a:spcPct val="110000"/>
              </a:lnSpc>
            </a:pPr>
            <a:r>
              <a:rPr lang="fi-FI" sz="1100" dirty="0">
                <a:latin typeface="Constantia" panose="02030602050306030303" pitchFamily="18" charset="0"/>
              </a:rPr>
              <a:t>LIIKKUMINEN PAIKASTA TOISEEN</a:t>
            </a:r>
            <a:endParaRPr lang="fi-FI" sz="1100" b="0" i="0" u="none" strike="noStrike" dirty="0">
              <a:effectLst/>
              <a:latin typeface="Constantia" panose="02030602050306030303" pitchFamily="18" charset="0"/>
            </a:endParaRPr>
          </a:p>
          <a:p>
            <a:pPr lvl="1" fontAlgn="base">
              <a:lnSpc>
                <a:spcPct val="110000"/>
              </a:lnSpc>
            </a:pPr>
            <a:r>
              <a:rPr lang="fi-FI" sz="1100" b="0" i="0" u="none" strike="noStrike" dirty="0">
                <a:effectLst/>
                <a:latin typeface="Constantia" panose="02030602050306030303" pitchFamily="18" charset="0"/>
              </a:rPr>
              <a:t>Ajanhallinta</a:t>
            </a:r>
            <a:r>
              <a:rPr lang="en-US" sz="1100" b="0" i="0" dirty="0">
                <a:effectLst/>
                <a:latin typeface="Constantia" panose="02030602050306030303" pitchFamily="18" charset="0"/>
              </a:rPr>
              <a:t>​</a:t>
            </a:r>
          </a:p>
          <a:p>
            <a:pPr lvl="1" fontAlgn="base">
              <a:lnSpc>
                <a:spcPct val="110000"/>
              </a:lnSpc>
            </a:pPr>
            <a:r>
              <a:rPr lang="fi-FI" sz="1100" b="0" i="0" u="none" strike="noStrike" dirty="0">
                <a:effectLst/>
                <a:latin typeface="Constantia" panose="02030602050306030303" pitchFamily="18" charset="0"/>
              </a:rPr>
              <a:t>Kotiaskareet</a:t>
            </a:r>
            <a:r>
              <a:rPr lang="en-US" sz="1100" b="0" i="0" dirty="0">
                <a:effectLst/>
                <a:latin typeface="Constantia" panose="02030602050306030303" pitchFamily="18" charset="0"/>
              </a:rPr>
              <a:t>​</a:t>
            </a:r>
            <a:endParaRPr lang="en-US" sz="1100" b="0" i="0" dirty="0">
              <a:effectLst/>
              <a:latin typeface="Arial" panose="020B0604020202020204" pitchFamily="34" charset="0"/>
            </a:endParaRPr>
          </a:p>
          <a:p>
            <a:pPr lvl="1" fontAlgn="base">
              <a:lnSpc>
                <a:spcPct val="110000"/>
              </a:lnSpc>
            </a:pPr>
            <a:r>
              <a:rPr lang="fi-FI" sz="1100" b="0" i="0" u="none" strike="noStrike" dirty="0">
                <a:effectLst/>
                <a:latin typeface="Constantia" panose="02030602050306030303" pitchFamily="18" charset="0"/>
              </a:rPr>
              <a:t>Henkinen itsenäistyminen vie aikaa, koti-ikävä on normaalia</a:t>
            </a:r>
            <a:endParaRPr lang="en-US" sz="1100" b="0" i="0" dirty="0">
              <a:effectLst/>
              <a:latin typeface="Arial" panose="020B0604020202020204" pitchFamily="34" charset="0"/>
            </a:endParaRPr>
          </a:p>
          <a:p>
            <a:pPr>
              <a:lnSpc>
                <a:spcPct val="110000"/>
              </a:lnSpc>
            </a:pPr>
            <a:endParaRPr lang="fi-FI" sz="1100" dirty="0"/>
          </a:p>
        </p:txBody>
      </p:sp>
    </p:spTree>
    <p:extLst>
      <p:ext uri="{BB962C8B-B14F-4D97-AF65-F5344CB8AC3E}">
        <p14:creationId xmlns:p14="http://schemas.microsoft.com/office/powerpoint/2010/main" val="172307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037AC77F-17CE-5C46-3E59-F6B093493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455" r="21422"/>
          <a:stretch/>
        </p:blipFill>
        <p:spPr bwMode="auto">
          <a:xfrm>
            <a:off x="8157374" y="10"/>
            <a:ext cx="4034626"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308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A095C438-9672-88D6-3C87-90FFFA1CEAFF}"/>
              </a:ext>
            </a:extLst>
          </p:cNvPr>
          <p:cNvSpPr>
            <a:spLocks noGrp="1"/>
          </p:cNvSpPr>
          <p:nvPr>
            <p:ph type="title"/>
          </p:nvPr>
        </p:nvSpPr>
        <p:spPr>
          <a:xfrm>
            <a:off x="913776" y="618517"/>
            <a:ext cx="6672886" cy="1596177"/>
          </a:xfrm>
        </p:spPr>
        <p:txBody>
          <a:bodyPr>
            <a:normAutofit/>
          </a:bodyPr>
          <a:lstStyle/>
          <a:p>
            <a:r>
              <a:rPr lang="fi-FI" b="0" i="0" u="none" strike="noStrike" dirty="0">
                <a:effectLst/>
                <a:latin typeface="Calibri Light" panose="020F0302020204030204" pitchFamily="34" charset="0"/>
              </a:rPr>
              <a:t>Mitä tukea voit saada opiskelijana?</a:t>
            </a:r>
            <a:r>
              <a:rPr lang="fi-FI" b="0" i="0" dirty="0">
                <a:effectLst/>
                <a:latin typeface="Calibri Light" panose="020F0302020204030204" pitchFamily="34" charset="0"/>
              </a:rPr>
              <a:t>​</a:t>
            </a:r>
            <a:endParaRPr lang="fi-FI" dirty="0"/>
          </a:p>
        </p:txBody>
      </p:sp>
      <p:sp>
        <p:nvSpPr>
          <p:cNvPr id="3" name="Sisällön paikkamerkki 2">
            <a:extLst>
              <a:ext uri="{FF2B5EF4-FFF2-40B4-BE49-F238E27FC236}">
                <a16:creationId xmlns:a16="http://schemas.microsoft.com/office/drawing/2014/main" id="{7E69E10C-46D8-2E63-0A4B-A84621DF96E1}"/>
              </a:ext>
            </a:extLst>
          </p:cNvPr>
          <p:cNvSpPr>
            <a:spLocks noGrp="1"/>
          </p:cNvSpPr>
          <p:nvPr>
            <p:ph idx="1"/>
          </p:nvPr>
        </p:nvSpPr>
        <p:spPr>
          <a:xfrm>
            <a:off x="913774" y="2138766"/>
            <a:ext cx="6672887" cy="4100717"/>
          </a:xfrm>
        </p:spPr>
        <p:txBody>
          <a:bodyPr>
            <a:normAutofit fontScale="77500" lnSpcReduction="20000"/>
          </a:bodyPr>
          <a:lstStyle/>
          <a:p>
            <a:pPr rtl="0" fontAlgn="base">
              <a:lnSpc>
                <a:spcPct val="110000"/>
              </a:lnSpc>
            </a:pPr>
            <a:r>
              <a:rPr lang="en-US" sz="1600" b="1" i="0" u="none" strike="noStrike" dirty="0" err="1">
                <a:effectLst/>
                <a:latin typeface="Calibri" panose="020F0502020204030204" pitchFamily="34" charset="0"/>
              </a:rPr>
              <a:t>Toisen</a:t>
            </a:r>
            <a:r>
              <a:rPr lang="en-US" sz="1600" b="1" i="0" u="none" strike="noStrike" dirty="0">
                <a:effectLst/>
                <a:latin typeface="Calibri" panose="020F0502020204030204" pitchFamily="34" charset="0"/>
              </a:rPr>
              <a:t> </a:t>
            </a:r>
            <a:r>
              <a:rPr lang="en-US" sz="1600" b="1" i="0" u="none" strike="noStrike" dirty="0" err="1">
                <a:effectLst/>
                <a:latin typeface="Calibri" panose="020F0502020204030204" pitchFamily="34" charset="0"/>
              </a:rPr>
              <a:t>asteen</a:t>
            </a:r>
            <a:r>
              <a:rPr lang="en-US" sz="1600" b="1" i="0" u="none" strike="noStrike" dirty="0">
                <a:effectLst/>
                <a:latin typeface="Calibri" panose="020F0502020204030204" pitchFamily="34" charset="0"/>
              </a:rPr>
              <a:t> </a:t>
            </a:r>
            <a:r>
              <a:rPr lang="en-US" sz="1600" b="1" i="0" u="none" strike="noStrike" dirty="0" err="1">
                <a:effectLst/>
                <a:latin typeface="Calibri" panose="020F0502020204030204" pitchFamily="34" charset="0"/>
              </a:rPr>
              <a:t>opiskelijana</a:t>
            </a:r>
            <a:r>
              <a:rPr lang="en-US" sz="1600" b="1" i="0" u="none" strike="noStrike" dirty="0">
                <a:effectLst/>
                <a:latin typeface="Calibri" panose="020F0502020204030204" pitchFamily="34" charset="0"/>
              </a:rPr>
              <a:t>: </a:t>
            </a:r>
            <a:r>
              <a:rPr lang="en-US" sz="1600" b="0" i="0" dirty="0">
                <a:effectLst/>
                <a:latin typeface="Calibri" panose="020F0502020204030204" pitchFamily="34" charset="0"/>
              </a:rPr>
              <a:t>​</a:t>
            </a:r>
            <a:endParaRPr lang="en-US" sz="1600" b="0" i="0" dirty="0">
              <a:effectLst/>
              <a:latin typeface="Segoe UI" panose="020B0502040204020203" pitchFamily="34" charset="0"/>
            </a:endParaRPr>
          </a:p>
          <a:p>
            <a:pPr lvl="1" fontAlgn="base">
              <a:lnSpc>
                <a:spcPct val="110000"/>
              </a:lnSpc>
            </a:pPr>
            <a:r>
              <a:rPr lang="en-US" sz="1600" b="0" i="0" u="none" strike="noStrike" dirty="0" err="1">
                <a:effectLst/>
                <a:latin typeface="Calibri" panose="020F0502020204030204" pitchFamily="34" charset="0"/>
              </a:rPr>
              <a:t>Yli</a:t>
            </a:r>
            <a:r>
              <a:rPr lang="en-US" sz="1600" b="0" i="0" u="none" strike="noStrike" dirty="0">
                <a:effectLst/>
                <a:latin typeface="Calibri" panose="020F0502020204030204" pitchFamily="34" charset="0"/>
              </a:rPr>
              <a:t> 17-vuotias </a:t>
            </a:r>
            <a:r>
              <a:rPr lang="en-US" sz="1600" b="0" i="0" u="none" strike="noStrike" dirty="0" err="1">
                <a:effectLst/>
                <a:latin typeface="Calibri" panose="020F0502020204030204" pitchFamily="34" charset="0"/>
              </a:rPr>
              <a:t>opiskelija</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voi</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saada</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opintorahaa</a:t>
            </a:r>
            <a:r>
              <a:rPr lang="en-US" sz="1600" b="0" i="0" u="none" strike="noStrike" dirty="0">
                <a:effectLst/>
                <a:latin typeface="Calibri" panose="020F0502020204030204" pitchFamily="34" charset="0"/>
              </a:rPr>
              <a:t>( </a:t>
            </a:r>
            <a:r>
              <a:rPr lang="fi-FI" sz="1600" b="0" i="0" u="none" strike="noStrike" dirty="0">
                <a:effectLst/>
                <a:latin typeface="ProximaNova"/>
              </a:rPr>
              <a:t>vanhempien tulot voivat pienentää tai korottaa opintotuen määrää tai estää sen saamisen)</a:t>
            </a:r>
            <a:r>
              <a:rPr lang="en-US" sz="1600" b="0" i="0" dirty="0">
                <a:effectLst/>
                <a:latin typeface="ProximaNova"/>
              </a:rPr>
              <a:t>​</a:t>
            </a:r>
            <a:endParaRPr lang="en-US" sz="1600" b="0" i="0" dirty="0">
              <a:effectLst/>
              <a:latin typeface="Arial" panose="020B0604020202020204" pitchFamily="34" charset="0"/>
            </a:endParaRPr>
          </a:p>
          <a:p>
            <a:pPr lvl="1" fontAlgn="base">
              <a:lnSpc>
                <a:spcPct val="110000"/>
              </a:lnSpc>
            </a:pPr>
            <a:r>
              <a:rPr lang="en-US" sz="1600" b="0" i="0" u="none" strike="noStrike" dirty="0">
                <a:effectLst/>
                <a:latin typeface="Calibri" panose="020F0502020204030204" pitchFamily="34" charset="0"/>
              </a:rPr>
              <a:t>ja </a:t>
            </a:r>
            <a:r>
              <a:rPr lang="en-US" sz="1600" b="0" i="0" u="sng" strike="noStrike" dirty="0" err="1">
                <a:effectLst/>
                <a:latin typeface="Calibri" panose="020F0502020204030204" pitchFamily="34" charset="0"/>
                <a:hlinkClick r:id="rId4">
                  <a:extLst>
                    <a:ext uri="{A12FA001-AC4F-418D-AE19-62706E023703}">
                      <ahyp:hlinkClr xmlns:ahyp="http://schemas.microsoft.com/office/drawing/2018/hyperlinkcolor" val="tx"/>
                    </a:ext>
                  </a:extLst>
                </a:hlinkClick>
              </a:rPr>
              <a:t>opintorahan</a:t>
            </a:r>
            <a:r>
              <a:rPr lang="en-US" sz="1600" b="0" i="0" u="sng" strike="noStrike" dirty="0">
                <a:effectLst/>
                <a:latin typeface="Calibri" panose="020F0502020204030204" pitchFamily="34" charset="0"/>
                <a:hlinkClick r:id="rId4">
                  <a:extLst>
                    <a:ext uri="{A12FA001-AC4F-418D-AE19-62706E023703}">
                      <ahyp:hlinkClr xmlns:ahyp="http://schemas.microsoft.com/office/drawing/2018/hyperlinkcolor" val="tx"/>
                    </a:ext>
                  </a:extLst>
                </a:hlinkClick>
              </a:rPr>
              <a:t> </a:t>
            </a:r>
            <a:r>
              <a:rPr lang="en-US" sz="1600" b="0" i="0" u="sng" strike="noStrike" dirty="0" err="1">
                <a:effectLst/>
                <a:latin typeface="Calibri" panose="020F0502020204030204" pitchFamily="34" charset="0"/>
                <a:hlinkClick r:id="rId4">
                  <a:extLst>
                    <a:ext uri="{A12FA001-AC4F-418D-AE19-62706E023703}">
                      <ahyp:hlinkClr xmlns:ahyp="http://schemas.microsoft.com/office/drawing/2018/hyperlinkcolor" val="tx"/>
                    </a:ext>
                  </a:extLst>
                </a:hlinkClick>
              </a:rPr>
              <a:t>oppimateriaalilisää</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Oppimateriaalilisää</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ei</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kuitenkaan</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voi</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saada</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jos</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sinulla</a:t>
            </a:r>
            <a:r>
              <a:rPr lang="en-US" sz="1600" b="0" i="0" u="none" strike="noStrike" dirty="0">
                <a:effectLst/>
                <a:latin typeface="Calibri" panose="020F0502020204030204" pitchFamily="34" charset="0"/>
              </a:rPr>
              <a:t> on </a:t>
            </a:r>
            <a:r>
              <a:rPr lang="en-US" sz="1600" b="0" i="0" u="none" strike="noStrike" dirty="0" err="1">
                <a:effectLst/>
                <a:latin typeface="Calibri" panose="020F0502020204030204" pitchFamily="34" charset="0"/>
              </a:rPr>
              <a:t>oikeus</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maksuttomaan</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koulutukseen</a:t>
            </a:r>
            <a:r>
              <a:rPr lang="en-US" sz="1600" b="0" i="0" u="none" strike="noStrike" dirty="0">
                <a:effectLst/>
                <a:latin typeface="Calibri" panose="020F0502020204030204" pitchFamily="34" charset="0"/>
              </a:rPr>
              <a:t>.</a:t>
            </a:r>
            <a:r>
              <a:rPr lang="en-US" sz="1600" b="0" i="0" dirty="0">
                <a:effectLst/>
                <a:latin typeface="Calibri" panose="020F0502020204030204" pitchFamily="34" charset="0"/>
              </a:rPr>
              <a:t>​</a:t>
            </a:r>
            <a:endParaRPr lang="en-US" sz="1600" b="0" i="0" dirty="0">
              <a:effectLst/>
              <a:latin typeface="Arial" panose="020B0604020202020204" pitchFamily="34" charset="0"/>
            </a:endParaRPr>
          </a:p>
          <a:p>
            <a:pPr lvl="1" fontAlgn="base">
              <a:lnSpc>
                <a:spcPct val="110000"/>
              </a:lnSpc>
            </a:pPr>
            <a:r>
              <a:rPr lang="en-US" sz="1600" b="0" i="0" u="none" strike="noStrike" dirty="0">
                <a:effectLst/>
                <a:latin typeface="Calibri" panose="020F0502020204030204" pitchFamily="34" charset="0"/>
              </a:rPr>
              <a:t>ja </a:t>
            </a:r>
            <a:r>
              <a:rPr lang="en-US" sz="1600" b="0" i="0" u="none" strike="noStrike" dirty="0" err="1">
                <a:effectLst/>
                <a:latin typeface="Calibri" panose="020F0502020204030204" pitchFamily="34" charset="0"/>
              </a:rPr>
              <a:t>opintolainan</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valtiontakauksen</a:t>
            </a:r>
            <a:r>
              <a:rPr lang="en-US" sz="1600" b="0" i="0" dirty="0">
                <a:effectLst/>
                <a:latin typeface="Calibri" panose="020F0502020204030204" pitchFamily="34" charset="0"/>
              </a:rPr>
              <a:t>​</a:t>
            </a:r>
          </a:p>
          <a:p>
            <a:pPr marL="457200" lvl="1" indent="0" fontAlgn="base">
              <a:lnSpc>
                <a:spcPct val="110000"/>
              </a:lnSpc>
              <a:buNone/>
            </a:pPr>
            <a:endParaRPr lang="en-US" sz="1600" b="0" i="0" dirty="0">
              <a:effectLst/>
              <a:latin typeface="Arial" panose="020B0604020202020204" pitchFamily="34" charset="0"/>
            </a:endParaRPr>
          </a:p>
          <a:p>
            <a:pPr rtl="0" fontAlgn="base">
              <a:lnSpc>
                <a:spcPct val="110000"/>
              </a:lnSpc>
            </a:pPr>
            <a:r>
              <a:rPr lang="en-US" sz="1600" b="1" i="0" u="none" strike="noStrike" dirty="0" err="1">
                <a:effectLst/>
                <a:latin typeface="Calibri" panose="020F0502020204030204" pitchFamily="34" charset="0"/>
              </a:rPr>
              <a:t>Korkeakouluopiskelijana</a:t>
            </a:r>
            <a:r>
              <a:rPr lang="en-US" sz="1600" b="1" i="0" u="none" strike="noStrike" dirty="0">
                <a:effectLst/>
                <a:latin typeface="Calibri" panose="020F0502020204030204" pitchFamily="34" charset="0"/>
              </a:rPr>
              <a:t>:</a:t>
            </a:r>
            <a:r>
              <a:rPr lang="en-US" sz="1600" b="0" i="0" dirty="0">
                <a:effectLst/>
                <a:latin typeface="Calibri" panose="020F0502020204030204" pitchFamily="34" charset="0"/>
              </a:rPr>
              <a:t>​</a:t>
            </a:r>
            <a:endParaRPr lang="en-US" sz="1600" b="0" i="0" dirty="0">
              <a:effectLst/>
              <a:latin typeface="Segoe UI" panose="020B0502040204020203" pitchFamily="34" charset="0"/>
            </a:endParaRPr>
          </a:p>
          <a:p>
            <a:pPr lvl="1" fontAlgn="base">
              <a:lnSpc>
                <a:spcPct val="110000"/>
              </a:lnSpc>
            </a:pPr>
            <a:r>
              <a:rPr lang="en-US" sz="1600" b="0" i="0" u="none" strike="noStrike" dirty="0" err="1">
                <a:effectLst/>
                <a:latin typeface="Calibri" panose="020F0502020204030204" pitchFamily="34" charset="0"/>
              </a:rPr>
              <a:t>Voit</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saada</a:t>
            </a:r>
            <a:r>
              <a:rPr lang="en-US" sz="1600" b="0" i="0" u="none" strike="noStrike" dirty="0">
                <a:effectLst/>
                <a:latin typeface="Calibri" panose="020F0502020204030204" pitchFamily="34" charset="0"/>
              </a:rPr>
              <a:t> </a:t>
            </a:r>
            <a:r>
              <a:rPr lang="en-US" sz="1600" b="1" i="0" u="sng" strike="noStrike" dirty="0" err="1">
                <a:effectLst/>
                <a:latin typeface="Calibri" panose="020F0502020204030204" pitchFamily="34" charset="0"/>
                <a:hlinkClick r:id="rId5">
                  <a:extLst>
                    <a:ext uri="{A12FA001-AC4F-418D-AE19-62706E023703}">
                      <ahyp:hlinkClr xmlns:ahyp="http://schemas.microsoft.com/office/drawing/2018/hyperlinkcolor" val="tx"/>
                    </a:ext>
                  </a:extLst>
                </a:hlinkClick>
              </a:rPr>
              <a:t>opintorahaa</a:t>
            </a:r>
            <a:r>
              <a:rPr lang="en-US" sz="1600" b="1" i="0" u="none" strike="noStrike" dirty="0">
                <a:effectLst/>
                <a:latin typeface="Calibri" panose="020F0502020204030204" pitchFamily="34" charset="0"/>
              </a:rPr>
              <a:t> </a:t>
            </a:r>
            <a:r>
              <a:rPr lang="en-US" sz="1600" b="0" i="0" u="none" strike="noStrike" dirty="0">
                <a:effectLst/>
                <a:latin typeface="Calibri" panose="020F0502020204030204" pitchFamily="34" charset="0"/>
              </a:rPr>
              <a:t>ja </a:t>
            </a:r>
            <a:r>
              <a:rPr lang="en-US" sz="1600" b="1" i="0" u="sng" strike="noStrike" dirty="0" err="1">
                <a:effectLst/>
                <a:latin typeface="Calibri" panose="020F0502020204030204" pitchFamily="34" charset="0"/>
                <a:hlinkClick r:id="rId6">
                  <a:extLst>
                    <a:ext uri="{A12FA001-AC4F-418D-AE19-62706E023703}">
                      <ahyp:hlinkClr xmlns:ahyp="http://schemas.microsoft.com/office/drawing/2018/hyperlinkcolor" val="tx"/>
                    </a:ext>
                  </a:extLst>
                </a:hlinkClick>
              </a:rPr>
              <a:t>opintolainan</a:t>
            </a:r>
            <a:r>
              <a:rPr lang="en-US" sz="1600" b="1" i="0" u="sng" strike="noStrike" dirty="0">
                <a:effectLst/>
                <a:latin typeface="Calibri" panose="020F0502020204030204" pitchFamily="34" charset="0"/>
                <a:hlinkClick r:id="rId6">
                  <a:extLst>
                    <a:ext uri="{A12FA001-AC4F-418D-AE19-62706E023703}">
                      <ahyp:hlinkClr xmlns:ahyp="http://schemas.microsoft.com/office/drawing/2018/hyperlinkcolor" val="tx"/>
                    </a:ext>
                  </a:extLst>
                </a:hlinkClick>
              </a:rPr>
              <a:t> </a:t>
            </a:r>
            <a:r>
              <a:rPr lang="en-US" sz="1600" b="1" i="0" u="sng" strike="noStrike" dirty="0" err="1">
                <a:effectLst/>
                <a:latin typeface="Calibri" panose="020F0502020204030204" pitchFamily="34" charset="0"/>
                <a:hlinkClick r:id="rId6">
                  <a:extLst>
                    <a:ext uri="{A12FA001-AC4F-418D-AE19-62706E023703}">
                      <ahyp:hlinkClr xmlns:ahyp="http://schemas.microsoft.com/office/drawing/2018/hyperlinkcolor" val="tx"/>
                    </a:ext>
                  </a:extLst>
                </a:hlinkClick>
              </a:rPr>
              <a:t>valtiontakauksen</a:t>
            </a:r>
            <a:r>
              <a:rPr lang="en-US" sz="1600" b="0" i="0" u="none" strike="noStrike" dirty="0">
                <a:effectLst/>
                <a:latin typeface="Calibri" panose="020F0502020204030204" pitchFamily="34" charset="0"/>
              </a:rPr>
              <a:t>.</a:t>
            </a:r>
            <a:r>
              <a:rPr lang="en-US" sz="1600" b="0" i="0" dirty="0">
                <a:effectLst/>
                <a:latin typeface="Calibri" panose="020F0502020204030204" pitchFamily="34" charset="0"/>
              </a:rPr>
              <a:t>​</a:t>
            </a:r>
            <a:endParaRPr lang="en-US" sz="1600" b="0" i="0" dirty="0">
              <a:effectLst/>
              <a:latin typeface="Arial" panose="020B0604020202020204" pitchFamily="34" charset="0"/>
            </a:endParaRPr>
          </a:p>
          <a:p>
            <a:pPr lvl="1" fontAlgn="base">
              <a:lnSpc>
                <a:spcPct val="110000"/>
              </a:lnSpc>
            </a:pPr>
            <a:r>
              <a:rPr lang="en-US" sz="1600" b="0" i="0" u="none" strike="noStrike" dirty="0">
                <a:effectLst/>
                <a:latin typeface="Calibri" panose="020F0502020204030204" pitchFamily="34" charset="0"/>
              </a:rPr>
              <a:t>Jos </a:t>
            </a:r>
            <a:r>
              <a:rPr lang="en-US" sz="1600" b="0" i="0" u="none" strike="noStrike" dirty="0" err="1">
                <a:effectLst/>
                <a:latin typeface="Calibri" panose="020F0502020204030204" pitchFamily="34" charset="0"/>
              </a:rPr>
              <a:t>asut</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itsenäisesti</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voit</a:t>
            </a:r>
            <a:r>
              <a:rPr lang="en-US" sz="1600" b="0" i="0" u="none" strike="noStrike" dirty="0">
                <a:effectLst/>
                <a:latin typeface="Calibri" panose="020F0502020204030204" pitchFamily="34" charset="0"/>
              </a:rPr>
              <a:t> </a:t>
            </a:r>
            <a:r>
              <a:rPr lang="en-US" sz="1600" b="0" i="0" u="none" strike="noStrike" dirty="0" err="1">
                <a:effectLst/>
                <a:latin typeface="Calibri" panose="020F0502020204030204" pitchFamily="34" charset="0"/>
              </a:rPr>
              <a:t>saada</a:t>
            </a:r>
            <a:r>
              <a:rPr lang="en-US" sz="1600" b="0" i="0" u="none" strike="noStrike" dirty="0">
                <a:effectLst/>
                <a:latin typeface="Calibri" panose="020F0502020204030204" pitchFamily="34" charset="0"/>
              </a:rPr>
              <a:t> </a:t>
            </a:r>
            <a:r>
              <a:rPr lang="en-US" sz="1600" b="1" i="0" u="sng" strike="noStrike" dirty="0" err="1">
                <a:effectLst/>
                <a:latin typeface="Calibri" panose="020F0502020204030204" pitchFamily="34" charset="0"/>
                <a:hlinkClick r:id="rId7">
                  <a:extLst>
                    <a:ext uri="{A12FA001-AC4F-418D-AE19-62706E023703}">
                      <ahyp:hlinkClr xmlns:ahyp="http://schemas.microsoft.com/office/drawing/2018/hyperlinkcolor" val="tx"/>
                    </a:ext>
                  </a:extLst>
                </a:hlinkClick>
              </a:rPr>
              <a:t>yleistä</a:t>
            </a:r>
            <a:r>
              <a:rPr lang="en-US" sz="1600" b="1" i="0" u="sng" strike="noStrike" dirty="0">
                <a:effectLst/>
                <a:latin typeface="Calibri" panose="020F0502020204030204" pitchFamily="34" charset="0"/>
                <a:hlinkClick r:id="rId7">
                  <a:extLst>
                    <a:ext uri="{A12FA001-AC4F-418D-AE19-62706E023703}">
                      <ahyp:hlinkClr xmlns:ahyp="http://schemas.microsoft.com/office/drawing/2018/hyperlinkcolor" val="tx"/>
                    </a:ext>
                  </a:extLst>
                </a:hlinkClick>
              </a:rPr>
              <a:t> </a:t>
            </a:r>
            <a:r>
              <a:rPr lang="en-US" sz="1600" b="1" i="0" u="sng" strike="noStrike" dirty="0" err="1">
                <a:effectLst/>
                <a:latin typeface="Calibri" panose="020F0502020204030204" pitchFamily="34" charset="0"/>
                <a:hlinkClick r:id="rId7">
                  <a:extLst>
                    <a:ext uri="{A12FA001-AC4F-418D-AE19-62706E023703}">
                      <ahyp:hlinkClr xmlns:ahyp="http://schemas.microsoft.com/office/drawing/2018/hyperlinkcolor" val="tx"/>
                    </a:ext>
                  </a:extLst>
                </a:hlinkClick>
              </a:rPr>
              <a:t>asumistukea</a:t>
            </a:r>
            <a:r>
              <a:rPr lang="en-US" sz="1600" b="1" i="0" u="none" strike="noStrike" dirty="0">
                <a:effectLst/>
                <a:latin typeface="Calibri" panose="020F0502020204030204" pitchFamily="34" charset="0"/>
              </a:rPr>
              <a:t>. </a:t>
            </a:r>
            <a:r>
              <a:rPr lang="en-US" sz="1600" b="0" i="0" dirty="0">
                <a:effectLst/>
                <a:latin typeface="Calibri" panose="020F0502020204030204" pitchFamily="34" charset="0"/>
              </a:rPr>
              <a:t>​</a:t>
            </a:r>
          </a:p>
          <a:p>
            <a:pPr lvl="1" fontAlgn="base">
              <a:lnSpc>
                <a:spcPct val="110000"/>
              </a:lnSpc>
            </a:pPr>
            <a:endParaRPr lang="en-US" sz="1600" dirty="0">
              <a:latin typeface="Calibri" panose="020F0502020204030204" pitchFamily="34" charset="0"/>
            </a:endParaRPr>
          </a:p>
          <a:p>
            <a:pPr marL="457200" lvl="1" indent="0" fontAlgn="base">
              <a:lnSpc>
                <a:spcPct val="110000"/>
              </a:lnSpc>
              <a:buNone/>
            </a:pPr>
            <a:r>
              <a:rPr lang="en-US" sz="1600" dirty="0" err="1">
                <a:latin typeface="Calibri" panose="020F0502020204030204" pitchFamily="34" charset="0"/>
              </a:rPr>
              <a:t>Katso</a:t>
            </a:r>
            <a:r>
              <a:rPr lang="en-US" sz="1600" dirty="0">
                <a:latin typeface="Calibri" panose="020F0502020204030204" pitchFamily="34" charset="0"/>
              </a:rPr>
              <a:t>:</a:t>
            </a:r>
          </a:p>
          <a:p>
            <a:pPr marL="457200" lvl="1" indent="0" fontAlgn="base">
              <a:lnSpc>
                <a:spcPct val="110000"/>
              </a:lnSpc>
              <a:buNone/>
            </a:pPr>
            <a:r>
              <a:rPr lang="fi-FI" sz="3000" dirty="0">
                <a:hlinkClick r:id="rId8">
                  <a:extLst>
                    <a:ext uri="{A12FA001-AC4F-418D-AE19-62706E023703}">
                      <ahyp:hlinkClr xmlns:ahyp="http://schemas.microsoft.com/office/drawing/2018/hyperlinkcolor" val="tx"/>
                    </a:ext>
                  </a:extLst>
                </a:hlinkClick>
              </a:rPr>
              <a:t>Opiskelu ja asevelvollisuus (kela.fi)</a:t>
            </a:r>
            <a:r>
              <a:rPr lang="fi-FI" sz="3000" dirty="0"/>
              <a:t>  /opas</a:t>
            </a:r>
            <a:endParaRPr lang="en-US" sz="3000" b="0" i="0" dirty="0">
              <a:effectLst/>
              <a:latin typeface="Arial" panose="020B0604020202020204" pitchFamily="34" charset="0"/>
            </a:endParaRPr>
          </a:p>
          <a:p>
            <a:pPr rtl="0" fontAlgn="base">
              <a:lnSpc>
                <a:spcPct val="110000"/>
              </a:lnSpc>
            </a:pPr>
            <a:endParaRPr lang="en-US" sz="1300" b="0" i="0" dirty="0">
              <a:effectLst/>
              <a:latin typeface="Segoe UI" panose="020B0502040204020203" pitchFamily="34" charset="0"/>
            </a:endParaRPr>
          </a:p>
        </p:txBody>
      </p:sp>
    </p:spTree>
    <p:extLst>
      <p:ext uri="{BB962C8B-B14F-4D97-AF65-F5344CB8AC3E}">
        <p14:creationId xmlns:p14="http://schemas.microsoft.com/office/powerpoint/2010/main" val="324381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8C6E3F-6C5D-3F90-24F6-47F5AD2E4E9A}"/>
              </a:ext>
            </a:extLst>
          </p:cNvPr>
          <p:cNvSpPr>
            <a:spLocks noGrp="1"/>
          </p:cNvSpPr>
          <p:nvPr>
            <p:ph type="title"/>
          </p:nvPr>
        </p:nvSpPr>
        <p:spPr/>
        <p:txBody>
          <a:bodyPr/>
          <a:lstStyle/>
          <a:p>
            <a:r>
              <a:rPr lang="fi-FI" b="0" i="0" u="none" strike="noStrike" dirty="0">
                <a:solidFill>
                  <a:srgbClr val="000000"/>
                </a:solidFill>
                <a:effectLst/>
                <a:latin typeface="Calibri Light" panose="020F0302020204030204" pitchFamily="34" charset="0"/>
              </a:rPr>
              <a:t>Opiskelijan velvollisuudet</a:t>
            </a:r>
            <a:r>
              <a:rPr lang="fi-FI" sz="1800" b="0" i="0" dirty="0">
                <a:solidFill>
                  <a:srgbClr val="000000"/>
                </a:solidFill>
                <a:effectLst/>
                <a:latin typeface="Calibri Light" panose="020F0302020204030204" pitchFamily="34" charset="0"/>
              </a:rPr>
              <a:t>​</a:t>
            </a:r>
            <a:endParaRPr lang="fi-FI" dirty="0"/>
          </a:p>
        </p:txBody>
      </p:sp>
      <p:sp>
        <p:nvSpPr>
          <p:cNvPr id="3" name="Sisällön paikkamerkki 2">
            <a:extLst>
              <a:ext uri="{FF2B5EF4-FFF2-40B4-BE49-F238E27FC236}">
                <a16:creationId xmlns:a16="http://schemas.microsoft.com/office/drawing/2014/main" id="{66FCA187-750F-5C58-41C0-993F6FC8283F}"/>
              </a:ext>
            </a:extLst>
          </p:cNvPr>
          <p:cNvSpPr>
            <a:spLocks noGrp="1"/>
          </p:cNvSpPr>
          <p:nvPr>
            <p:ph idx="1"/>
          </p:nvPr>
        </p:nvSpPr>
        <p:spPr/>
        <p:txBody>
          <a:bodyPr>
            <a:normAutofit/>
          </a:bodyPr>
          <a:lstStyle/>
          <a:p>
            <a:pPr algn="l"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Opintojen tulee sujua ja opintopisteitä kertyä tai tukia ei saa tai ne peritään takaisin</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myös</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muista</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huomioida</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tulorajat</a:t>
            </a:r>
            <a:r>
              <a:rPr lang="en-US" sz="1800" b="0" i="0" dirty="0">
                <a:solidFill>
                  <a:srgbClr val="000000"/>
                </a:solidFill>
                <a:effectLst/>
                <a:latin typeface="Calibri" panose="020F0502020204030204" pitchFamily="34" charset="0"/>
              </a:rPr>
              <a:t> (kts. Kela.fi) </a:t>
            </a:r>
            <a:r>
              <a:rPr lang="en-US" sz="1800" b="0" i="0" dirty="0" err="1">
                <a:solidFill>
                  <a:srgbClr val="000000"/>
                </a:solidFill>
                <a:effectLst/>
                <a:latin typeface="Calibri" panose="020F0502020204030204" pitchFamily="34" charset="0"/>
              </a:rPr>
              <a:t>jos</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käyt</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töissä</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0" indent="0" algn="l" rtl="0" fontAlgn="base">
              <a:buNone/>
            </a:pPr>
            <a:r>
              <a:rPr lang="fi-FI" sz="1800" b="0" i="0" u="none" strike="noStrike" dirty="0">
                <a:solidFill>
                  <a:srgbClr val="000000"/>
                </a:solidFill>
                <a:effectLst/>
                <a:latin typeface="Calibri" panose="020F0502020204030204" pitchFamily="34" charset="0"/>
              </a:rPr>
              <a:t> </a:t>
            </a:r>
            <a:r>
              <a:rPr lang="fi-FI" sz="1800" b="0" i="0" u="none" strike="noStrike" dirty="0">
                <a:solidFill>
                  <a:srgbClr val="000000"/>
                </a:solidFill>
                <a:effectLst/>
                <a:latin typeface="Calibri" panose="020F0502020204030204" pitchFamily="34" charset="0"/>
                <a:sym typeface="Wingdings" panose="05000000000000000000" pitchFamily="2" charset="2"/>
              </a:rPr>
              <a:t> </a:t>
            </a:r>
            <a:r>
              <a:rPr lang="fi-FI" sz="1800" b="0" i="0" u="none" strike="noStrike" dirty="0">
                <a:solidFill>
                  <a:srgbClr val="000000"/>
                </a:solidFill>
                <a:effectLst/>
                <a:latin typeface="Calibri" panose="020F0502020204030204" pitchFamily="34" charset="0"/>
              </a:rPr>
              <a:t>Muutoksista ilmoitettava kelalle</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Korkeakouluopiskelijalla oikeus terveydenhoitoon </a:t>
            </a:r>
            <a:r>
              <a:rPr lang="fi-FI" sz="1800" b="0" i="0" u="none" strike="noStrike" dirty="0" err="1">
                <a:solidFill>
                  <a:srgbClr val="000000"/>
                </a:solidFill>
                <a:effectLst/>
                <a:latin typeface="Calibri" panose="020F0502020204030204" pitchFamily="34" charset="0"/>
              </a:rPr>
              <a:t>YTHS:n</a:t>
            </a:r>
            <a:r>
              <a:rPr lang="fi-FI" sz="1800" b="0" i="0" u="none" strike="noStrike" dirty="0">
                <a:solidFill>
                  <a:srgbClr val="000000"/>
                </a:solidFill>
                <a:effectLst/>
                <a:latin typeface="Calibri" panose="020F0502020204030204" pitchFamily="34" charset="0"/>
              </a:rPr>
              <a:t> kautta mutta terveydenhoitomaksu tarvitsee maksaa itse: </a:t>
            </a:r>
            <a:r>
              <a:rPr lang="fi-FI" sz="1800" b="1" i="0" u="none" strike="noStrike" dirty="0">
                <a:solidFill>
                  <a:srgbClr val="000000"/>
                </a:solidFill>
                <a:effectLst/>
                <a:latin typeface="Calibri" panose="020F0502020204030204" pitchFamily="34" charset="0"/>
              </a:rPr>
              <a:t>Ammattikorkeakoulu- ja yliopisto-opiskelijat maksavat terveydenhoitomaksun Kelalle</a:t>
            </a:r>
            <a:r>
              <a:rPr lang="fi-FI" sz="1800" b="0" i="0" u="none" strike="noStrike" dirty="0">
                <a:solidFill>
                  <a:srgbClr val="000000"/>
                </a:solidFill>
                <a:effectLst/>
                <a:latin typeface="Calibri" panose="020F0502020204030204" pitchFamily="34" charset="0"/>
              </a:rPr>
              <a:t>. Kela ei lähetä maksusta erillistä laskua, vaan se täytyy muistaa maksaa itse. Voit maksaa terveydenhoitomaksun OmaKelassa. Maksu 36,80 (2024) euroa lukukaudessa, kevätlukukauden maksu viim. 31.1 ja syyslukukauden maksu viim. 30.9.</a:t>
            </a:r>
            <a:r>
              <a:rPr lang="en-US" sz="1800" b="0" i="0" dirty="0">
                <a:solidFill>
                  <a:srgbClr val="000000"/>
                </a:solidFill>
                <a:effectLst/>
                <a:latin typeface="Calibri" panose="020F0502020204030204" pitchFamily="34" charset="0"/>
              </a:rPr>
              <a:t>​</a:t>
            </a:r>
            <a:endParaRPr lang="fi-FI" b="0" i="0" dirty="0">
              <a:solidFill>
                <a:srgbClr val="000000"/>
              </a:solidFill>
              <a:effectLst/>
              <a:latin typeface="Segoe UI" panose="020B0502040204020203" pitchFamily="34" charset="0"/>
            </a:endParaRPr>
          </a:p>
          <a:p>
            <a:endParaRPr lang="fi-FI" dirty="0"/>
          </a:p>
        </p:txBody>
      </p:sp>
    </p:spTree>
    <p:extLst>
      <p:ext uri="{BB962C8B-B14F-4D97-AF65-F5344CB8AC3E}">
        <p14:creationId xmlns:p14="http://schemas.microsoft.com/office/powerpoint/2010/main" val="137697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9"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a:extLst>
              <a:ext uri="{FF2B5EF4-FFF2-40B4-BE49-F238E27FC236}">
                <a16:creationId xmlns:a16="http://schemas.microsoft.com/office/drawing/2014/main" id="{A713CA29-7E5D-F171-A39B-692EC4AC052B}"/>
              </a:ext>
            </a:extLst>
          </p:cNvPr>
          <p:cNvSpPr>
            <a:spLocks noGrp="1"/>
          </p:cNvSpPr>
          <p:nvPr>
            <p:ph type="title"/>
          </p:nvPr>
        </p:nvSpPr>
        <p:spPr>
          <a:xfrm>
            <a:off x="639697" y="1157225"/>
            <a:ext cx="3352128" cy="1573863"/>
          </a:xfrm>
        </p:spPr>
        <p:txBody>
          <a:bodyPr>
            <a:normAutofit fontScale="90000"/>
          </a:bodyPr>
          <a:lstStyle/>
          <a:p>
            <a:pPr algn="l"/>
            <a:r>
              <a:rPr lang="fi-FI" sz="2800" b="1" i="0" u="none" strike="noStrike" dirty="0">
                <a:effectLst/>
                <a:latin typeface="Calibri Light" panose="020F0302020204030204" pitchFamily="34" charset="0"/>
              </a:rPr>
              <a:t>BUDJETOINTI</a:t>
            </a:r>
            <a:r>
              <a:rPr lang="fi-FI" sz="2800" b="0" i="0" u="none" strike="noStrike" dirty="0">
                <a:effectLst/>
                <a:latin typeface="Calibri Light" panose="020F0302020204030204" pitchFamily="34" charset="0"/>
              </a:rPr>
              <a:t> –</a:t>
            </a:r>
            <a:r>
              <a:rPr lang="fi-FI" sz="2800" b="0" i="0" dirty="0">
                <a:effectLst/>
                <a:latin typeface="Calibri Light" panose="020F0302020204030204" pitchFamily="34" charset="0"/>
              </a:rPr>
              <a:t>​</a:t>
            </a:r>
            <a:br>
              <a:rPr lang="fi-FI" sz="2800" b="0" i="0" dirty="0">
                <a:effectLst/>
                <a:latin typeface="Calibri Light" panose="020F0302020204030204" pitchFamily="34" charset="0"/>
              </a:rPr>
            </a:br>
            <a:br>
              <a:rPr lang="fi-FI" sz="2800" b="0" i="0" dirty="0">
                <a:effectLst/>
                <a:latin typeface="Calibri Light" panose="020F0302020204030204" pitchFamily="34" charset="0"/>
              </a:rPr>
            </a:br>
            <a:r>
              <a:rPr lang="fi-FI" sz="2800" b="0" i="0" u="none" strike="noStrike" dirty="0">
                <a:effectLst/>
                <a:latin typeface="Calibri Light" panose="020F0302020204030204" pitchFamily="34" charset="0"/>
              </a:rPr>
              <a:t>MISTÄ OLISIT VALMIS LUOPUMAAN?</a:t>
            </a:r>
            <a:r>
              <a:rPr lang="fi-FI" sz="2800" b="0" i="0" dirty="0">
                <a:effectLst/>
                <a:latin typeface="Calibri Light" panose="020F0302020204030204" pitchFamily="34" charset="0"/>
              </a:rPr>
              <a:t>​</a:t>
            </a:r>
            <a:endParaRPr lang="fi-FI" sz="2800" dirty="0"/>
          </a:p>
        </p:txBody>
      </p:sp>
      <p:sp>
        <p:nvSpPr>
          <p:cNvPr id="3" name="Sisällön paikkamerkki 2">
            <a:extLst>
              <a:ext uri="{FF2B5EF4-FFF2-40B4-BE49-F238E27FC236}">
                <a16:creationId xmlns:a16="http://schemas.microsoft.com/office/drawing/2014/main" id="{2E65876A-E09C-F827-9580-04D11FAD6F52}"/>
              </a:ext>
            </a:extLst>
          </p:cNvPr>
          <p:cNvSpPr>
            <a:spLocks noGrp="1"/>
          </p:cNvSpPr>
          <p:nvPr>
            <p:ph idx="1"/>
          </p:nvPr>
        </p:nvSpPr>
        <p:spPr>
          <a:xfrm>
            <a:off x="639697" y="3428999"/>
            <a:ext cx="3352128" cy="2731090"/>
          </a:xfrm>
        </p:spPr>
        <p:txBody>
          <a:bodyPr>
            <a:normAutofit/>
          </a:bodyPr>
          <a:lstStyle/>
          <a:p>
            <a:pPr rtl="0" fontAlgn="base">
              <a:buFont typeface="Arial" panose="020B0604020202020204" pitchFamily="34" charset="0"/>
              <a:buChar char="•"/>
            </a:pPr>
            <a:r>
              <a:rPr lang="fi-FI" sz="1800" b="0" i="0" u="none" strike="noStrike" dirty="0">
                <a:effectLst/>
                <a:latin typeface="Calibri" panose="020F0502020204030204" pitchFamily="34" charset="0"/>
              </a:rPr>
              <a:t>YOUTUBE </a:t>
            </a:r>
            <a:r>
              <a:rPr lang="en-US" sz="1800" b="0" i="0" dirty="0">
                <a:effectLst/>
                <a:latin typeface="Calibri" panose="020F0502020204030204" pitchFamily="34" charset="0"/>
              </a:rPr>
              <a:t>​- ERILAISIA VINKKI VIDEOITA</a:t>
            </a:r>
            <a:endParaRPr lang="en-US" sz="1800" b="0" i="0" dirty="0">
              <a:effectLst/>
              <a:latin typeface="Arial" panose="020B0604020202020204" pitchFamily="34" charset="0"/>
            </a:endParaRPr>
          </a:p>
          <a:p>
            <a:pPr rtl="0" fontAlgn="base">
              <a:buFont typeface="Arial" panose="020B0604020202020204" pitchFamily="34" charset="0"/>
              <a:buChar char="•"/>
            </a:pPr>
            <a:r>
              <a:rPr lang="fi-FI" sz="1800" b="0" i="0" u="sng" strike="noStrike" dirty="0">
                <a:effectLst/>
                <a:latin typeface="Calibri" panose="020F0502020204030204" pitchFamily="34" charset="0"/>
                <a:hlinkClick r:id="rId3"/>
              </a:rPr>
              <a:t>Budjettilaskuri - Takuusäätiö (takuusaatio.fi)</a:t>
            </a:r>
            <a:endParaRPr lang="fi-FI" sz="1800" b="0" i="0" dirty="0">
              <a:effectLst/>
              <a:latin typeface="Arial" panose="020B0604020202020204" pitchFamily="34" charset="0"/>
            </a:endParaRPr>
          </a:p>
          <a:p>
            <a:pPr marL="0" indent="0">
              <a:buNone/>
            </a:pPr>
            <a:endParaRPr lang="fi-FI" sz="1800" dirty="0"/>
          </a:p>
        </p:txBody>
      </p:sp>
      <p:sp>
        <p:nvSpPr>
          <p:cNvPr id="5131" name="Rectangle 5130">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E10122C7-92C0-725F-E0E1-ABD6108CE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292" r="16911" b="-1"/>
          <a:stretch/>
        </p:blipFill>
        <p:spPr bwMode="auto">
          <a:xfrm>
            <a:off x="4712842" y="10"/>
            <a:ext cx="747915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5132">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spTree>
    <p:extLst>
      <p:ext uri="{BB962C8B-B14F-4D97-AF65-F5344CB8AC3E}">
        <p14:creationId xmlns:p14="http://schemas.microsoft.com/office/powerpoint/2010/main" val="82599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Kuva, joka sisältää kohteen sisä-, sohva, seinä, henkilö&#10;&#10;Kuvaus luotu automaattisesti">
            <a:extLst>
              <a:ext uri="{FF2B5EF4-FFF2-40B4-BE49-F238E27FC236}">
                <a16:creationId xmlns:a16="http://schemas.microsoft.com/office/drawing/2014/main" id="{8D362751-ED34-9662-2C2F-D899D91A1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68" r="32692"/>
          <a:stretch/>
        </p:blipFill>
        <p:spPr bwMode="auto">
          <a:xfrm>
            <a:off x="467531" y="796640"/>
            <a:ext cx="3089699" cy="5264717"/>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5" name="Picture 615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3510A90E-4C9A-E420-39C9-57CA43BC5B35}"/>
              </a:ext>
            </a:extLst>
          </p:cNvPr>
          <p:cNvSpPr>
            <a:spLocks noGrp="1"/>
          </p:cNvSpPr>
          <p:nvPr>
            <p:ph type="title"/>
          </p:nvPr>
        </p:nvSpPr>
        <p:spPr>
          <a:xfrm>
            <a:off x="4465050" y="618518"/>
            <a:ext cx="6672886" cy="967002"/>
          </a:xfrm>
        </p:spPr>
        <p:txBody>
          <a:bodyPr>
            <a:normAutofit/>
          </a:bodyPr>
          <a:lstStyle/>
          <a:p>
            <a:r>
              <a:rPr lang="fi-FI" dirty="0"/>
              <a:t>Linkit</a:t>
            </a:r>
          </a:p>
        </p:txBody>
      </p:sp>
      <p:sp>
        <p:nvSpPr>
          <p:cNvPr id="3" name="Sisällön paikkamerkki 2">
            <a:extLst>
              <a:ext uri="{FF2B5EF4-FFF2-40B4-BE49-F238E27FC236}">
                <a16:creationId xmlns:a16="http://schemas.microsoft.com/office/drawing/2014/main" id="{58D7B822-D0A0-CDBD-E404-D524366BACC3}"/>
              </a:ext>
            </a:extLst>
          </p:cNvPr>
          <p:cNvSpPr>
            <a:spLocks noGrp="1"/>
          </p:cNvSpPr>
          <p:nvPr>
            <p:ph idx="1"/>
          </p:nvPr>
        </p:nvSpPr>
        <p:spPr>
          <a:xfrm>
            <a:off x="4465048" y="1828800"/>
            <a:ext cx="6672887" cy="3962399"/>
          </a:xfrm>
        </p:spPr>
        <p:txBody>
          <a:bodyPr>
            <a:normAutofit/>
          </a:bodyPr>
          <a:lstStyle/>
          <a:p>
            <a:pPr>
              <a:lnSpc>
                <a:spcPct val="110000"/>
              </a:lnSpc>
            </a:pPr>
            <a:r>
              <a:rPr lang="fi-FI" dirty="0">
                <a:hlinkClick r:id="rId4">
                  <a:extLst>
                    <a:ext uri="{A12FA001-AC4F-418D-AE19-62706E023703}">
                      <ahyp:hlinkClr xmlns:ahyp="http://schemas.microsoft.com/office/drawing/2018/hyperlinkcolor" val="tx"/>
                    </a:ext>
                  </a:extLst>
                </a:hlinkClick>
              </a:rPr>
              <a:t>Kelan tuet itsenäistyvälle nuorelle | Henkilöasiakkaat | Kela</a:t>
            </a:r>
            <a:endParaRPr lang="fi-FI" dirty="0"/>
          </a:p>
          <a:p>
            <a:pPr>
              <a:lnSpc>
                <a:spcPct val="110000"/>
              </a:lnSpc>
            </a:pPr>
            <a:r>
              <a:rPr lang="fi-FI" dirty="0">
                <a:hlinkClick r:id="rId5">
                  <a:extLst>
                    <a:ext uri="{A12FA001-AC4F-418D-AE19-62706E023703}">
                      <ahyp:hlinkClr xmlns:ahyp="http://schemas.microsoft.com/office/drawing/2018/hyperlinkcolor" val="tx"/>
                    </a:ext>
                  </a:extLst>
                </a:hlinkClick>
              </a:rPr>
              <a:t>https://www.youtube.com/watch?v=gv7-1iAudeM</a:t>
            </a:r>
            <a:r>
              <a:rPr lang="fi-FI" dirty="0"/>
              <a:t> /OmaKela</a:t>
            </a:r>
          </a:p>
          <a:p>
            <a:pPr>
              <a:lnSpc>
                <a:spcPct val="110000"/>
              </a:lnSpc>
            </a:pPr>
            <a:r>
              <a:rPr lang="fi-FI" dirty="0">
                <a:hlinkClick r:id="rId6">
                  <a:extLst>
                    <a:ext uri="{A12FA001-AC4F-418D-AE19-62706E023703}">
                      <ahyp:hlinkClr xmlns:ahyp="http://schemas.microsoft.com/office/drawing/2018/hyperlinkcolor" val="tx"/>
                    </a:ext>
                  </a:extLst>
                </a:hlinkClick>
              </a:rPr>
              <a:t>Näin teet hakemuksen OmaKelassa (youtube.com)</a:t>
            </a:r>
            <a:r>
              <a:rPr lang="fi-FI" dirty="0"/>
              <a:t> /HAKEMINEN</a:t>
            </a:r>
          </a:p>
          <a:p>
            <a:pPr>
              <a:lnSpc>
                <a:spcPct val="110000"/>
              </a:lnSpc>
            </a:pPr>
            <a:r>
              <a:rPr lang="fi-FI" dirty="0">
                <a:hlinkClick r:id="rId7">
                  <a:extLst>
                    <a:ext uri="{A12FA001-AC4F-418D-AE19-62706E023703}">
                      <ahyp:hlinkClr xmlns:ahyp="http://schemas.microsoft.com/office/drawing/2018/hyperlinkcolor" val="tx"/>
                    </a:ext>
                  </a:extLst>
                </a:hlinkClick>
              </a:rPr>
              <a:t>https://www.kela.fi/laskurit</a:t>
            </a:r>
            <a:endParaRPr lang="fi-FI" dirty="0"/>
          </a:p>
          <a:p>
            <a:pPr>
              <a:lnSpc>
                <a:spcPct val="110000"/>
              </a:lnSpc>
            </a:pPr>
            <a:r>
              <a:rPr lang="fi-FI" dirty="0">
                <a:hlinkClick r:id="rId8">
                  <a:extLst>
                    <a:ext uri="{A12FA001-AC4F-418D-AE19-62706E023703}">
                      <ahyp:hlinkClr xmlns:ahyp="http://schemas.microsoft.com/office/drawing/2018/hyperlinkcolor" val="tx"/>
                    </a:ext>
                  </a:extLst>
                </a:hlinkClick>
              </a:rPr>
              <a:t>https://omahelpperi.fi/</a:t>
            </a:r>
            <a:endParaRPr lang="fi-FI" dirty="0"/>
          </a:p>
          <a:p>
            <a:pPr>
              <a:lnSpc>
                <a:spcPct val="110000"/>
              </a:lnSpc>
            </a:pPr>
            <a:r>
              <a:rPr lang="fi-FI" dirty="0">
                <a:hlinkClick r:id="rId9">
                  <a:extLst>
                    <a:ext uri="{A12FA001-AC4F-418D-AE19-62706E023703}">
                      <ahyp:hlinkClr xmlns:ahyp="http://schemas.microsoft.com/office/drawing/2018/hyperlinkcolor" val="tx"/>
                    </a:ext>
                  </a:extLst>
                </a:hlinkClick>
              </a:rPr>
              <a:t>Omaan kotiin -opas - Nuorisoasuntoliitto NAL ry</a:t>
            </a:r>
            <a:endParaRPr lang="fi-FI" dirty="0"/>
          </a:p>
        </p:txBody>
      </p:sp>
    </p:spTree>
    <p:extLst>
      <p:ext uri="{BB962C8B-B14F-4D97-AF65-F5344CB8AC3E}">
        <p14:creationId xmlns:p14="http://schemas.microsoft.com/office/powerpoint/2010/main" val="7722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8D4482-D111-76E2-1365-98DCC1B1C317}"/>
              </a:ext>
            </a:extLst>
          </p:cNvPr>
          <p:cNvSpPr>
            <a:spLocks noGrp="1"/>
          </p:cNvSpPr>
          <p:nvPr>
            <p:ph type="title"/>
          </p:nvPr>
        </p:nvSpPr>
        <p:spPr/>
        <p:txBody>
          <a:bodyPr/>
          <a:lstStyle/>
          <a:p>
            <a:r>
              <a:rPr lang="fi-FI" dirty="0"/>
              <a:t>Opiskelijoiden Toiveita tuesta</a:t>
            </a:r>
          </a:p>
        </p:txBody>
      </p:sp>
      <p:sp>
        <p:nvSpPr>
          <p:cNvPr id="3" name="Sisällön paikkamerkki 2">
            <a:extLst>
              <a:ext uri="{FF2B5EF4-FFF2-40B4-BE49-F238E27FC236}">
                <a16:creationId xmlns:a16="http://schemas.microsoft.com/office/drawing/2014/main" id="{F4E9C08D-732F-E59B-627A-C0623B4368B6}"/>
              </a:ext>
            </a:extLst>
          </p:cNvPr>
          <p:cNvSpPr>
            <a:spLocks noGrp="1"/>
          </p:cNvSpPr>
          <p:nvPr>
            <p:ph idx="1"/>
          </p:nvPr>
        </p:nvSpPr>
        <p:spPr>
          <a:xfrm>
            <a:off x="4353261" y="2285562"/>
            <a:ext cx="6325924" cy="3928844"/>
          </a:xfrm>
        </p:spPr>
        <p:txBody>
          <a:bodyPr>
            <a:normAutofit/>
          </a:bodyPr>
          <a:lstStyle/>
          <a:p>
            <a:r>
              <a:rPr lang="fi-FI" dirty="0"/>
              <a:t>Keskusteluyhteys​ ja Toive että voi kysyä apua</a:t>
            </a:r>
          </a:p>
          <a:p>
            <a:r>
              <a:rPr lang="fi-FI" dirty="0"/>
              <a:t>Käytännön jutut: Miten laskut maksetaan, vakuutukset, sähkösopimukset, puhelimenliittymät​, Kaupassa käyminen ja Mitä ostan?​</a:t>
            </a:r>
          </a:p>
          <a:p>
            <a:r>
              <a:rPr lang="fi-FI" dirty="0"/>
              <a:t>Mitä vanhemmat voivat maksaa kun olen muuttanut kotoa?​</a:t>
            </a:r>
          </a:p>
          <a:p>
            <a:r>
              <a:rPr lang="fi-FI" dirty="0"/>
              <a:t>Huolena riittääkö raha, muutokset etuuksissa</a:t>
            </a:r>
          </a:p>
          <a:p>
            <a:endParaRPr lang="fi-FI" dirty="0"/>
          </a:p>
          <a:p>
            <a:pPr marL="0" indent="0">
              <a:buNone/>
            </a:pPr>
            <a:endParaRPr lang="fi-FI" dirty="0"/>
          </a:p>
        </p:txBody>
      </p:sp>
      <p:pic>
        <p:nvPicPr>
          <p:cNvPr id="4" name="Kuva 3">
            <a:extLst>
              <a:ext uri="{FF2B5EF4-FFF2-40B4-BE49-F238E27FC236}">
                <a16:creationId xmlns:a16="http://schemas.microsoft.com/office/drawing/2014/main" id="{BD4C1AE5-42B7-D9E0-C692-3350F41AA800}"/>
              </a:ext>
            </a:extLst>
          </p:cNvPr>
          <p:cNvPicPr>
            <a:picLocks noChangeAspect="1"/>
          </p:cNvPicPr>
          <p:nvPr/>
        </p:nvPicPr>
        <p:blipFill>
          <a:blip r:embed="rId2"/>
          <a:stretch>
            <a:fillRect/>
          </a:stretch>
        </p:blipFill>
        <p:spPr>
          <a:xfrm>
            <a:off x="743516" y="2949691"/>
            <a:ext cx="2983446" cy="2234705"/>
          </a:xfrm>
          <a:prstGeom prst="rect">
            <a:avLst/>
          </a:prstGeom>
        </p:spPr>
      </p:pic>
    </p:spTree>
    <p:extLst>
      <p:ext uri="{BB962C8B-B14F-4D97-AF65-F5344CB8AC3E}">
        <p14:creationId xmlns:p14="http://schemas.microsoft.com/office/powerpoint/2010/main" val="403578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BFD0018-F8E3-9187-8CC1-A633FB87EA2D}"/>
              </a:ext>
            </a:extLst>
          </p:cNvPr>
          <p:cNvSpPr>
            <a:spLocks noGrp="1"/>
          </p:cNvSpPr>
          <p:nvPr>
            <p:ph idx="1"/>
          </p:nvPr>
        </p:nvSpPr>
        <p:spPr>
          <a:xfrm>
            <a:off x="762773" y="1444304"/>
            <a:ext cx="10364452" cy="3424107"/>
          </a:xfrm>
        </p:spPr>
        <p:txBody>
          <a:bodyPr>
            <a:normAutofit fontScale="92500" lnSpcReduction="20000"/>
          </a:bodyPr>
          <a:lstStyle/>
          <a:p>
            <a:r>
              <a:rPr lang="fi-FI" dirty="0"/>
              <a:t>Nuori tarvitsee päätöksilleen varmistusta ja silloin nuori tarvitsee aikuisen läsnäoloa.  Aikuisen tulee kuunnella nuoren ajatuksia, jotta nuori saa hahmoteltua niitä. Usein nuori kuitenkin tekee juuri ne päätökset, jotka ovat aikuistenkin mielestä järkeviä.​</a:t>
            </a:r>
          </a:p>
          <a:p>
            <a:r>
              <a:rPr lang="fi-FI" dirty="0"/>
              <a:t>Nuorta saattaa pohdituttaa itsenäistyminen ja omaan kotiin muuttaminen. Läheisten tuki ja apu on tässä kohtaa avainasemassa. Nuoren kanssa täytyy opetella arjen asioita, joita hänen olisi hyvä osata kun hän muuttaa omaan asuntoon. ​</a:t>
            </a:r>
          </a:p>
          <a:p>
            <a:r>
              <a:rPr lang="fi-FI" dirty="0"/>
              <a:t>Tietynlainen vastuunantaminen kohottaa nuoren itsetuntoa ja itsetoimijuutta.  </a:t>
            </a:r>
          </a:p>
          <a:p>
            <a:r>
              <a:rPr lang="fi-FI" dirty="0"/>
              <a:t>Voi olla että Aikuiset saattavat kuvitella, että nuori on tarpeeksi kypsä päättämään asioistaan ja ottamaan vastuuta elämästään.​ </a:t>
            </a:r>
          </a:p>
          <a:p>
            <a:endParaRPr lang="fi-FI" dirty="0"/>
          </a:p>
        </p:txBody>
      </p:sp>
    </p:spTree>
    <p:extLst>
      <p:ext uri="{BB962C8B-B14F-4D97-AF65-F5344CB8AC3E}">
        <p14:creationId xmlns:p14="http://schemas.microsoft.com/office/powerpoint/2010/main" val="773028173"/>
      </p:ext>
    </p:extLst>
  </p:cSld>
  <p:clrMapOvr>
    <a:masterClrMapping/>
  </p:clrMapOvr>
</p:sld>
</file>

<file path=ppt/theme/theme1.xml><?xml version="1.0" encoding="utf-8"?>
<a:theme xmlns:a="http://schemas.openxmlformats.org/drawingml/2006/main" name="Pisara">
  <a:themeElements>
    <a:clrScheme name="Pisar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Pisar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
  <TotalTime>3150</TotalTime>
  <Words>615</Words>
  <Application>Microsoft Office PowerPoint</Application>
  <PresentationFormat>Laajakuva</PresentationFormat>
  <Paragraphs>75</Paragraphs>
  <Slides>11</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11</vt:i4>
      </vt:variant>
    </vt:vector>
  </HeadingPairs>
  <TitlesOfParts>
    <vt:vector size="20" baseType="lpstr">
      <vt:lpstr>Arial</vt:lpstr>
      <vt:lpstr>Calibri</vt:lpstr>
      <vt:lpstr>Calibri Light</vt:lpstr>
      <vt:lpstr>Constantia</vt:lpstr>
      <vt:lpstr>Gill Sans MT</vt:lpstr>
      <vt:lpstr>ProximaNova</vt:lpstr>
      <vt:lpstr>Segoe UI</vt:lpstr>
      <vt:lpstr>Tw Cen MT</vt:lpstr>
      <vt:lpstr>Pisara</vt:lpstr>
      <vt:lpstr>Huoltajien ilta  12.11.2024  abit – itsenäistyminen &amp; tulevaisuuden suunnittelu</vt:lpstr>
      <vt:lpstr>PowerPoint-esitys</vt:lpstr>
      <vt:lpstr>Itsenäistyminen</vt:lpstr>
      <vt:lpstr>Mitä tukea voit saada opiskelijana?​</vt:lpstr>
      <vt:lpstr>Opiskelijan velvollisuudet​</vt:lpstr>
      <vt:lpstr>BUDJETOINTI –​  MISTÄ OLISIT VALMIS LUOPUMAAN?​</vt:lpstr>
      <vt:lpstr>Linkit</vt:lpstr>
      <vt:lpstr>Opiskelijoiden Toiveita tuesta</vt:lpstr>
      <vt:lpstr>PowerPoint-esitys</vt:lpstr>
      <vt:lpstr>PowerPoint-esitys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ABIT</dc:title>
  <dc:creator>Repo Elisa</dc:creator>
  <cp:lastModifiedBy>Karjalainen Tiina Tuulikki</cp:lastModifiedBy>
  <cp:revision>15</cp:revision>
  <dcterms:created xsi:type="dcterms:W3CDTF">2024-10-16T07:02:04Z</dcterms:created>
  <dcterms:modified xsi:type="dcterms:W3CDTF">2024-11-13T10:51:58Z</dcterms:modified>
</cp:coreProperties>
</file>