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0" r:id="rId1"/>
    <p:sldMasterId id="2147484138" r:id="rId2"/>
    <p:sldMasterId id="2147484155" r:id="rId3"/>
    <p:sldMasterId id="2147484167" r:id="rId4"/>
    <p:sldMasterId id="2147484179" r:id="rId5"/>
  </p:sldMasterIdLst>
  <p:sldIdLst>
    <p:sldId id="278" r:id="rId6"/>
    <p:sldId id="280" r:id="rId7"/>
    <p:sldId id="281" r:id="rId8"/>
    <p:sldId id="321" r:id="rId9"/>
    <p:sldId id="279" r:id="rId10"/>
    <p:sldId id="256" r:id="rId11"/>
    <p:sldId id="260" r:id="rId12"/>
    <p:sldId id="259" r:id="rId13"/>
    <p:sldId id="261" r:id="rId14"/>
    <p:sldId id="258" r:id="rId15"/>
    <p:sldId id="264" r:id="rId16"/>
    <p:sldId id="268" r:id="rId17"/>
    <p:sldId id="269" r:id="rId18"/>
    <p:sldId id="262" r:id="rId19"/>
    <p:sldId id="257" r:id="rId20"/>
    <p:sldId id="270" r:id="rId21"/>
    <p:sldId id="277" r:id="rId22"/>
    <p:sldId id="267" r:id="rId23"/>
    <p:sldId id="276" r:id="rId24"/>
    <p:sldId id="310" r:id="rId25"/>
    <p:sldId id="309" r:id="rId26"/>
    <p:sldId id="291" r:id="rId27"/>
    <p:sldId id="315" r:id="rId28"/>
    <p:sldId id="316" r:id="rId29"/>
    <p:sldId id="317" r:id="rId30"/>
    <p:sldId id="308" r:id="rId31"/>
    <p:sldId id="318" r:id="rId32"/>
    <p:sldId id="307" r:id="rId33"/>
    <p:sldId id="273" r:id="rId34"/>
    <p:sldId id="322" r:id="rId35"/>
    <p:sldId id="323" r:id="rId36"/>
    <p:sldId id="324" r:id="rId37"/>
    <p:sldId id="325" r:id="rId38"/>
    <p:sldId id="289" r:id="rId39"/>
    <p:sldId id="293" r:id="rId40"/>
    <p:sldId id="326" r:id="rId41"/>
    <p:sldId id="294" r:id="rId42"/>
    <p:sldId id="327" r:id="rId43"/>
    <p:sldId id="292" r:id="rId44"/>
    <p:sldId id="328" r:id="rId45"/>
    <p:sldId id="320" r:id="rId46"/>
    <p:sldId id="319" r:id="rId47"/>
    <p:sldId id="311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2D9570-4905-4682-AC20-607487A0F696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F080C9EC-216F-4380-9455-F4015B80E4F2}">
      <dgm:prSet custT="1"/>
      <dgm:spPr/>
      <dgm:t>
        <a:bodyPr/>
        <a:lstStyle/>
        <a:p>
          <a:r>
            <a:rPr lang="fi-FI" sz="2400" b="1" dirty="0"/>
            <a:t>Jakso kestää noin kuusi viikkoa</a:t>
          </a:r>
          <a:r>
            <a:rPr lang="fi-FI" sz="1400" b="1" dirty="0"/>
            <a:t>.</a:t>
          </a:r>
          <a:endParaRPr lang="en-US" sz="1400" b="1" dirty="0"/>
        </a:p>
      </dgm:t>
    </dgm:pt>
    <dgm:pt modelId="{8C54BEE4-FF73-4708-9405-668B95EF4D42}" type="parTrans" cxnId="{584D3CC5-2E0A-4FF7-9510-C728DF469153}">
      <dgm:prSet/>
      <dgm:spPr/>
      <dgm:t>
        <a:bodyPr/>
        <a:lstStyle/>
        <a:p>
          <a:endParaRPr lang="en-US"/>
        </a:p>
      </dgm:t>
    </dgm:pt>
    <dgm:pt modelId="{100F4D65-BD8C-4652-8619-1A9AA954C404}" type="sibTrans" cxnId="{584D3CC5-2E0A-4FF7-9510-C728DF469153}">
      <dgm:prSet/>
      <dgm:spPr/>
      <dgm:t>
        <a:bodyPr/>
        <a:lstStyle/>
        <a:p>
          <a:endParaRPr lang="en-US"/>
        </a:p>
      </dgm:t>
    </dgm:pt>
    <dgm:pt modelId="{6DA96667-6425-4EBD-8ACD-8EBB07687D11}">
      <dgm:prSet custT="1"/>
      <dgm:spPr/>
      <dgm:t>
        <a:bodyPr/>
        <a:lstStyle/>
        <a:p>
          <a:r>
            <a:rPr lang="fi-FI" sz="2400" b="1" dirty="0"/>
            <a:t>Jakson päätteeksi on päättöviikko.</a:t>
          </a:r>
          <a:endParaRPr lang="en-US" sz="2400" b="1" dirty="0"/>
        </a:p>
      </dgm:t>
    </dgm:pt>
    <dgm:pt modelId="{991F1EEC-00F1-4E02-A59B-CA5460E6886C}" type="parTrans" cxnId="{28FD7065-912C-435E-8278-B4B97DDA889B}">
      <dgm:prSet/>
      <dgm:spPr/>
      <dgm:t>
        <a:bodyPr/>
        <a:lstStyle/>
        <a:p>
          <a:endParaRPr lang="en-US"/>
        </a:p>
      </dgm:t>
    </dgm:pt>
    <dgm:pt modelId="{8936C679-A1A6-44FD-92B7-A5C8C57B65EE}" type="sibTrans" cxnId="{28FD7065-912C-435E-8278-B4B97DDA889B}">
      <dgm:prSet/>
      <dgm:spPr/>
      <dgm:t>
        <a:bodyPr/>
        <a:lstStyle/>
        <a:p>
          <a:endParaRPr lang="en-US"/>
        </a:p>
      </dgm:t>
    </dgm:pt>
    <dgm:pt modelId="{6A0283EC-2CED-47F4-BD25-BC6D2D841507}">
      <dgm:prSet custT="1"/>
      <dgm:spPr/>
      <dgm:t>
        <a:bodyPr/>
        <a:lstStyle/>
        <a:p>
          <a:r>
            <a:rPr lang="fi-FI" sz="2400" b="1" dirty="0"/>
            <a:t>Tarkemmat tiedot jaksojen ajankohdista löytyy opinto-oppaasta koulun kotisivujen etusivulta.</a:t>
          </a:r>
          <a:endParaRPr lang="en-US" sz="2400" b="1" dirty="0"/>
        </a:p>
      </dgm:t>
    </dgm:pt>
    <dgm:pt modelId="{509F924E-950A-43D9-928B-145F2D2C0AC9}" type="parTrans" cxnId="{F8CEBD43-0BF0-49E1-877F-A1362CDE4C92}">
      <dgm:prSet/>
      <dgm:spPr/>
      <dgm:t>
        <a:bodyPr/>
        <a:lstStyle/>
        <a:p>
          <a:endParaRPr lang="en-US"/>
        </a:p>
      </dgm:t>
    </dgm:pt>
    <dgm:pt modelId="{57789422-6F05-4780-9B22-2ED76FF82411}" type="sibTrans" cxnId="{F8CEBD43-0BF0-49E1-877F-A1362CDE4C92}">
      <dgm:prSet/>
      <dgm:spPr/>
      <dgm:t>
        <a:bodyPr/>
        <a:lstStyle/>
        <a:p>
          <a:endParaRPr lang="en-US"/>
        </a:p>
      </dgm:t>
    </dgm:pt>
    <dgm:pt modelId="{5ED010E1-864E-43EB-99AF-FD7C6FF8D566}">
      <dgm:prSet custT="1"/>
      <dgm:spPr/>
      <dgm:t>
        <a:bodyPr/>
        <a:lstStyle/>
        <a:p>
          <a:r>
            <a:rPr lang="fi-FI" sz="2000" b="1" dirty="0"/>
            <a:t>Arvosanat tulevat näkyviin, kun arviointi valmistuu (tietty päivä). Jos on tullut arvosana 4 tai jos on ollut jostakin kokeesta poissa – uusintakokeeseen ilmoittautuminen Wilmassa.</a:t>
          </a:r>
          <a:endParaRPr lang="en-US" sz="2000" b="1" dirty="0"/>
        </a:p>
      </dgm:t>
    </dgm:pt>
    <dgm:pt modelId="{ADE1F62F-33E2-420F-953B-E218E9E326BB}" type="parTrans" cxnId="{9186F41D-DF7D-4BB1-9A22-CBEB906AB6A0}">
      <dgm:prSet/>
      <dgm:spPr/>
      <dgm:t>
        <a:bodyPr/>
        <a:lstStyle/>
        <a:p>
          <a:endParaRPr lang="en-US"/>
        </a:p>
      </dgm:t>
    </dgm:pt>
    <dgm:pt modelId="{B1F5865A-47F6-41C6-AAAF-BFED1FC912AA}" type="sibTrans" cxnId="{9186F41D-DF7D-4BB1-9A22-CBEB906AB6A0}">
      <dgm:prSet/>
      <dgm:spPr/>
      <dgm:t>
        <a:bodyPr/>
        <a:lstStyle/>
        <a:p>
          <a:endParaRPr lang="en-US"/>
        </a:p>
      </dgm:t>
    </dgm:pt>
    <dgm:pt modelId="{F6B3DBA0-63D3-42A2-B0C8-023993FF2D31}" type="pres">
      <dgm:prSet presAssocID="{E12D9570-4905-4682-AC20-607487A0F696}" presName="root" presStyleCnt="0">
        <dgm:presLayoutVars>
          <dgm:dir/>
          <dgm:resizeHandles val="exact"/>
        </dgm:presLayoutVars>
      </dgm:prSet>
      <dgm:spPr/>
    </dgm:pt>
    <dgm:pt modelId="{0CF96FB0-441C-4D0D-BEE4-4129DA385155}" type="pres">
      <dgm:prSet presAssocID="{E12D9570-4905-4682-AC20-607487A0F696}" presName="container" presStyleCnt="0">
        <dgm:presLayoutVars>
          <dgm:dir/>
          <dgm:resizeHandles val="exact"/>
        </dgm:presLayoutVars>
      </dgm:prSet>
      <dgm:spPr/>
    </dgm:pt>
    <dgm:pt modelId="{FA688414-E239-4520-BF4A-9766EDD3D201}" type="pres">
      <dgm:prSet presAssocID="{F080C9EC-216F-4380-9455-F4015B80E4F2}" presName="compNode" presStyleCnt="0"/>
      <dgm:spPr/>
    </dgm:pt>
    <dgm:pt modelId="{DD1BEBFC-9DCE-47D8-B7DA-FA28C9BE1263}" type="pres">
      <dgm:prSet presAssocID="{F080C9EC-216F-4380-9455-F4015B80E4F2}" presName="iconBgRect" presStyleLbl="bgShp" presStyleIdx="0" presStyleCnt="4"/>
      <dgm:spPr/>
    </dgm:pt>
    <dgm:pt modelId="{E10BEF8B-CD35-470D-BB09-BB2BD556B3E0}" type="pres">
      <dgm:prSet presAssocID="{F080C9EC-216F-4380-9455-F4015B80E4F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llo"/>
        </a:ext>
      </dgm:extLst>
    </dgm:pt>
    <dgm:pt modelId="{71EEB49A-CADC-46CB-A738-AD0F583D0A40}" type="pres">
      <dgm:prSet presAssocID="{F080C9EC-216F-4380-9455-F4015B80E4F2}" presName="spaceRect" presStyleCnt="0"/>
      <dgm:spPr/>
    </dgm:pt>
    <dgm:pt modelId="{93D31496-EFF7-47CA-9F7D-E6FC7D93AFF1}" type="pres">
      <dgm:prSet presAssocID="{F080C9EC-216F-4380-9455-F4015B80E4F2}" presName="textRect" presStyleLbl="revTx" presStyleIdx="0" presStyleCnt="4">
        <dgm:presLayoutVars>
          <dgm:chMax val="1"/>
          <dgm:chPref val="1"/>
        </dgm:presLayoutVars>
      </dgm:prSet>
      <dgm:spPr/>
    </dgm:pt>
    <dgm:pt modelId="{EE22DB36-CE4F-42E4-A859-D0BA9ED22958}" type="pres">
      <dgm:prSet presAssocID="{100F4D65-BD8C-4652-8619-1A9AA954C404}" presName="sibTrans" presStyleLbl="sibTrans2D1" presStyleIdx="0" presStyleCnt="0"/>
      <dgm:spPr/>
    </dgm:pt>
    <dgm:pt modelId="{BCB97337-DE79-4B2F-B0CD-67C988E9AB9E}" type="pres">
      <dgm:prSet presAssocID="{6DA96667-6425-4EBD-8ACD-8EBB07687D11}" presName="compNode" presStyleCnt="0"/>
      <dgm:spPr/>
    </dgm:pt>
    <dgm:pt modelId="{8859071D-FB26-4604-8A0A-009B03242285}" type="pres">
      <dgm:prSet presAssocID="{6DA96667-6425-4EBD-8ACD-8EBB07687D11}" presName="iconBgRect" presStyleLbl="bgShp" presStyleIdx="1" presStyleCnt="4"/>
      <dgm:spPr/>
    </dgm:pt>
    <dgm:pt modelId="{8B230593-7A3A-4C12-B23A-128D2E094A9C}" type="pres">
      <dgm:prSet presAssocID="{6DA96667-6425-4EBD-8ACD-8EBB07687D1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tkija"/>
        </a:ext>
      </dgm:extLst>
    </dgm:pt>
    <dgm:pt modelId="{A50C7C1F-477F-47F3-9098-F2AB99790A10}" type="pres">
      <dgm:prSet presAssocID="{6DA96667-6425-4EBD-8ACD-8EBB07687D11}" presName="spaceRect" presStyleCnt="0"/>
      <dgm:spPr/>
    </dgm:pt>
    <dgm:pt modelId="{E18CFA2B-B9C0-4A22-A91E-BC99593C8499}" type="pres">
      <dgm:prSet presAssocID="{6DA96667-6425-4EBD-8ACD-8EBB07687D11}" presName="textRect" presStyleLbl="revTx" presStyleIdx="1" presStyleCnt="4">
        <dgm:presLayoutVars>
          <dgm:chMax val="1"/>
          <dgm:chPref val="1"/>
        </dgm:presLayoutVars>
      </dgm:prSet>
      <dgm:spPr/>
    </dgm:pt>
    <dgm:pt modelId="{4CC875E5-2D54-4533-A74B-42E019358805}" type="pres">
      <dgm:prSet presAssocID="{8936C679-A1A6-44FD-92B7-A5C8C57B65EE}" presName="sibTrans" presStyleLbl="sibTrans2D1" presStyleIdx="0" presStyleCnt="0"/>
      <dgm:spPr/>
    </dgm:pt>
    <dgm:pt modelId="{0E402757-C7E4-4F4A-A224-262A1D11FAB7}" type="pres">
      <dgm:prSet presAssocID="{6A0283EC-2CED-47F4-BD25-BC6D2D841507}" presName="compNode" presStyleCnt="0"/>
      <dgm:spPr/>
    </dgm:pt>
    <dgm:pt modelId="{D400AF59-3DE2-4325-A6C6-F492638C1ACE}" type="pres">
      <dgm:prSet presAssocID="{6A0283EC-2CED-47F4-BD25-BC6D2D841507}" presName="iconBgRect" presStyleLbl="bgShp" presStyleIdx="2" presStyleCnt="4"/>
      <dgm:spPr/>
    </dgm:pt>
    <dgm:pt modelId="{E81D1F00-0AD8-4B01-8C07-D22C747F7A95}" type="pres">
      <dgm:prSet presAssocID="{6A0283EC-2CED-47F4-BD25-BC6D2D84150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okkahuone"/>
        </a:ext>
      </dgm:extLst>
    </dgm:pt>
    <dgm:pt modelId="{12C8F800-1F87-4DC8-BDA5-BB897251421E}" type="pres">
      <dgm:prSet presAssocID="{6A0283EC-2CED-47F4-BD25-BC6D2D841507}" presName="spaceRect" presStyleCnt="0"/>
      <dgm:spPr/>
    </dgm:pt>
    <dgm:pt modelId="{86BBB8CC-CDF2-4E26-8593-2945724C8864}" type="pres">
      <dgm:prSet presAssocID="{6A0283EC-2CED-47F4-BD25-BC6D2D841507}" presName="textRect" presStyleLbl="revTx" presStyleIdx="2" presStyleCnt="4">
        <dgm:presLayoutVars>
          <dgm:chMax val="1"/>
          <dgm:chPref val="1"/>
        </dgm:presLayoutVars>
      </dgm:prSet>
      <dgm:spPr/>
    </dgm:pt>
    <dgm:pt modelId="{23938629-7105-4A15-926A-0FB32C960F03}" type="pres">
      <dgm:prSet presAssocID="{57789422-6F05-4780-9B22-2ED76FF82411}" presName="sibTrans" presStyleLbl="sibTrans2D1" presStyleIdx="0" presStyleCnt="0"/>
      <dgm:spPr/>
    </dgm:pt>
    <dgm:pt modelId="{6BEE6E3C-F564-4E6A-B8F3-6E058FD0865D}" type="pres">
      <dgm:prSet presAssocID="{5ED010E1-864E-43EB-99AF-FD7C6FF8D566}" presName="compNode" presStyleCnt="0"/>
      <dgm:spPr/>
    </dgm:pt>
    <dgm:pt modelId="{69825D22-3779-426A-AC5C-C4D183EE82AA}" type="pres">
      <dgm:prSet presAssocID="{5ED010E1-864E-43EB-99AF-FD7C6FF8D566}" presName="iconBgRect" presStyleLbl="bgShp" presStyleIdx="3" presStyleCnt="4"/>
      <dgm:spPr/>
    </dgm:pt>
    <dgm:pt modelId="{5C58CDEB-127B-4871-84D1-19AD3B4E6645}" type="pres">
      <dgm:prSet presAssocID="{5ED010E1-864E-43EB-99AF-FD7C6FF8D56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A03FA117-3F26-4988-8490-2AA79F7A564A}" type="pres">
      <dgm:prSet presAssocID="{5ED010E1-864E-43EB-99AF-FD7C6FF8D566}" presName="spaceRect" presStyleCnt="0"/>
      <dgm:spPr/>
    </dgm:pt>
    <dgm:pt modelId="{E9DB19B7-00D6-4CFE-B349-695F7CA9DFCB}" type="pres">
      <dgm:prSet presAssocID="{5ED010E1-864E-43EB-99AF-FD7C6FF8D566}" presName="textRect" presStyleLbl="revTx" presStyleIdx="3" presStyleCnt="4" custScaleX="100239" custScaleY="13673" custLinFactNeighborX="3675" custLinFactNeighborY="503">
        <dgm:presLayoutVars>
          <dgm:chMax val="1"/>
          <dgm:chPref val="1"/>
        </dgm:presLayoutVars>
      </dgm:prSet>
      <dgm:spPr/>
    </dgm:pt>
  </dgm:ptLst>
  <dgm:cxnLst>
    <dgm:cxn modelId="{23F98301-BC62-4DD8-80A2-A021A638F27C}" type="presOf" srcId="{57789422-6F05-4780-9B22-2ED76FF82411}" destId="{23938629-7105-4A15-926A-0FB32C960F03}" srcOrd="0" destOrd="0" presId="urn:microsoft.com/office/officeart/2018/2/layout/IconCircleList"/>
    <dgm:cxn modelId="{82D4CA07-3D0F-42A9-860F-F7E3212EFF43}" type="presOf" srcId="{8936C679-A1A6-44FD-92B7-A5C8C57B65EE}" destId="{4CC875E5-2D54-4533-A74B-42E019358805}" srcOrd="0" destOrd="0" presId="urn:microsoft.com/office/officeart/2018/2/layout/IconCircleList"/>
    <dgm:cxn modelId="{9186F41D-DF7D-4BB1-9A22-CBEB906AB6A0}" srcId="{E12D9570-4905-4682-AC20-607487A0F696}" destId="{5ED010E1-864E-43EB-99AF-FD7C6FF8D566}" srcOrd="3" destOrd="0" parTransId="{ADE1F62F-33E2-420F-953B-E218E9E326BB}" sibTransId="{B1F5865A-47F6-41C6-AAAF-BFED1FC912AA}"/>
    <dgm:cxn modelId="{F8CEBD43-0BF0-49E1-877F-A1362CDE4C92}" srcId="{E12D9570-4905-4682-AC20-607487A0F696}" destId="{6A0283EC-2CED-47F4-BD25-BC6D2D841507}" srcOrd="2" destOrd="0" parTransId="{509F924E-950A-43D9-928B-145F2D2C0AC9}" sibTransId="{57789422-6F05-4780-9B22-2ED76FF82411}"/>
    <dgm:cxn modelId="{28FD7065-912C-435E-8278-B4B97DDA889B}" srcId="{E12D9570-4905-4682-AC20-607487A0F696}" destId="{6DA96667-6425-4EBD-8ACD-8EBB07687D11}" srcOrd="1" destOrd="0" parTransId="{991F1EEC-00F1-4E02-A59B-CA5460E6886C}" sibTransId="{8936C679-A1A6-44FD-92B7-A5C8C57B65EE}"/>
    <dgm:cxn modelId="{D150E966-7016-4D7E-96D0-F390DEC185A0}" type="presOf" srcId="{6DA96667-6425-4EBD-8ACD-8EBB07687D11}" destId="{E18CFA2B-B9C0-4A22-A91E-BC99593C8499}" srcOrd="0" destOrd="0" presId="urn:microsoft.com/office/officeart/2018/2/layout/IconCircleList"/>
    <dgm:cxn modelId="{E8FDDF73-C751-4F1E-9636-E1214FE04AAE}" type="presOf" srcId="{6A0283EC-2CED-47F4-BD25-BC6D2D841507}" destId="{86BBB8CC-CDF2-4E26-8593-2945724C8864}" srcOrd="0" destOrd="0" presId="urn:microsoft.com/office/officeart/2018/2/layout/IconCircleList"/>
    <dgm:cxn modelId="{03E602B3-1200-4A4A-8DC2-200B9B4E5482}" type="presOf" srcId="{F080C9EC-216F-4380-9455-F4015B80E4F2}" destId="{93D31496-EFF7-47CA-9F7D-E6FC7D93AFF1}" srcOrd="0" destOrd="0" presId="urn:microsoft.com/office/officeart/2018/2/layout/IconCircleList"/>
    <dgm:cxn modelId="{3A1EEBB6-9E54-4268-A4C1-755F56A097E8}" type="presOf" srcId="{E12D9570-4905-4682-AC20-607487A0F696}" destId="{F6B3DBA0-63D3-42A2-B0C8-023993FF2D31}" srcOrd="0" destOrd="0" presId="urn:microsoft.com/office/officeart/2018/2/layout/IconCircleList"/>
    <dgm:cxn modelId="{584D3CC5-2E0A-4FF7-9510-C728DF469153}" srcId="{E12D9570-4905-4682-AC20-607487A0F696}" destId="{F080C9EC-216F-4380-9455-F4015B80E4F2}" srcOrd="0" destOrd="0" parTransId="{8C54BEE4-FF73-4708-9405-668B95EF4D42}" sibTransId="{100F4D65-BD8C-4652-8619-1A9AA954C404}"/>
    <dgm:cxn modelId="{753FC3D1-2428-4C7A-B210-AFD9B3CD3FE9}" type="presOf" srcId="{5ED010E1-864E-43EB-99AF-FD7C6FF8D566}" destId="{E9DB19B7-00D6-4CFE-B349-695F7CA9DFCB}" srcOrd="0" destOrd="0" presId="urn:microsoft.com/office/officeart/2018/2/layout/IconCircleList"/>
    <dgm:cxn modelId="{19ECD0D5-E2F7-4B84-A137-C7DA0044FA85}" type="presOf" srcId="{100F4D65-BD8C-4652-8619-1A9AA954C404}" destId="{EE22DB36-CE4F-42E4-A859-D0BA9ED22958}" srcOrd="0" destOrd="0" presId="urn:microsoft.com/office/officeart/2018/2/layout/IconCircleList"/>
    <dgm:cxn modelId="{DD7D0CDB-9422-459C-91D1-D828DF3AEE7A}" type="presParOf" srcId="{F6B3DBA0-63D3-42A2-B0C8-023993FF2D31}" destId="{0CF96FB0-441C-4D0D-BEE4-4129DA385155}" srcOrd="0" destOrd="0" presId="urn:microsoft.com/office/officeart/2018/2/layout/IconCircleList"/>
    <dgm:cxn modelId="{E63AEA30-B47D-4315-A2A0-2571EF075862}" type="presParOf" srcId="{0CF96FB0-441C-4D0D-BEE4-4129DA385155}" destId="{FA688414-E239-4520-BF4A-9766EDD3D201}" srcOrd="0" destOrd="0" presId="urn:microsoft.com/office/officeart/2018/2/layout/IconCircleList"/>
    <dgm:cxn modelId="{64D52B1C-7871-4186-B216-9072C3A3E246}" type="presParOf" srcId="{FA688414-E239-4520-BF4A-9766EDD3D201}" destId="{DD1BEBFC-9DCE-47D8-B7DA-FA28C9BE1263}" srcOrd="0" destOrd="0" presId="urn:microsoft.com/office/officeart/2018/2/layout/IconCircleList"/>
    <dgm:cxn modelId="{286A80FE-C37C-4871-9180-67C29CAE111E}" type="presParOf" srcId="{FA688414-E239-4520-BF4A-9766EDD3D201}" destId="{E10BEF8B-CD35-470D-BB09-BB2BD556B3E0}" srcOrd="1" destOrd="0" presId="urn:microsoft.com/office/officeart/2018/2/layout/IconCircleList"/>
    <dgm:cxn modelId="{267FC301-2A44-4F04-9F78-6B527AE36ECE}" type="presParOf" srcId="{FA688414-E239-4520-BF4A-9766EDD3D201}" destId="{71EEB49A-CADC-46CB-A738-AD0F583D0A40}" srcOrd="2" destOrd="0" presId="urn:microsoft.com/office/officeart/2018/2/layout/IconCircleList"/>
    <dgm:cxn modelId="{3C7D121B-4C42-4D9D-B300-E15E0EBBAC50}" type="presParOf" srcId="{FA688414-E239-4520-BF4A-9766EDD3D201}" destId="{93D31496-EFF7-47CA-9F7D-E6FC7D93AFF1}" srcOrd="3" destOrd="0" presId="urn:microsoft.com/office/officeart/2018/2/layout/IconCircleList"/>
    <dgm:cxn modelId="{0B950C93-7364-4EFD-924E-B432F7EE7722}" type="presParOf" srcId="{0CF96FB0-441C-4D0D-BEE4-4129DA385155}" destId="{EE22DB36-CE4F-42E4-A859-D0BA9ED22958}" srcOrd="1" destOrd="0" presId="urn:microsoft.com/office/officeart/2018/2/layout/IconCircleList"/>
    <dgm:cxn modelId="{FFFD4AD1-A4C8-4201-8B02-CAB4F7A4DFB2}" type="presParOf" srcId="{0CF96FB0-441C-4D0D-BEE4-4129DA385155}" destId="{BCB97337-DE79-4B2F-B0CD-67C988E9AB9E}" srcOrd="2" destOrd="0" presId="urn:microsoft.com/office/officeart/2018/2/layout/IconCircleList"/>
    <dgm:cxn modelId="{980EBE6D-953D-4938-B01D-4BABD1B0C449}" type="presParOf" srcId="{BCB97337-DE79-4B2F-B0CD-67C988E9AB9E}" destId="{8859071D-FB26-4604-8A0A-009B03242285}" srcOrd="0" destOrd="0" presId="urn:microsoft.com/office/officeart/2018/2/layout/IconCircleList"/>
    <dgm:cxn modelId="{850335D3-0517-4AF4-9889-F7F76D76684F}" type="presParOf" srcId="{BCB97337-DE79-4B2F-B0CD-67C988E9AB9E}" destId="{8B230593-7A3A-4C12-B23A-128D2E094A9C}" srcOrd="1" destOrd="0" presId="urn:microsoft.com/office/officeart/2018/2/layout/IconCircleList"/>
    <dgm:cxn modelId="{B081E656-04B5-4046-8249-8D62CA9CA789}" type="presParOf" srcId="{BCB97337-DE79-4B2F-B0CD-67C988E9AB9E}" destId="{A50C7C1F-477F-47F3-9098-F2AB99790A10}" srcOrd="2" destOrd="0" presId="urn:microsoft.com/office/officeart/2018/2/layout/IconCircleList"/>
    <dgm:cxn modelId="{BADAB1EF-D280-4306-8C41-83BB2A6FDF39}" type="presParOf" srcId="{BCB97337-DE79-4B2F-B0CD-67C988E9AB9E}" destId="{E18CFA2B-B9C0-4A22-A91E-BC99593C8499}" srcOrd="3" destOrd="0" presId="urn:microsoft.com/office/officeart/2018/2/layout/IconCircleList"/>
    <dgm:cxn modelId="{921CD92A-0EC2-40B4-8BB5-8ECFAFB7ED18}" type="presParOf" srcId="{0CF96FB0-441C-4D0D-BEE4-4129DA385155}" destId="{4CC875E5-2D54-4533-A74B-42E019358805}" srcOrd="3" destOrd="0" presId="urn:microsoft.com/office/officeart/2018/2/layout/IconCircleList"/>
    <dgm:cxn modelId="{46E2834C-0B55-4F10-8E5E-0BCAD9BEF6AB}" type="presParOf" srcId="{0CF96FB0-441C-4D0D-BEE4-4129DA385155}" destId="{0E402757-C7E4-4F4A-A224-262A1D11FAB7}" srcOrd="4" destOrd="0" presId="urn:microsoft.com/office/officeart/2018/2/layout/IconCircleList"/>
    <dgm:cxn modelId="{50704085-F10E-40AB-B1AA-29B5E77D82CA}" type="presParOf" srcId="{0E402757-C7E4-4F4A-A224-262A1D11FAB7}" destId="{D400AF59-3DE2-4325-A6C6-F492638C1ACE}" srcOrd="0" destOrd="0" presId="urn:microsoft.com/office/officeart/2018/2/layout/IconCircleList"/>
    <dgm:cxn modelId="{C321AD15-1E81-4042-B0E4-59522CE08979}" type="presParOf" srcId="{0E402757-C7E4-4F4A-A224-262A1D11FAB7}" destId="{E81D1F00-0AD8-4B01-8C07-D22C747F7A95}" srcOrd="1" destOrd="0" presId="urn:microsoft.com/office/officeart/2018/2/layout/IconCircleList"/>
    <dgm:cxn modelId="{4DF26C8A-D83C-4E24-9EF4-45600E818238}" type="presParOf" srcId="{0E402757-C7E4-4F4A-A224-262A1D11FAB7}" destId="{12C8F800-1F87-4DC8-BDA5-BB897251421E}" srcOrd="2" destOrd="0" presId="urn:microsoft.com/office/officeart/2018/2/layout/IconCircleList"/>
    <dgm:cxn modelId="{74E65EB7-CB94-47E5-BC95-B45D1D8970A2}" type="presParOf" srcId="{0E402757-C7E4-4F4A-A224-262A1D11FAB7}" destId="{86BBB8CC-CDF2-4E26-8593-2945724C8864}" srcOrd="3" destOrd="0" presId="urn:microsoft.com/office/officeart/2018/2/layout/IconCircleList"/>
    <dgm:cxn modelId="{54F5ADB2-3EAB-4E87-B120-AAD03E957FEB}" type="presParOf" srcId="{0CF96FB0-441C-4D0D-BEE4-4129DA385155}" destId="{23938629-7105-4A15-926A-0FB32C960F03}" srcOrd="5" destOrd="0" presId="urn:microsoft.com/office/officeart/2018/2/layout/IconCircleList"/>
    <dgm:cxn modelId="{6B78F060-8CD5-468B-B912-9DC2A6893A41}" type="presParOf" srcId="{0CF96FB0-441C-4D0D-BEE4-4129DA385155}" destId="{6BEE6E3C-F564-4E6A-B8F3-6E058FD0865D}" srcOrd="6" destOrd="0" presId="urn:microsoft.com/office/officeart/2018/2/layout/IconCircleList"/>
    <dgm:cxn modelId="{48C7DFEA-A370-4D65-80CC-7B2B76670993}" type="presParOf" srcId="{6BEE6E3C-F564-4E6A-B8F3-6E058FD0865D}" destId="{69825D22-3779-426A-AC5C-C4D183EE82AA}" srcOrd="0" destOrd="0" presId="urn:microsoft.com/office/officeart/2018/2/layout/IconCircleList"/>
    <dgm:cxn modelId="{841C8957-6BC2-4048-9F64-287BE78BA08C}" type="presParOf" srcId="{6BEE6E3C-F564-4E6A-B8F3-6E058FD0865D}" destId="{5C58CDEB-127B-4871-84D1-19AD3B4E6645}" srcOrd="1" destOrd="0" presId="urn:microsoft.com/office/officeart/2018/2/layout/IconCircleList"/>
    <dgm:cxn modelId="{FC3785FC-F8C9-49F2-818F-F7FB6B4CE885}" type="presParOf" srcId="{6BEE6E3C-F564-4E6A-B8F3-6E058FD0865D}" destId="{A03FA117-3F26-4988-8490-2AA79F7A564A}" srcOrd="2" destOrd="0" presId="urn:microsoft.com/office/officeart/2018/2/layout/IconCircleList"/>
    <dgm:cxn modelId="{BAC8FF07-7F0A-4673-AEAB-A8B32F8BCA9A}" type="presParOf" srcId="{6BEE6E3C-F564-4E6A-B8F3-6E058FD0865D}" destId="{E9DB19B7-00D6-4CFE-B349-695F7CA9DFCB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1BEBFC-9DCE-47D8-B7DA-FA28C9BE1263}">
      <dsp:nvSpPr>
        <dsp:cNvPr id="0" name=""/>
        <dsp:cNvSpPr/>
      </dsp:nvSpPr>
      <dsp:spPr>
        <a:xfrm>
          <a:off x="178602" y="246734"/>
          <a:ext cx="1319463" cy="13194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BEF8B-CD35-470D-BB09-BB2BD556B3E0}">
      <dsp:nvSpPr>
        <dsp:cNvPr id="0" name=""/>
        <dsp:cNvSpPr/>
      </dsp:nvSpPr>
      <dsp:spPr>
        <a:xfrm>
          <a:off x="455689" y="523821"/>
          <a:ext cx="765288" cy="7652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31496-EFF7-47CA-9F7D-E6FC7D93AFF1}">
      <dsp:nvSpPr>
        <dsp:cNvPr id="0" name=""/>
        <dsp:cNvSpPr/>
      </dsp:nvSpPr>
      <dsp:spPr>
        <a:xfrm>
          <a:off x="1780808" y="246734"/>
          <a:ext cx="3110164" cy="1319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 dirty="0"/>
            <a:t>Jakso kestää noin kuusi viikkoa</a:t>
          </a:r>
          <a:r>
            <a:rPr lang="fi-FI" sz="1400" b="1" kern="1200" dirty="0"/>
            <a:t>.</a:t>
          </a:r>
          <a:endParaRPr lang="en-US" sz="1400" b="1" kern="1200" dirty="0"/>
        </a:p>
      </dsp:txBody>
      <dsp:txXfrm>
        <a:off x="1780808" y="246734"/>
        <a:ext cx="3110164" cy="1319463"/>
      </dsp:txXfrm>
    </dsp:sp>
    <dsp:sp modelId="{8859071D-FB26-4604-8A0A-009B03242285}">
      <dsp:nvSpPr>
        <dsp:cNvPr id="0" name=""/>
        <dsp:cNvSpPr/>
      </dsp:nvSpPr>
      <dsp:spPr>
        <a:xfrm>
          <a:off x="5432894" y="246734"/>
          <a:ext cx="1319463" cy="131946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30593-7A3A-4C12-B23A-128D2E094A9C}">
      <dsp:nvSpPr>
        <dsp:cNvPr id="0" name=""/>
        <dsp:cNvSpPr/>
      </dsp:nvSpPr>
      <dsp:spPr>
        <a:xfrm>
          <a:off x="5709982" y="523821"/>
          <a:ext cx="765288" cy="7652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CFA2B-B9C0-4A22-A91E-BC99593C8499}">
      <dsp:nvSpPr>
        <dsp:cNvPr id="0" name=""/>
        <dsp:cNvSpPr/>
      </dsp:nvSpPr>
      <dsp:spPr>
        <a:xfrm>
          <a:off x="7035100" y="246734"/>
          <a:ext cx="3110164" cy="1319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 dirty="0"/>
            <a:t>Jakson päätteeksi on päättöviikko.</a:t>
          </a:r>
          <a:endParaRPr lang="en-US" sz="2400" b="1" kern="1200" dirty="0"/>
        </a:p>
      </dsp:txBody>
      <dsp:txXfrm>
        <a:off x="7035100" y="246734"/>
        <a:ext cx="3110164" cy="1319463"/>
      </dsp:txXfrm>
    </dsp:sp>
    <dsp:sp modelId="{D400AF59-3DE2-4325-A6C6-F492638C1ACE}">
      <dsp:nvSpPr>
        <dsp:cNvPr id="0" name=""/>
        <dsp:cNvSpPr/>
      </dsp:nvSpPr>
      <dsp:spPr>
        <a:xfrm>
          <a:off x="178602" y="2207773"/>
          <a:ext cx="1319463" cy="13194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1D1F00-0AD8-4B01-8C07-D22C747F7A95}">
      <dsp:nvSpPr>
        <dsp:cNvPr id="0" name=""/>
        <dsp:cNvSpPr/>
      </dsp:nvSpPr>
      <dsp:spPr>
        <a:xfrm>
          <a:off x="455689" y="2484860"/>
          <a:ext cx="765288" cy="7652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BB8CC-CDF2-4E26-8593-2945724C8864}">
      <dsp:nvSpPr>
        <dsp:cNvPr id="0" name=""/>
        <dsp:cNvSpPr/>
      </dsp:nvSpPr>
      <dsp:spPr>
        <a:xfrm>
          <a:off x="1780808" y="2207773"/>
          <a:ext cx="3110164" cy="1319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b="1" kern="1200" dirty="0"/>
            <a:t>Tarkemmat tiedot jaksojen ajankohdista löytyy opinto-oppaasta koulun kotisivujen etusivulta.</a:t>
          </a:r>
          <a:endParaRPr lang="en-US" sz="2400" b="1" kern="1200" dirty="0"/>
        </a:p>
      </dsp:txBody>
      <dsp:txXfrm>
        <a:off x="1780808" y="2207773"/>
        <a:ext cx="3110164" cy="1319463"/>
      </dsp:txXfrm>
    </dsp:sp>
    <dsp:sp modelId="{69825D22-3779-426A-AC5C-C4D183EE82AA}">
      <dsp:nvSpPr>
        <dsp:cNvPr id="0" name=""/>
        <dsp:cNvSpPr/>
      </dsp:nvSpPr>
      <dsp:spPr>
        <a:xfrm>
          <a:off x="5432894" y="2207773"/>
          <a:ext cx="1319463" cy="13194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58CDEB-127B-4871-84D1-19AD3B4E6645}">
      <dsp:nvSpPr>
        <dsp:cNvPr id="0" name=""/>
        <dsp:cNvSpPr/>
      </dsp:nvSpPr>
      <dsp:spPr>
        <a:xfrm>
          <a:off x="5709982" y="2484860"/>
          <a:ext cx="765288" cy="7652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DB19B7-00D6-4CFE-B349-695F7CA9DFCB}">
      <dsp:nvSpPr>
        <dsp:cNvPr id="0" name=""/>
        <dsp:cNvSpPr/>
      </dsp:nvSpPr>
      <dsp:spPr>
        <a:xfrm>
          <a:off x="7145682" y="2783936"/>
          <a:ext cx="3117597" cy="180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Arvosanat tulevat näkyviin, kun arviointi valmistuu (tietty päivä). Jos on tullut arvosana 4 tai jos on ollut jostakin kokeesta poissa – uusintakokeeseen ilmoittautuminen Wilmassa.</a:t>
          </a:r>
          <a:endParaRPr lang="en-US" sz="2000" b="1" kern="1200" dirty="0"/>
        </a:p>
      </dsp:txBody>
      <dsp:txXfrm>
        <a:off x="7145682" y="2783936"/>
        <a:ext cx="3117597" cy="180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9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4243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004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82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6218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970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968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12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870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92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8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355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74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90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50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83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61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46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73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96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13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995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3976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00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58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64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3201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4447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82229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6745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4676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865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1907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7770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2721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7492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3604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8F93A0-9283-D327-F0B8-56F25356D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073BB08-8805-599F-A68D-8770BD32A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3F0661-95B5-628C-867E-F627664B3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90B091-745B-A841-01C6-1707415FC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37ECFE4-1C2A-D4D0-68F2-A9AF5E6A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2849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629BCC-FB20-E4D4-1673-2759DCEE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70E8B1-D971-C5E3-DD1B-A886F5F42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878209-ADFD-D18B-7B1B-8647F5652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AA0A1B2-7DE8-0405-8E60-885B8AE12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0BB6A7-8056-88C8-25DB-7061D88A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9844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EE0DFB-4CB4-770E-D536-2228B2B75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65D0702-D979-0B7D-A94A-32367EB5A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F9BC1A-1069-E094-8755-3C6C275A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AF25370-8583-808F-81C7-DE604AB7C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3A8977-10BE-D481-E8E7-1F9F09AD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71035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CA0567-2543-C2B6-DB30-F11D9DE23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AA09BA-47E9-BBFD-7D80-F9DC3B867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32D73E0-F36C-A8AE-130A-09C22892F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D01020E-7EFB-7059-892D-17A04594C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EEA75A9-1BFE-2F32-0899-BEF782D2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CFE53D-8C87-6697-1ACD-C77406F9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73664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16F108-0DA3-18E3-CDAE-A1FC6BDF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7398301-0A88-A579-365A-DD3B2121F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F5132E9-FB39-4C03-168C-CE1F479B2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933E1826-8B12-D61F-4584-9FE791AE9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14FE736A-9186-A684-8C0B-04CC2EEE9B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AB3F71D-F55B-2607-2CA6-2F8710FBC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DAD6D79-9F4B-DF52-C54E-A6EEDB06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E412CE0-7D19-5D0D-F488-44EB8F5A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796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333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88FEF5-C293-5E91-2523-6F809572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B1C0F3F-4683-B8FE-6E3C-059CCA69A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8C60048-6D98-2387-3810-FFAC73DA5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A6565AB-9492-DF15-180C-E18D3068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32039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125DB7D-4730-5152-3663-08716D91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80BFFA6-F8A4-B7C2-3836-459E4D985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109DCFC-5D40-181A-B108-E2487FF6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63396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C67A62-CF29-1405-44B3-2AA810715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172B4F-C2E4-BABC-47C0-B072906EF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DB91F74-0FB4-CA96-5F2C-46098AD64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A49625F-004D-62B9-4AB5-172962BA1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0E1A5DA-8605-0398-D3D0-8BCDAB4F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EFDDC6C-8474-62E3-59A7-305A964F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4651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2E61FE-2EE7-18AD-3824-D582FBAAD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FBB4D3B-0F27-F37E-E228-3B57B1390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E9758A7-721F-E980-DFAA-77B3A357D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0582DF1-235F-FD4F-C296-DEF31442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FA630FA-3891-1C07-218C-6B32F44C2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570B4FC-E564-35FF-E17B-1A7F2659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8459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AC9A83-F552-344E-F9B6-7A357D7B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AB96B10-F4E5-09FA-F5DA-D3BB034A4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D5E869-CE16-990F-D982-E42647525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49C02A-9B1A-E319-33F8-24D9D7EF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5EE4C9-A96C-F4B6-A1F2-7EB999F8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13082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396B3D2-649C-DCC9-87C0-B1747E85C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4AAC11F-77B9-A50F-0566-DFBF4B213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AB09FA-05FA-A18B-7794-35E0662C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71350F-2C32-6F2B-88BB-BACE91EB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3BDDF27-FF70-E574-5012-EF608902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6748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03571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7463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31010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49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295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85198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40228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57411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0078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09529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555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279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5678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311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47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AD0DFD9-4C93-49DF-B6D9-1936910242D2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EF7FAE4-C925-4CB0-998D-F955E32E83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098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  <p:sldLayoutId id="2147484132" r:id="rId12"/>
    <p:sldLayoutId id="2147484133" r:id="rId13"/>
    <p:sldLayoutId id="2147484134" r:id="rId14"/>
    <p:sldLayoutId id="2147484135" r:id="rId15"/>
    <p:sldLayoutId id="2147484136" r:id="rId16"/>
    <p:sldLayoutId id="21474841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090C6-02E8-4AF1-BA84-2B52ED98C2B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E7F9FC8-BA43-4BC9-AD5F-CA4E8860B0C8}" type="slidenum">
              <a:rPr lang="en-US" smtClean="0"/>
              <a:t>‹#›</a:t>
            </a:fld>
            <a:endParaRPr lang="en-US"/>
          </a:p>
        </p:txBody>
      </p:sp>
      <p:sp>
        <p:nvSpPr>
          <p:cNvPr id="36" name="Suorakulmio 5">
            <a:extLst>
              <a:ext uri="{FF2B5EF4-FFF2-40B4-BE49-F238E27FC236}">
                <a16:creationId xmlns:a16="http://schemas.microsoft.com/office/drawing/2014/main" id="{34D7C5CF-6B2D-42D2-868E-AB0D254DB85C}"/>
              </a:ext>
            </a:extLst>
          </p:cNvPr>
          <p:cNvSpPr/>
          <p:nvPr userDrawn="1"/>
        </p:nvSpPr>
        <p:spPr>
          <a:xfrm>
            <a:off x="0" y="0"/>
            <a:ext cx="1254034" cy="6858000"/>
          </a:xfrm>
          <a:prstGeom prst="rect">
            <a:avLst/>
          </a:prstGeom>
          <a:solidFill>
            <a:srgbClr val="EF7D00"/>
          </a:solidFill>
          <a:ln w="762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7" name="Kuva 3">
            <a:extLst>
              <a:ext uri="{FF2B5EF4-FFF2-40B4-BE49-F238E27FC236}">
                <a16:creationId xmlns:a16="http://schemas.microsoft.com/office/drawing/2014/main" id="{A5CAE67C-02C0-4B32-A5E4-60FB82F9771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08" y="139701"/>
            <a:ext cx="4069891" cy="1435100"/>
          </a:xfrm>
          <a:prstGeom prst="rect">
            <a:avLst/>
          </a:prstGeom>
        </p:spPr>
      </p:pic>
      <p:pic>
        <p:nvPicPr>
          <p:cNvPr id="38" name="Kuva 4">
            <a:extLst>
              <a:ext uri="{FF2B5EF4-FFF2-40B4-BE49-F238E27FC236}">
                <a16:creationId xmlns:a16="http://schemas.microsoft.com/office/drawing/2014/main" id="{74C209A8-CCA6-4528-B456-445502F28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4220" r="5807" b="5274"/>
          <a:stretch/>
        </p:blipFill>
        <p:spPr>
          <a:xfrm>
            <a:off x="12654" y="5577839"/>
            <a:ext cx="1228725" cy="122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3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1" r:id="rId13"/>
    <p:sldLayoutId id="2147484152" r:id="rId14"/>
    <p:sldLayoutId id="2147484153" r:id="rId15"/>
    <p:sldLayoutId id="214748415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542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291E910-77F5-38BF-636E-FD40089E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2AF380E-A9C5-3773-1691-3B74BB2FB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D2695A-BD2D-74CD-76B4-A057829E5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205F5-AA6E-4627-AAF4-3068F0DC0560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B4F54-39FA-1B81-DDEC-6929E0DBB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C0A2A4-CE01-E745-2163-59214F38E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F1168-FFB4-443F-8ECA-15FBD6733B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927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28.10.2024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96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Knochenhaueramtshaus_(Hildesheim)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Relationship Id="rId4" Type="http://schemas.openxmlformats.org/officeDocument/2006/relationships/hyperlink" Target="https://creativecommons.org/licenses/by-sa/3.0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haelukioon.fi/web/opiskeluhuoltosuunnitelma/" TargetMode="Externa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F2F864B-60C4-83B5-E8BC-E513088D5F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8" t="19152" r="83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4536C52F-C11B-4718-8B63-3E4A4346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3632297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3733" y="3962400"/>
            <a:ext cx="8458200" cy="958911"/>
          </a:xfrm>
        </p:spPr>
        <p:txBody>
          <a:bodyPr>
            <a:normAutofit/>
          </a:bodyPr>
          <a:lstStyle/>
          <a:p>
            <a:r>
              <a:rPr lang="en-US" sz="4400" b="1">
                <a:solidFill>
                  <a:srgbClr val="FEFFFF"/>
                </a:solidFill>
                <a:cs typeface="Calibri Light"/>
              </a:rPr>
              <a:t>Tervetuloa huoltajieniltaan!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8458200" cy="5249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solidFill>
                  <a:srgbClr val="FEFFFF"/>
                </a:solidFill>
                <a:cs typeface="Calibri"/>
              </a:rPr>
              <a:t>29.10.2024</a:t>
            </a:r>
          </a:p>
        </p:txBody>
      </p:sp>
    </p:spTree>
    <p:extLst>
      <p:ext uri="{BB962C8B-B14F-4D97-AF65-F5344CB8AC3E}">
        <p14:creationId xmlns:p14="http://schemas.microsoft.com/office/powerpoint/2010/main" val="351091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07D8689-FFEE-5B3B-8546-A990DF0CF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Lukiossa opiskelija on itse vastuussa opinnoistaan ja opintojensa etenemisestä. </a:t>
            </a:r>
            <a:endParaRPr lang="fi-FI" sz="6000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8AF1E55-EA2B-62BB-CD63-A60DC6DBC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9810749" cy="3558118"/>
          </a:xfrm>
        </p:spPr>
        <p:txBody>
          <a:bodyPr>
            <a:normAutofit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Opiskelijan tulee itse tarkistaa jokaisen jakson jälkeen, että jokaisesta opintojaksosta on tullut arvosana. Arvosanat löytyvät Wilmasta kohdasta ”Opinnot”. Myös huoltajat näkevät nämä.</a:t>
            </a:r>
          </a:p>
          <a:p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i-merkintä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: opintojakso on kesken = opiskelija ei ole tehnyt kaikkea vaadittavaa. Opiskelijan tulee suorittaa opintojakso loppuun seuraavan jakson aikana tai koko opintojakso pitää käydä uudelleen.</a:t>
            </a:r>
          </a:p>
          <a:p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K-merkintä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: opintojakso on keskeytynyt esim. liiallisten poissaolojen takia. Opintojakso suoritettava kokonaan uudelleen.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4384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883220E3-6B8A-9F43-CC2A-F7F58A662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84" r="1" b="1"/>
          <a:stretch/>
        </p:blipFill>
        <p:spPr>
          <a:xfrm>
            <a:off x="591610" y="974705"/>
            <a:ext cx="11227442" cy="588329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6308A64-B70D-4DDA-6058-EBFB6CAB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286" y="413145"/>
            <a:ext cx="9336155" cy="705677"/>
          </a:xfrm>
        </p:spPr>
        <p:txBody>
          <a:bodyPr>
            <a:normAutofit fontScale="90000"/>
          </a:bodyPr>
          <a:lstStyle/>
          <a:p>
            <a:r>
              <a:rPr lang="fi-FI" dirty="0"/>
              <a:t>OPISKELIJAN NÄKYMÄ</a:t>
            </a:r>
          </a:p>
        </p:txBody>
      </p:sp>
    </p:spTree>
    <p:extLst>
      <p:ext uri="{BB962C8B-B14F-4D97-AF65-F5344CB8AC3E}">
        <p14:creationId xmlns:p14="http://schemas.microsoft.com/office/powerpoint/2010/main" val="339514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3CCAED5-1FD5-0B08-BF5D-7520E99D8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50" y="725558"/>
            <a:ext cx="3529997" cy="5496934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rgbClr val="FFFFFF"/>
                </a:solidFill>
              </a:rPr>
              <a:t>Oppivelvollisuus ja poissaolot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0662B0-2B1F-EC47-0E86-F43BCE285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32" y="469900"/>
            <a:ext cx="7051067" cy="6035675"/>
          </a:xfrm>
        </p:spPr>
        <p:txBody>
          <a:bodyPr anchor="ctr">
            <a:normAutofit/>
          </a:bodyPr>
          <a:lstStyle/>
          <a:p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Oppivelvollisuus: 18 vuotta</a:t>
            </a:r>
          </a:p>
          <a:p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Lukio-opinnot ovat maksuttomia: oppimateriaalit, tietokoneen lainaaminen, viisi ensimmäistä YO-koetta jne.</a:t>
            </a:r>
          </a:p>
          <a:p>
            <a:r>
              <a:rPr lang="fi-FI" sz="2200" b="1" dirty="0">
                <a:latin typeface="Calibri" panose="020F0502020204030204" pitchFamily="34" charset="0"/>
                <a:cs typeface="Calibri" panose="020F0502020204030204" pitchFamily="34" charset="0"/>
              </a:rPr>
              <a:t>Huoltajien ja koulun vastuu opintojen etenemisestä</a:t>
            </a:r>
          </a:p>
          <a:p>
            <a:r>
              <a:rPr lang="fi-FI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Opis­ke­lu­jen ete­ne­mi­sen kan­nal­ta sään­nöl­li­nen osal­lis­tu­mi­nen ope­tuk­seen on vält­tä­mä­tön­tä.</a:t>
            </a:r>
            <a:endParaRPr lang="fi-FI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Opintojen edistymistä ja läsnäoloa seurataan: ryhmänohjaaja seuraa viikoittain oman ryhmänsä poissaoloja</a:t>
            </a:r>
          </a:p>
          <a:p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Huoltajaan otetaan yhteyttä, jos opinnot eivät edisty riittävästi tai poissaoloja kasaantuu.</a:t>
            </a:r>
          </a:p>
          <a:p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On tärkeää, että myös kotiväki seuraa poissaoloja ja on yhteydessä ryhmänohjaajaan matalalla kynnyksellä</a:t>
            </a:r>
          </a:p>
          <a:p>
            <a:pPr marL="0" indent="0">
              <a:buNone/>
            </a:pPr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1060988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7D9BAF-CB04-39F4-746F-47136B0F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4" y="628651"/>
            <a:ext cx="6276976" cy="209550"/>
          </a:xfrm>
        </p:spPr>
        <p:txBody>
          <a:bodyPr>
            <a:normAutofit fontScale="90000"/>
          </a:bodyPr>
          <a:lstStyle/>
          <a:p>
            <a:r>
              <a:rPr lang="fi-FI" dirty="0"/>
              <a:t>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F59B77-B0C2-2F10-4E56-872DC71A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22" y="838201"/>
            <a:ext cx="10774017" cy="5391148"/>
          </a:xfrm>
        </p:spPr>
        <p:txBody>
          <a:bodyPr>
            <a:normAutofit/>
          </a:bodyPr>
          <a:lstStyle/>
          <a:p>
            <a:r>
              <a:rPr lang="fi-FI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Lii­al­li­set pois­sa­olot voi­vat joh­taa opin­to­jak­son kes­key­ty­mi­seen, mi­kä­li opis­ke­li­jan an­ta­ma näyt­tö ei rii­tä opin­to­jak­son ar­vi­oin­tiin.</a:t>
            </a:r>
            <a:endParaRPr lang="fi-FI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Huoltaja selvittää alaikäisen poissaolot: kaikki poissaolot pitää olla selvitettynä ennen päättöviikkoa.</a:t>
            </a:r>
          </a:p>
          <a:p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Yksittäiset poissaolot voi selvittää suoraan Wilman tuntimerkintöihin: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Opettajalle ei tarvitse laittaa erikseen viestiä.</a:t>
            </a:r>
          </a:p>
          <a:p>
            <a:pPr marL="0" indent="0">
              <a:buNone/>
            </a:pP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Opiskelija itse selvittää korvaavat tehtävät opettajalta.</a:t>
            </a:r>
          </a:p>
          <a:p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Loma-ajat anotaan Wilmassa kohdasta ”Hakemukset ja päätökset”</a:t>
            </a:r>
          </a:p>
          <a:p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Päättöviikolle poissaoloja ei pääsääntöisesti myönnetä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1-5 päivän poissaolo: ryhmänohjaaja myöntää luvan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Yli viiden päivän poissaolo: rehtori myöntää luvan</a:t>
            </a:r>
            <a:endParaRPr lang="fi-FI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571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FF71FA-3BB7-CE18-EAA2-5E855E4B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YLIOPPILASTUTKINTO sisältää vähintään viisi koetta</a:t>
            </a:r>
            <a:b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Lisätietoa: ytl.fi</a:t>
            </a:r>
            <a:endParaRPr lang="fi-FI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AB4B199-5A8E-A0E2-C2B3-3EBA70403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99" y="2834640"/>
            <a:ext cx="9973149" cy="284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1680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B6E039F-3183-D42B-3338-8E26DC76F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2" y="591607"/>
            <a:ext cx="9563098" cy="2837393"/>
          </a:xfrm>
        </p:spPr>
        <p:txBody>
          <a:bodyPr>
            <a:normAutofit/>
          </a:bodyPr>
          <a:lstStyle/>
          <a:p>
            <a:r>
              <a:rPr lang="fi-FI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Lukion lopuksi opiskelija saa kaksi todistusta: lukion päättötodistus (lukion oppimäärä suoritettu) ja ylioppilastutkintotodistus (YO-kokeet suoritettu).</a:t>
            </a:r>
            <a:b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3408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0CD84E-421F-D625-D6A9-1413A97A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Tiedottaminen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0CCF8-7694-59F8-8813-F440861C5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9696449" cy="3596218"/>
          </a:xfrm>
        </p:spPr>
        <p:txBody>
          <a:bodyPr>
            <a:normAutofit fontScale="92500" lnSpcReduction="10000"/>
          </a:bodyPr>
          <a:lstStyle/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Wilma</a:t>
            </a:r>
          </a:p>
          <a:p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</a:rPr>
              <a:t>Koulun kotisivut: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Lukuvuosikalenteri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Opinto-opas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Joka viikko ryhmänohjauslista kohdassa ”Opiskelijalle ja huoltajalle”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Opiskelijoilla kaksi kertaa jaksossa ryhmänohjaus: tärkeitä </a:t>
            </a:r>
            <a:r>
              <a:rPr lang="fi-FI" sz="28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ajankohtaisia tiedotusasioita</a:t>
            </a:r>
            <a:endParaRPr lang="fi-FI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9447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44D76A5-44ED-0B5E-7DB5-C3975A367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Opinto-ohjaus lukiossa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7539042-C948-91FF-C439-CFEC0739C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OP01-opintojakso 1. vuonna, OP02-opintojakso 2. ja 3.vuonna. Henkilökohtaista ja pienryhmäohjausta tarpeen mukaan.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Opon kanssa keskitytään itsetuntemukseen, omien vahvuuksien ja mielenkiinnon kohteiden löytämiseen. Autetaan lukio-opintojen suunnittelussa, aikatauluttamisessa sekä tiedon etsimisessä esim. koskien jatko-opintoja ja ammatinvalintaa.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Opot tekevät paljon yhteistyötä mm. erityisopettajan, aineenopettajien, kuraattorin, psykologin ja terveydenhoitajan kanssa.</a:t>
            </a:r>
          </a:p>
        </p:txBody>
      </p:sp>
    </p:spTree>
    <p:extLst>
      <p:ext uri="{BB962C8B-B14F-4D97-AF65-F5344CB8AC3E}">
        <p14:creationId xmlns:p14="http://schemas.microsoft.com/office/powerpoint/2010/main" val="3890980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7F9AA4-8C2D-1FDB-A679-F16CA3BF8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Wilman lomakkeet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7F9522-2564-5730-2AD2-E4FC9215B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A1. Minä lukiolaisena. 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A2. Opiskelusuunnitelma: Opiskelijan oma henkilökohtainen opiskelusuunnitelma: mm. omat kielivalinnat, matematiikan taso, omat mielenkiinnon kohteet. Täyttäminen aloitettu 1.jaksossa opotunneilla</a:t>
            </a:r>
            <a:r>
              <a:rPr lang="fi-FI" b="1" dirty="0">
                <a:latin typeface="Calibri" panose="020F0502020204030204" pitchFamily="34" charset="0"/>
                <a:cs typeface="Calibri" panose="020F0502020204030204" pitchFamily="34" charset="0"/>
              </a:rPr>
              <a:t>. Tänne kirjataan yhteydenotot ja tapaamiset opiskelijan/huoltajan kanssa esim. poissaoloihin liittyen. Kannattaa seurata - Lomake päivittyy!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B. lomake: Ylioppilastutkintosuunnitelma (2.vuonna)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C. lomake: Jatko-opinto ja urasuunnitelma (2.-3.vuosi)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D. lomake: Oppimisen tuki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650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F389C7-BBAC-C9AB-A508-2B4D28BC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Tukea opiskeluun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93004E-4590-8C6B-9EA7-5B5036A83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Aineenopettaja antaa tukiopetusta omassa oppiaineessaan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Tukiopetusta tarjotaan myös yleisissä tukipajoissa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Opiskelutekniikoita käydään oppitunneilla läpi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Erityisopettaja auttaa</a:t>
            </a:r>
          </a:p>
        </p:txBody>
      </p:sp>
    </p:spTree>
    <p:extLst>
      <p:ext uri="{BB962C8B-B14F-4D97-AF65-F5344CB8AC3E}">
        <p14:creationId xmlns:p14="http://schemas.microsoft.com/office/powerpoint/2010/main" val="1887946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5DB-31BB-4855-B68F-13B29503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599" y="1171983"/>
            <a:ext cx="10515600" cy="1325563"/>
          </a:xfrm>
        </p:spPr>
        <p:txBody>
          <a:bodyPr/>
          <a:lstStyle/>
          <a:p>
            <a:r>
              <a:rPr lang="fi-FI" b="1" dirty="0">
                <a:cs typeface="Calibri Light"/>
              </a:rPr>
              <a:t>Illan ohjelma</a:t>
            </a:r>
            <a:endParaRPr lang="fi-FI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6DB69-97D3-4C5A-BE29-AE191DD1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2000" b="1" dirty="0">
                <a:cs typeface="Calibri"/>
              </a:rPr>
              <a:t>Illan avaus ja opettajien esittely, </a:t>
            </a:r>
            <a:r>
              <a:rPr lang="fi-FI" sz="2000" dirty="0">
                <a:cs typeface="Calibri"/>
              </a:rPr>
              <a:t>vs. rehtori Tiina Karjalainen</a:t>
            </a:r>
          </a:p>
          <a:p>
            <a:r>
              <a:rPr lang="fi-FI" sz="2000" b="1" dirty="0">
                <a:cs typeface="Calibri"/>
              </a:rPr>
              <a:t>Lukio-opinnoista ja niiden rakenteesta, </a:t>
            </a:r>
            <a:r>
              <a:rPr lang="fi-FI" sz="2000" dirty="0">
                <a:cs typeface="Calibri"/>
              </a:rPr>
              <a:t>opinto-ohjaaja Annika Jonninen</a:t>
            </a:r>
          </a:p>
          <a:p>
            <a:r>
              <a:rPr lang="fi-FI" sz="2000" b="1" dirty="0">
                <a:cs typeface="Calibri"/>
              </a:rPr>
              <a:t>Tiimijakso, </a:t>
            </a:r>
            <a:r>
              <a:rPr lang="fi-FI" sz="2000" dirty="0">
                <a:cs typeface="Calibri"/>
              </a:rPr>
              <a:t>Heikki Jantunen ja Mirka Oinonen</a:t>
            </a:r>
          </a:p>
          <a:p>
            <a:r>
              <a:rPr lang="fi-FI" sz="2000" b="1" dirty="0">
                <a:cs typeface="Calibri"/>
              </a:rPr>
              <a:t>Saksa-projekti, </a:t>
            </a:r>
            <a:r>
              <a:rPr lang="fi-FI" sz="2000" dirty="0">
                <a:cs typeface="Calibri"/>
              </a:rPr>
              <a:t>Eija Venäläinen</a:t>
            </a:r>
          </a:p>
          <a:p>
            <a:r>
              <a:rPr lang="fi-FI" sz="2000" b="1" dirty="0">
                <a:cs typeface="Calibri"/>
              </a:rPr>
              <a:t>Lukion erityisopetus, </a:t>
            </a:r>
            <a:r>
              <a:rPr lang="fi-FI" sz="2000" dirty="0">
                <a:cs typeface="Calibri"/>
              </a:rPr>
              <a:t>erityisopettaja Annulotta Marjanen</a:t>
            </a:r>
          </a:p>
          <a:p>
            <a:r>
              <a:rPr lang="fi-FI" sz="2000" b="1" dirty="0">
                <a:cs typeface="Calibri"/>
              </a:rPr>
              <a:t>Mikä on vanhempien rooli ja merkitys lukiolaiselle? </a:t>
            </a:r>
            <a:r>
              <a:rPr lang="fi-FI" sz="2000" dirty="0">
                <a:cs typeface="Calibri"/>
              </a:rPr>
              <a:t>Sara ja Kiira</a:t>
            </a:r>
          </a:p>
          <a:p>
            <a:r>
              <a:rPr lang="fi-FI" sz="2000" b="1" dirty="0">
                <a:cs typeface="Calibri"/>
              </a:rPr>
              <a:t>Lukiolaisen vanhempana oleminen, </a:t>
            </a:r>
            <a:r>
              <a:rPr lang="fi-FI" sz="2000" dirty="0">
                <a:cs typeface="Calibri"/>
              </a:rPr>
              <a:t>lukiopsykologi Tarja Rouhiainen</a:t>
            </a:r>
          </a:p>
          <a:p>
            <a:r>
              <a:rPr lang="fi-FI" sz="2000" dirty="0">
                <a:cs typeface="Calibri"/>
              </a:rPr>
              <a:t>Jatketaan ryhmänohjaajien luokissa</a:t>
            </a:r>
          </a:p>
        </p:txBody>
      </p:sp>
    </p:spTree>
    <p:extLst>
      <p:ext uri="{BB962C8B-B14F-4D97-AF65-F5344CB8AC3E}">
        <p14:creationId xmlns:p14="http://schemas.microsoft.com/office/powerpoint/2010/main" val="3397759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273AE38-475A-10D6-FC05-875FAAE86E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58" b="1021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F753A0A-B959-2BF1-F620-42EB43B87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algn="r"/>
            <a:r>
              <a:rPr lang="fi-FI" sz="4000" dirty="0"/>
              <a:t>Tiimijakso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4B7982-9F68-1F4E-2BAB-EC9EDA45C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000" dirty="0"/>
              <a:t>Heikki Jantunen</a:t>
            </a:r>
          </a:p>
          <a:p>
            <a:pPr marL="0" indent="0" algn="r">
              <a:buNone/>
            </a:pPr>
            <a:r>
              <a:rPr lang="en-US" sz="2000" dirty="0"/>
              <a:t>Mirka Oinonen</a:t>
            </a:r>
          </a:p>
        </p:txBody>
      </p:sp>
    </p:spTree>
    <p:extLst>
      <p:ext uri="{BB962C8B-B14F-4D97-AF65-F5344CB8AC3E}">
        <p14:creationId xmlns:p14="http://schemas.microsoft.com/office/powerpoint/2010/main" val="1190537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rakennus, ulko, kaupunki, suuri&#10;&#10;Kuvaus luotu, erittäin korkea luotettavuus">
            <a:extLst>
              <a:ext uri="{FF2B5EF4-FFF2-40B4-BE49-F238E27FC236}">
                <a16:creationId xmlns:a16="http://schemas.microsoft.com/office/drawing/2014/main" id="{B7B7CAC2-D69D-87B9-E48A-139CE6968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009AD64-79CF-7CE8-9729-721054EC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pPr algn="r"/>
            <a:r>
              <a:rPr lang="fi-FI" sz="4000" dirty="0" err="1"/>
              <a:t>Hildesheim</a:t>
            </a:r>
            <a:r>
              <a:rPr lang="fi-FI" sz="4000" dirty="0"/>
              <a:t>, Saksa </a:t>
            </a:r>
            <a:br>
              <a:rPr lang="fi-FI" sz="4000" dirty="0"/>
            </a:br>
            <a:r>
              <a:rPr lang="fi-FI" sz="4000" dirty="0"/>
              <a:t>2025 - 2026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2445E3-EB3E-CF1B-5029-ECC4F2953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i-FI" sz="2000" dirty="0"/>
              <a:t>Eija Venäläinen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7607C1F-8007-AA50-2D5B-F8E1C67BCED4}"/>
              </a:ext>
            </a:extLst>
          </p:cNvPr>
          <p:cNvSpPr txBox="1"/>
          <p:nvPr/>
        </p:nvSpPr>
        <p:spPr>
          <a:xfrm>
            <a:off x="6950629" y="6657945"/>
            <a:ext cx="271901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 defTabSz="914400">
              <a:spcAft>
                <a:spcPts val="600"/>
              </a:spcAft>
              <a:defRPr/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Tämä valokuva</a:t>
            </a:r>
            <a:r>
              <a:rPr lang="en-US" sz="700">
                <a:solidFill>
                  <a:srgbClr val="FFFFFF"/>
                </a:solidFill>
              </a:rPr>
              <a:t>, tekijä Tuntematon tekijä, käyttöoikeus: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356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>
            <a:extLst>
              <a:ext uri="{FF2B5EF4-FFF2-40B4-BE49-F238E27FC236}">
                <a16:creationId xmlns:a16="http://schemas.microsoft.com/office/drawing/2014/main" id="{FB3FCC3C-0CF0-4BBA-D4F2-FC3E2E02AF31}"/>
              </a:ext>
            </a:extLst>
          </p:cNvPr>
          <p:cNvSpPr txBox="1"/>
          <p:nvPr/>
        </p:nvSpPr>
        <p:spPr>
          <a:xfrm>
            <a:off x="3663184" y="185718"/>
            <a:ext cx="5222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Suomalaiset Italiassa</a:t>
            </a:r>
          </a:p>
        </p:txBody>
      </p:sp>
      <p:pic>
        <p:nvPicPr>
          <p:cNvPr id="5" name="Kuva 4" descr="Kuva, joka sisältää kohteen henkilö, vaate, piha-, asuste&#10;&#10;Kuvaus luotu automaattisesti">
            <a:extLst>
              <a:ext uri="{FF2B5EF4-FFF2-40B4-BE49-F238E27FC236}">
                <a16:creationId xmlns:a16="http://schemas.microsoft.com/office/drawing/2014/main" id="{BD98120B-0892-78CB-0261-389848E06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" y="3011790"/>
            <a:ext cx="2878696" cy="3838261"/>
          </a:xfrm>
          <a:prstGeom prst="rect">
            <a:avLst/>
          </a:prstGeom>
        </p:spPr>
      </p:pic>
      <p:pic>
        <p:nvPicPr>
          <p:cNvPr id="7" name="Kuva 6" descr="Kuva, joka sisältää kohteen piha-, taivas, ikkuna, rakennus&#10;&#10;Kuvaus luotu automaattisesti">
            <a:extLst>
              <a:ext uri="{FF2B5EF4-FFF2-40B4-BE49-F238E27FC236}">
                <a16:creationId xmlns:a16="http://schemas.microsoft.com/office/drawing/2014/main" id="{51E0BA37-418F-8382-C6EF-973527F10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0" y="0"/>
            <a:ext cx="2910177" cy="2910177"/>
          </a:xfrm>
          <a:prstGeom prst="rect">
            <a:avLst/>
          </a:prstGeom>
        </p:spPr>
      </p:pic>
      <p:pic>
        <p:nvPicPr>
          <p:cNvPr id="9" name="Kuva 8" descr="Kuva, joka sisältää kohteen ruoka, Ruokakulttuuri, annos, merenelävät&#10;&#10;Kuvaus luotu automaattisesti">
            <a:extLst>
              <a:ext uri="{FF2B5EF4-FFF2-40B4-BE49-F238E27FC236}">
                <a16:creationId xmlns:a16="http://schemas.microsoft.com/office/drawing/2014/main" id="{2598407D-BF76-A9C5-01FB-4813BDCF1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320" y="1422370"/>
            <a:ext cx="3421895" cy="3104173"/>
          </a:xfrm>
          <a:prstGeom prst="rect">
            <a:avLst/>
          </a:prstGeom>
        </p:spPr>
      </p:pic>
      <p:pic>
        <p:nvPicPr>
          <p:cNvPr id="11" name="Kuva 10" descr="Kuva, joka sisältää kohteen vaate, Ihmisen kasvot, henkilö, rakennus&#10;&#10;Kuvaus luotu automaattisesti">
            <a:extLst>
              <a:ext uri="{FF2B5EF4-FFF2-40B4-BE49-F238E27FC236}">
                <a16:creationId xmlns:a16="http://schemas.microsoft.com/office/drawing/2014/main" id="{6FC74587-7535-5EBA-71ED-B54A2C2734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76"/>
          <a:stretch/>
        </p:blipFill>
        <p:spPr>
          <a:xfrm>
            <a:off x="6636828" y="1422370"/>
            <a:ext cx="2878696" cy="3098404"/>
          </a:xfrm>
          <a:prstGeom prst="rect">
            <a:avLst/>
          </a:prstGeom>
        </p:spPr>
      </p:pic>
      <p:pic>
        <p:nvPicPr>
          <p:cNvPr id="13" name="Kuva 12" descr="Kuva, joka sisältää kohteen liikenne, piha-, rakennus, vesiskootteri&#10;&#10;Kuvaus luotu automaattisesti">
            <a:extLst>
              <a:ext uri="{FF2B5EF4-FFF2-40B4-BE49-F238E27FC236}">
                <a16:creationId xmlns:a16="http://schemas.microsoft.com/office/drawing/2014/main" id="{A27EFED4-8F07-CC95-4229-FBEF22DA8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62" y="1"/>
            <a:ext cx="2545837" cy="4526542"/>
          </a:xfrm>
          <a:prstGeom prst="rect">
            <a:avLst/>
          </a:prstGeom>
        </p:spPr>
      </p:pic>
      <p:pic>
        <p:nvPicPr>
          <p:cNvPr id="15" name="Kuva 14" descr="Kuva, joka sisältää kohteen piha-, taivas, Rauniot, rakennus&#10;&#10;Kuvaus luotu automaattisesti">
            <a:extLst>
              <a:ext uri="{FF2B5EF4-FFF2-40B4-BE49-F238E27FC236}">
                <a16:creationId xmlns:a16="http://schemas.microsoft.com/office/drawing/2014/main" id="{65F7486A-2D59-DD7C-5E12-1197520EAB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4" r="4638" b="57565"/>
          <a:stretch/>
        </p:blipFill>
        <p:spPr>
          <a:xfrm>
            <a:off x="3074320" y="4630993"/>
            <a:ext cx="5810884" cy="2219058"/>
          </a:xfrm>
          <a:prstGeom prst="rect">
            <a:avLst/>
          </a:prstGeom>
        </p:spPr>
      </p:pic>
      <p:pic>
        <p:nvPicPr>
          <p:cNvPr id="17" name="Kuva 16" descr="Kuva, joka sisältää kohteen piha-, vaate, henkilö, rakennus&#10;&#10;Kuvaus luotu automaattisesti">
            <a:extLst>
              <a:ext uri="{FF2B5EF4-FFF2-40B4-BE49-F238E27FC236}">
                <a16:creationId xmlns:a16="http://schemas.microsoft.com/office/drawing/2014/main" id="{6BFC92EB-1D44-2DD0-06C2-120CAD59E5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9" r="4924" b="66451"/>
          <a:stretch/>
        </p:blipFill>
        <p:spPr>
          <a:xfrm>
            <a:off x="8963163" y="4625224"/>
            <a:ext cx="3205307" cy="2219058"/>
          </a:xfrm>
          <a:prstGeom prst="rect">
            <a:avLst/>
          </a:prstGeom>
        </p:spPr>
      </p:pic>
      <p:pic>
        <p:nvPicPr>
          <p:cNvPr id="2" name="Kuva 1" descr="Kuva, joka sisältää kohteen teksti, Ihmisen kasvot, animaatio, kuvitus&#10;&#10;Kuvaus luotu automaattisesti">
            <a:extLst>
              <a:ext uri="{FF2B5EF4-FFF2-40B4-BE49-F238E27FC236}">
                <a16:creationId xmlns:a16="http://schemas.microsoft.com/office/drawing/2014/main" id="{B93D7604-9C20-E5B0-D670-D8863213EC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69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75BA2493-691D-4AEA-6F51-69D8A719E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68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CB22112-A73B-94AE-EA15-08F441539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866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28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68800" y="3145287"/>
            <a:ext cx="3304699" cy="3429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78727" y="641350"/>
            <a:ext cx="8434547" cy="623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4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MONIAMMATILLINEN YHTEISTYÖ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ona" panose="020B0604020202020204" charset="0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01107" y="1594376"/>
            <a:ext cx="10040084" cy="1559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Erityisopettaja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tekee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tiiviisti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yhteistyötä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opinto-ohjaajien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psykologin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kuraattorin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terveydenhoitajan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opiskeluhuolto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),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rehtoreiden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ja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muiden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tahojen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kanssa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tiedonsiirron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ja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konsultaation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sekä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yhteisten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tapaamisten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merkeissä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1346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jalkineet, animaatio&#10;&#10;Kuvaus luotu automaattisesti">
            <a:extLst>
              <a:ext uri="{FF2B5EF4-FFF2-40B4-BE49-F238E27FC236}">
                <a16:creationId xmlns:a16="http://schemas.microsoft.com/office/drawing/2014/main" id="{8FBCD1F6-8B26-3EF6-182D-CCF01CEB9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6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jalkineet, vaate, Ihmisen kasvot&#10;&#10;Kuvaus luotu automaattisesti">
            <a:extLst>
              <a:ext uri="{FF2B5EF4-FFF2-40B4-BE49-F238E27FC236}">
                <a16:creationId xmlns:a16="http://schemas.microsoft.com/office/drawing/2014/main" id="{EB4732ED-4DF9-56EF-9996-FD5C2C94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25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vaate, henkilö, nainen&#10;&#10;Kuvaus luotu automaattisesti">
            <a:extLst>
              <a:ext uri="{FF2B5EF4-FFF2-40B4-BE49-F238E27FC236}">
                <a16:creationId xmlns:a16="http://schemas.microsoft.com/office/drawing/2014/main" id="{0CDC2792-C083-6595-1BAC-8FB930A4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78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Ilmaisia Kuvia : luonto, haara, kasvi, violetti, terälehti, pannu ...">
            <a:extLst>
              <a:ext uri="{FF2B5EF4-FFF2-40B4-BE49-F238E27FC236}">
                <a16:creationId xmlns:a16="http://schemas.microsoft.com/office/drawing/2014/main" id="{3AC18396-DCB7-D7BA-FCD0-0955FB45D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4" b="2684"/>
          <a:stretch/>
        </p:blipFill>
        <p:spPr>
          <a:xfrm>
            <a:off x="20" y="2"/>
            <a:ext cx="1219198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08981" y="-128468"/>
            <a:ext cx="10783018" cy="3691272"/>
          </a:xfrm>
        </p:spPr>
        <p:txBody>
          <a:bodyPr>
            <a:noAutofit/>
          </a:bodyPr>
          <a:lstStyle/>
          <a:p>
            <a:r>
              <a:rPr lang="fi-FI" sz="5400" b="1" dirty="0">
                <a:solidFill>
                  <a:schemeClr val="bg1"/>
                </a:solidFill>
                <a:latin typeface="Sitka Heading"/>
                <a:cs typeface="Aldhabi"/>
              </a:rPr>
              <a:t>MIKÄ ON VANHEMPIEN ROOLI &amp; MERKITYS MEILLE LUKIOLAISILLE?</a:t>
            </a:r>
            <a:endParaRPr lang="fi-FI" sz="5400" b="1" dirty="0">
              <a:solidFill>
                <a:schemeClr val="bg1"/>
              </a:solidFill>
              <a:latin typeface="Sitka Heading"/>
              <a:ea typeface="Calibri Light"/>
              <a:cs typeface="Calibri Light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645434" y="4245668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3600" b="1" dirty="0">
                <a:solidFill>
                  <a:schemeClr val="bg1"/>
                </a:solidFill>
                <a:latin typeface="Angsana New"/>
                <a:ea typeface="+mn-lt"/>
                <a:cs typeface="+mn-lt"/>
              </a:rPr>
              <a:t>Sara </a:t>
            </a:r>
            <a:r>
              <a:rPr lang="fi-FI" sz="3600" b="1">
                <a:solidFill>
                  <a:schemeClr val="bg1"/>
                </a:solidFill>
                <a:latin typeface="Angsana New"/>
                <a:ea typeface="+mn-lt"/>
                <a:cs typeface="+mn-lt"/>
              </a:rPr>
              <a:t>ja Kiira</a:t>
            </a:r>
            <a:endParaRPr lang="fi-FI" sz="3600" b="1" dirty="0">
              <a:solidFill>
                <a:schemeClr val="bg1"/>
              </a:solidFill>
              <a:latin typeface="Angsana New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F7D887-A225-4D4F-A9BD-D60DA59B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553592"/>
            <a:ext cx="8911687" cy="351408"/>
          </a:xfrm>
        </p:spPr>
        <p:txBody>
          <a:bodyPr>
            <a:noAutofit/>
          </a:bodyPr>
          <a:lstStyle/>
          <a:p>
            <a:r>
              <a:rPr lang="fi-FI" b="1" dirty="0">
                <a:cs typeface="Calibri Light"/>
              </a:rPr>
              <a:t>Jatketaan luokissa </a:t>
            </a:r>
            <a:br>
              <a:rPr lang="fi-FI" b="1" dirty="0">
                <a:cs typeface="Calibri Light"/>
              </a:rPr>
            </a:br>
            <a:r>
              <a:rPr lang="fi-FI" b="1" dirty="0">
                <a:cs typeface="Calibri Light"/>
              </a:rPr>
              <a:t>ryhmänohjaajien johdolla</a:t>
            </a:r>
            <a:endParaRPr lang="fi-FI" b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0B1967-63D2-49E9-A4AD-9B0F3AA4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574" y="2640044"/>
            <a:ext cx="10515600" cy="34689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 dirty="0">
                <a:cs typeface="Calibri"/>
              </a:rPr>
              <a:t>24A 	Mirka Oinonen		luokka 410		Ah – Hus</a:t>
            </a:r>
          </a:p>
          <a:p>
            <a:r>
              <a:rPr lang="fi-FI" sz="2400" dirty="0">
                <a:cs typeface="Calibri"/>
              </a:rPr>
              <a:t>24B 	Heikki Ståhlberg	luokka 206		Hut – Korhonen Aapo</a:t>
            </a:r>
          </a:p>
          <a:p>
            <a:r>
              <a:rPr lang="fi-FI" sz="2400" dirty="0">
                <a:cs typeface="Calibri"/>
              </a:rPr>
              <a:t>24C	Jaana Kivipato		luokka 507		Korhonen Kalle – Ne 	         														(+Rotko)	</a:t>
            </a:r>
          </a:p>
          <a:p>
            <a:r>
              <a:rPr lang="fi-FI" sz="2400" dirty="0">
                <a:cs typeface="Calibri"/>
              </a:rPr>
              <a:t>24D		Heikki Jantunen	luokka 511		Ni – </a:t>
            </a:r>
            <a:r>
              <a:rPr lang="fi-FI" sz="2400" dirty="0" err="1">
                <a:cs typeface="Calibri"/>
              </a:rPr>
              <a:t>Ruo</a:t>
            </a:r>
            <a:r>
              <a:rPr lang="fi-FI" sz="2400" dirty="0">
                <a:cs typeface="Calibri"/>
              </a:rPr>
              <a:t>(+</a:t>
            </a:r>
            <a:r>
              <a:rPr lang="fi-FI" sz="2400" dirty="0" err="1">
                <a:cs typeface="Calibri"/>
              </a:rPr>
              <a:t>Montalto</a:t>
            </a:r>
            <a:r>
              <a:rPr lang="fi-FI" sz="2400" dirty="0">
                <a:cs typeface="Calibri"/>
              </a:rPr>
              <a:t>)</a:t>
            </a:r>
          </a:p>
          <a:p>
            <a:r>
              <a:rPr lang="fi-FI" sz="2400" dirty="0">
                <a:cs typeface="Calibri"/>
              </a:rPr>
              <a:t>24E		Eero Ruokolainen 	luokka 510		Saa - </a:t>
            </a:r>
            <a:r>
              <a:rPr lang="fi-FI" sz="2400" dirty="0" err="1">
                <a:cs typeface="Calibri"/>
              </a:rPr>
              <a:t>Wec</a:t>
            </a:r>
            <a:endParaRPr lang="fi-FI" sz="2400" dirty="0">
              <a:cs typeface="Calibri"/>
            </a:endParaRPr>
          </a:p>
          <a:p>
            <a:r>
              <a:rPr lang="fi-FI" sz="2400" dirty="0">
                <a:cs typeface="Calibri"/>
              </a:rPr>
              <a:t>24F		Pirpa Luomala		luokka 413		bisneslinja</a:t>
            </a:r>
          </a:p>
        </p:txBody>
      </p:sp>
    </p:spTree>
    <p:extLst>
      <p:ext uri="{BB962C8B-B14F-4D97-AF65-F5344CB8AC3E}">
        <p14:creationId xmlns:p14="http://schemas.microsoft.com/office/powerpoint/2010/main" val="1899044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1B84F39D-5B8D-4F5C-B8BD-FC020E4A5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90" r="9090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25AD99B-2F97-4F9F-AE70-2DB1DFF97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526" y="3236470"/>
            <a:ext cx="6829044" cy="1252601"/>
          </a:xfrm>
        </p:spPr>
        <p:txBody>
          <a:bodyPr>
            <a:normAutofit/>
          </a:bodyPr>
          <a:lstStyle/>
          <a:p>
            <a:pPr algn="r"/>
            <a:r>
              <a:rPr lang="fi-FI" sz="4100">
                <a:solidFill>
                  <a:srgbClr val="FFFFFE"/>
                </a:solidFill>
              </a:rPr>
              <a:t>Lukiolaisen vanhempana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6A5952F-D55E-488F-9A0C-C5791EA60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525" y="4669144"/>
            <a:ext cx="6829043" cy="716529"/>
          </a:xfrm>
        </p:spPr>
        <p:txBody>
          <a:bodyPr>
            <a:normAutofit/>
          </a:bodyPr>
          <a:lstStyle/>
          <a:p>
            <a:pPr algn="r"/>
            <a:r>
              <a:rPr lang="fi-FI" sz="1600">
                <a:solidFill>
                  <a:srgbClr val="FFFFFE"/>
                </a:solidFill>
              </a:rPr>
              <a:t>Miten auttaa omaa nuorta ?</a:t>
            </a:r>
          </a:p>
        </p:txBody>
      </p:sp>
    </p:spTree>
    <p:extLst>
      <p:ext uri="{BB962C8B-B14F-4D97-AF65-F5344CB8AC3E}">
        <p14:creationId xmlns:p14="http://schemas.microsoft.com/office/powerpoint/2010/main" val="2534272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yttö, Rentoutua, Kuuntelu, Musiikki">
            <a:extLst>
              <a:ext uri="{FF2B5EF4-FFF2-40B4-BE49-F238E27FC236}">
                <a16:creationId xmlns:a16="http://schemas.microsoft.com/office/drawing/2014/main" id="{4D19D507-A690-2110-BB89-E5884FE15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-1013110" y="10"/>
            <a:ext cx="8890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1A36BB5-0A79-433F-A867-50D84E61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628640" cy="1443355"/>
          </a:xfrm>
        </p:spPr>
        <p:txBody>
          <a:bodyPr>
            <a:normAutofit/>
          </a:bodyPr>
          <a:lstStyle/>
          <a:p>
            <a:r>
              <a:rPr lang="fi-FI" sz="3700" dirty="0">
                <a:latin typeface="+mn-lt"/>
              </a:rPr>
              <a:t>Lukioaika siirtymää nuoresta aikuisuuteen</a:t>
            </a:r>
          </a:p>
        </p:txBody>
      </p:sp>
      <p:sp>
        <p:nvSpPr>
          <p:cNvPr id="54" name="Sisällön paikkamerkki 2">
            <a:extLst>
              <a:ext uri="{FF2B5EF4-FFF2-40B4-BE49-F238E27FC236}">
                <a16:creationId xmlns:a16="http://schemas.microsoft.com/office/drawing/2014/main" id="{FAB7B4FA-39B9-4D16-BFD3-DB5E608F4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1991360"/>
            <a:ext cx="5862320" cy="4185603"/>
          </a:xfrm>
        </p:spPr>
        <p:txBody>
          <a:bodyPr>
            <a:noAutofit/>
          </a:bodyPr>
          <a:lstStyle/>
          <a:p>
            <a:r>
              <a:rPr lang="fi-FI" sz="2400" dirty="0"/>
              <a:t>Lukio edellyttää nuorelta kykyä suunnitella omaa arkista, jokapäiväistä opiskelua: kurssivalinnat, ajankäyttö, omista suorituksista vastaaminen, motivoituminen, jatko-opiskelusuunnitelman tekeminen, MUTTA</a:t>
            </a:r>
          </a:p>
          <a:p>
            <a:r>
              <a:rPr lang="fi-FI" sz="2400" dirty="0"/>
              <a:t>Nuoren aivojen kehitys on vielä keskeneräistä: oman toiminnan ohjaus on kypsymässä (otsalohkot!) </a:t>
            </a:r>
          </a:p>
          <a:p>
            <a:r>
              <a:rPr lang="fi-FI" sz="2400" dirty="0"/>
              <a:t>kyky säädellä tunne-elämää on puutteellista</a:t>
            </a:r>
          </a:p>
          <a:p>
            <a:r>
              <a:rPr lang="fi-FI" sz="2400" dirty="0"/>
              <a:t> elämänkokemus on vähäistä</a:t>
            </a:r>
          </a:p>
        </p:txBody>
      </p:sp>
    </p:spTree>
    <p:extLst>
      <p:ext uri="{BB962C8B-B14F-4D97-AF65-F5344CB8AC3E}">
        <p14:creationId xmlns:p14="http://schemas.microsoft.com/office/powerpoint/2010/main" val="3724119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BE018BC-700B-427A-A02A-8B95FF721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720" y="1"/>
            <a:ext cx="5339078" cy="2172430"/>
          </a:xfrm>
        </p:spPr>
        <p:txBody>
          <a:bodyPr>
            <a:normAutofit/>
          </a:bodyPr>
          <a:lstStyle/>
          <a:p>
            <a:r>
              <a:rPr lang="fi-FI" dirty="0"/>
              <a:t>Nuoret kypsyvät omaan tahtiin</a:t>
            </a:r>
          </a:p>
        </p:txBody>
      </p:sp>
      <p:pic>
        <p:nvPicPr>
          <p:cNvPr id="1026" name="Picture 2" descr="Tomaatit, Hedelmiä">
            <a:extLst>
              <a:ext uri="{FF2B5EF4-FFF2-40B4-BE49-F238E27FC236}">
                <a16:creationId xmlns:a16="http://schemas.microsoft.com/office/drawing/2014/main" id="{3A7EC9F4-1440-E6FA-F0F6-D197CB144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8" r="20988" b="-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06019F-D7AD-4F25-91EF-2CE947CD8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569" y="1910080"/>
            <a:ext cx="5618231" cy="4612640"/>
          </a:xfrm>
        </p:spPr>
        <p:txBody>
          <a:bodyPr>
            <a:normAutofit lnSpcReduction="10000"/>
          </a:bodyPr>
          <a:lstStyle/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 elämänalueillakin itsenäistyminen voi </a:t>
            </a:r>
            <a:r>
              <a:rPr lang="fi-FI" sz="2000" dirty="0">
                <a:latin typeface="Calibri" panose="020F0502020204030204"/>
              </a:rPr>
              <a:t>vaihdella</a:t>
            </a:r>
            <a:endParaRPr lang="fi-FI" sz="2000" dirty="0"/>
          </a:p>
          <a:p>
            <a:r>
              <a:rPr lang="fi-FI" sz="2000" dirty="0"/>
              <a:t>Itsenäistyminen edellyttää, että saa harjoitella, ottaa vastuuta siinä tahdissa kuin on kykyä</a:t>
            </a:r>
          </a:p>
          <a:p>
            <a:r>
              <a:rPr lang="fi-FI" sz="2000" dirty="0"/>
              <a:t>Vanhemman herkkyyttä/ pelisilmää tarvitaan	</a:t>
            </a:r>
          </a:p>
          <a:p>
            <a:pPr lvl="1"/>
            <a:r>
              <a:rPr lang="fi-FI" sz="2000" dirty="0"/>
              <a:t>Kärsivällinen neuvotteluyhteyden ylläpitäminen</a:t>
            </a:r>
          </a:p>
          <a:p>
            <a:pPr lvl="1"/>
            <a:r>
              <a:rPr lang="fi-FI" sz="2000" dirty="0"/>
              <a:t>Vastuun antaminen sopivasti, pikkuhiljaa lisäten</a:t>
            </a:r>
          </a:p>
          <a:p>
            <a:pPr lvl="1"/>
            <a:r>
              <a:rPr lang="fi-FI" sz="2000" dirty="0"/>
              <a:t>Luottamus nuoren pärjäämiseen ja samalla havainnointi, miten se onnistuu</a:t>
            </a:r>
          </a:p>
          <a:p>
            <a:pPr lvl="1"/>
            <a:r>
              <a:rPr lang="fi-FI" sz="2000" dirty="0"/>
              <a:t>Vanhemman näkökulmasta ei aina niin hyvän valinnan salliminen/sietäminen</a:t>
            </a:r>
          </a:p>
          <a:p>
            <a:pPr lvl="1"/>
            <a:r>
              <a:rPr lang="fi-FI" sz="2000" dirty="0"/>
              <a:t>Lohduttelu pettymyksen tullen</a:t>
            </a:r>
          </a:p>
          <a:p>
            <a:pPr lvl="1"/>
            <a:r>
              <a:rPr lang="fi-FI" sz="2000" dirty="0"/>
              <a:t>Tarvittaessa rajojen asettaminen</a:t>
            </a:r>
          </a:p>
          <a:p>
            <a:pPr lvl="1"/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119183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Tasapaino, Saldo, Baari, Kengät, Jalat">
            <a:extLst>
              <a:ext uri="{FF2B5EF4-FFF2-40B4-BE49-F238E27FC236}">
                <a16:creationId xmlns:a16="http://schemas.microsoft.com/office/drawing/2014/main" id="{CAA3E45F-B79D-2156-4EA7-5F19EEC8C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" b="-1"/>
          <a:stretch/>
        </p:blipFill>
        <p:spPr bwMode="auto">
          <a:xfrm>
            <a:off x="2522358" y="1524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82F0E29-BFA7-42E3-9347-DA6DA7DB1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3800" cy="1899912"/>
          </a:xfrm>
        </p:spPr>
        <p:txBody>
          <a:bodyPr>
            <a:normAutofit/>
          </a:bodyPr>
          <a:lstStyle/>
          <a:p>
            <a:r>
              <a:rPr lang="fi-FI" sz="4000" dirty="0"/>
              <a:t>Vanhemman tasapainoilu ei ole aina helppoa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6AFA2C-1172-47FC-9EE8-4B037EFB4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2417447"/>
            <a:ext cx="5003798" cy="3911916"/>
          </a:xfrm>
        </p:spPr>
        <p:txBody>
          <a:bodyPr>
            <a:normAutofit/>
          </a:bodyPr>
          <a:lstStyle/>
          <a:p>
            <a:r>
              <a:rPr lang="fi-FI" sz="2400" dirty="0"/>
              <a:t>Motto: kitka lisää lämpöä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Vanhemman omatkin voimavarat välillä koetuksella</a:t>
            </a:r>
          </a:p>
          <a:p>
            <a:endParaRPr lang="fi-FI" sz="2400" dirty="0"/>
          </a:p>
          <a:p>
            <a:r>
              <a:rPr lang="fi-FI" sz="2400" dirty="0"/>
              <a:t>Kaikelta ei voi suojata, pettymyksiä suhteessa tulee puolin ja toisin</a:t>
            </a:r>
          </a:p>
          <a:p>
            <a:endParaRPr lang="fi-FI" sz="2400" dirty="0"/>
          </a:p>
          <a:p>
            <a:r>
              <a:rPr lang="fi-FI" sz="2400" dirty="0"/>
              <a:t>Tarvittaessa avun pyytäminen</a:t>
            </a:r>
          </a:p>
          <a:p>
            <a:pPr marL="0" indent="0">
              <a:buNone/>
            </a:pPr>
            <a:endParaRPr lang="fi-FI" sz="2000" dirty="0"/>
          </a:p>
          <a:p>
            <a:pPr marL="0" indent="0">
              <a:buNone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30449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06FDFA1-5CB5-41F6-8AD1-3F03936F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0" y="193040"/>
            <a:ext cx="5120640" cy="2071997"/>
          </a:xfrm>
        </p:spPr>
        <p:txBody>
          <a:bodyPr>
            <a:normAutofit/>
          </a:bodyPr>
          <a:lstStyle/>
          <a:p>
            <a:r>
              <a:rPr lang="fi-FI" sz="4000" dirty="0"/>
              <a:t>Suurin osa lukiolaisista pärjää hyvin</a:t>
            </a:r>
          </a:p>
        </p:txBody>
      </p:sp>
      <p:pic>
        <p:nvPicPr>
          <p:cNvPr id="3076" name="Picture 4" descr="Polku, Tienhaarasta, Haara, Vaellus">
            <a:extLst>
              <a:ext uri="{FF2B5EF4-FFF2-40B4-BE49-F238E27FC236}">
                <a16:creationId xmlns:a16="http://schemas.microsoft.com/office/drawing/2014/main" id="{FB1D7978-4F25-E615-1E64-E28D9623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r="9035" b="-1"/>
          <a:stretch/>
        </p:blipFill>
        <p:spPr bwMode="auto">
          <a:xfrm>
            <a:off x="-264159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F6F134F-1661-4C11-9E92-1D64CC844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389" y="2072640"/>
            <a:ext cx="4991451" cy="4592320"/>
          </a:xfrm>
        </p:spPr>
        <p:txBody>
          <a:bodyPr>
            <a:noAutofit/>
          </a:bodyPr>
          <a:lstStyle/>
          <a:p>
            <a:r>
              <a:rPr lang="fi-FI" sz="2000" dirty="0"/>
              <a:t>Nuoruus on mielenterveysongelmien herkkyysaikaa, samalla toipuminenkin on helpompaa ja nopeampaa</a:t>
            </a:r>
          </a:p>
          <a:p>
            <a:r>
              <a:rPr lang="fi-FI" sz="2000" dirty="0"/>
              <a:t>Vaikeudet tuovat nuorelle lisää ymmärrystä siitä, mikä on itselle hyväksi ja mikä taas kuluttaa liikaa hyvinvointia</a:t>
            </a:r>
          </a:p>
          <a:p>
            <a:r>
              <a:rPr lang="fi-FI" sz="2000" dirty="0"/>
              <a:t>Mahdollisuuksien avaruus usein ahdistaa</a:t>
            </a:r>
          </a:p>
          <a:p>
            <a:r>
              <a:rPr lang="fi-FI" sz="2000" dirty="0"/>
              <a:t>Kukaan meistä ei tiedä tulevaa, eletään päivä kerrallaan sen mukaan, mikä tänään on paras ymmärrys omista asioista – jos se myöhemmin näyttää menneen pieleen, aina voi korjata tai suuntautua uudelleen: </a:t>
            </a:r>
            <a:r>
              <a:rPr lang="fi-FI" sz="2000" dirty="0" err="1"/>
              <a:t>resilienssi</a:t>
            </a:r>
            <a:r>
              <a:rPr lang="fi-FI" sz="2000" dirty="0"/>
              <a:t> vahvistuu</a:t>
            </a:r>
          </a:p>
        </p:txBody>
      </p:sp>
    </p:spTree>
    <p:extLst>
      <p:ext uri="{BB962C8B-B14F-4D97-AF65-F5344CB8AC3E}">
        <p14:creationId xmlns:p14="http://schemas.microsoft.com/office/powerpoint/2010/main" val="1253091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2364EA-FC83-4C2E-A471-A7F65949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325112" cy="1049235"/>
          </a:xfrm>
        </p:spPr>
        <p:txBody>
          <a:bodyPr>
            <a:normAutofit/>
          </a:bodyPr>
          <a:lstStyle/>
          <a:p>
            <a:r>
              <a:rPr lang="fi-FI" sz="2800"/>
              <a:t>Stressiliikennevalot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76C759C6-1B29-E354-E470-346B0294B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768164" cy="449682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 err="1"/>
              <a:t>Suurin</a:t>
            </a:r>
            <a:r>
              <a:rPr lang="en-US" sz="2400" dirty="0"/>
              <a:t> </a:t>
            </a:r>
            <a:r>
              <a:rPr lang="en-US" sz="2400" dirty="0" err="1"/>
              <a:t>osa</a:t>
            </a:r>
            <a:r>
              <a:rPr lang="en-US" sz="2400" dirty="0"/>
              <a:t> </a:t>
            </a:r>
            <a:r>
              <a:rPr lang="en-US" sz="2400" dirty="0" err="1"/>
              <a:t>lukioajasta</a:t>
            </a:r>
            <a:r>
              <a:rPr lang="en-US" sz="2400" dirty="0"/>
              <a:t> </a:t>
            </a:r>
            <a:r>
              <a:rPr lang="en-US" sz="2400" dirty="0" err="1"/>
              <a:t>olisi</a:t>
            </a:r>
            <a:r>
              <a:rPr lang="en-US" sz="2400" dirty="0"/>
              <a:t> </a:t>
            </a:r>
            <a:r>
              <a:rPr lang="en-US" sz="2400" dirty="0" err="1"/>
              <a:t>hyvä</a:t>
            </a:r>
            <a:r>
              <a:rPr lang="en-US" sz="2400" dirty="0"/>
              <a:t> olla ns. </a:t>
            </a:r>
            <a:r>
              <a:rPr lang="en-US" sz="2400" dirty="0" err="1"/>
              <a:t>vihreillä</a:t>
            </a:r>
            <a:r>
              <a:rPr lang="en-US" sz="2400" dirty="0"/>
              <a:t> </a:t>
            </a:r>
            <a:r>
              <a:rPr lang="en-US" sz="2400" dirty="0" err="1"/>
              <a:t>valoilla</a:t>
            </a: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 err="1"/>
              <a:t>Ajoittaiset</a:t>
            </a:r>
            <a:r>
              <a:rPr lang="en-US" sz="2400" dirty="0"/>
              <a:t> </a:t>
            </a:r>
            <a:r>
              <a:rPr lang="en-US" sz="2400" dirty="0" err="1"/>
              <a:t>stressipiikit</a:t>
            </a:r>
            <a:r>
              <a:rPr lang="en-US" sz="2400" dirty="0"/>
              <a:t>/ </a:t>
            </a:r>
            <a:r>
              <a:rPr lang="en-US" sz="2400" dirty="0" err="1"/>
              <a:t>keltaiset</a:t>
            </a:r>
            <a:r>
              <a:rPr lang="en-US" sz="2400" dirty="0"/>
              <a:t> </a:t>
            </a:r>
            <a:r>
              <a:rPr lang="en-US" sz="2400" dirty="0" err="1"/>
              <a:t>valot</a:t>
            </a:r>
            <a:r>
              <a:rPr lang="en-US" sz="2400" dirty="0"/>
              <a:t> </a:t>
            </a:r>
            <a:r>
              <a:rPr lang="en-US" sz="2400" dirty="0" err="1"/>
              <a:t>väistämättömiä</a:t>
            </a:r>
            <a:r>
              <a:rPr lang="en-US" sz="2400" dirty="0"/>
              <a:t> </a:t>
            </a:r>
            <a:r>
              <a:rPr lang="en-US" sz="2400" dirty="0" err="1"/>
              <a:t>elämässä</a:t>
            </a:r>
            <a:r>
              <a:rPr lang="en-US" sz="2400" dirty="0"/>
              <a:t> - 0nnistuuko </a:t>
            </a:r>
            <a:r>
              <a:rPr lang="en-US" sz="2400" dirty="0" err="1"/>
              <a:t>palautuminen</a:t>
            </a:r>
            <a:r>
              <a:rPr lang="en-US" sz="2400" dirty="0"/>
              <a:t>? Onko </a:t>
            </a:r>
            <a:r>
              <a:rPr lang="en-US" sz="2400" dirty="0" err="1"/>
              <a:t>selviämiskeinoista</a:t>
            </a:r>
            <a:r>
              <a:rPr lang="en-US" sz="2400" dirty="0"/>
              <a:t> </a:t>
            </a:r>
            <a:r>
              <a:rPr lang="en-US" sz="2400" dirty="0" err="1"/>
              <a:t>pidemmällä</a:t>
            </a:r>
            <a:r>
              <a:rPr lang="en-US" sz="2400" dirty="0"/>
              <a:t> </a:t>
            </a:r>
            <a:r>
              <a:rPr lang="en-US" sz="2400" dirty="0" err="1"/>
              <a:t>tähtäimellä</a:t>
            </a:r>
            <a:r>
              <a:rPr lang="en-US" sz="2400" dirty="0"/>
              <a:t> </a:t>
            </a:r>
            <a:r>
              <a:rPr lang="en-US" sz="2400" dirty="0" err="1"/>
              <a:t>haittaa</a:t>
            </a:r>
            <a:r>
              <a:rPr lang="en-US" sz="2400" dirty="0"/>
              <a:t>? </a:t>
            </a:r>
            <a:r>
              <a:rPr lang="en-US" sz="2400" dirty="0" err="1"/>
              <a:t>Tunnistaako</a:t>
            </a:r>
            <a:r>
              <a:rPr lang="en-US" sz="2400" dirty="0"/>
              <a:t> </a:t>
            </a:r>
            <a:r>
              <a:rPr lang="en-US" sz="2400" dirty="0" err="1"/>
              <a:t>nuori</a:t>
            </a:r>
            <a:r>
              <a:rPr lang="en-US" sz="2400" dirty="0"/>
              <a:t> </a:t>
            </a:r>
            <a:r>
              <a:rPr lang="en-US" sz="2400" dirty="0" err="1"/>
              <a:t>varomerkkinsä</a:t>
            </a:r>
            <a:r>
              <a:rPr lang="en-US" sz="2400" dirty="0"/>
              <a:t> ja </a:t>
            </a:r>
            <a:r>
              <a:rPr lang="en-US" sz="2400" dirty="0" err="1"/>
              <a:t>kuunteleeko</a:t>
            </a:r>
            <a:r>
              <a:rPr lang="en-US" sz="2400" dirty="0"/>
              <a:t> </a:t>
            </a:r>
            <a:r>
              <a:rPr lang="en-US" sz="2400" dirty="0" err="1"/>
              <a:t>niitä</a:t>
            </a:r>
            <a:r>
              <a:rPr lang="en-US" sz="2400" dirty="0"/>
              <a:t>/ </a:t>
            </a:r>
            <a:r>
              <a:rPr lang="en-US" sz="2400" dirty="0" err="1"/>
              <a:t>tekeekö</a:t>
            </a:r>
            <a:r>
              <a:rPr lang="en-US" sz="2400" dirty="0"/>
              <a:t> </a:t>
            </a:r>
            <a:r>
              <a:rPr lang="en-US" sz="2400" dirty="0" err="1"/>
              <a:t>tarvittaessa</a:t>
            </a:r>
            <a:r>
              <a:rPr lang="en-US" sz="2400" dirty="0"/>
              <a:t> </a:t>
            </a:r>
            <a:r>
              <a:rPr lang="en-US" sz="2400" dirty="0" err="1"/>
              <a:t>korjausliikkeitä</a:t>
            </a:r>
            <a:r>
              <a:rPr lang="en-US" sz="2400" dirty="0"/>
              <a:t>?</a:t>
            </a:r>
          </a:p>
          <a:p>
            <a:pPr>
              <a:lnSpc>
                <a:spcPct val="110000"/>
              </a:lnSpc>
            </a:pPr>
            <a:r>
              <a:rPr lang="en-US" sz="2400" dirty="0" err="1"/>
              <a:t>Jatkuva</a:t>
            </a:r>
            <a:r>
              <a:rPr lang="en-US" sz="2400" dirty="0"/>
              <a:t> </a:t>
            </a:r>
            <a:r>
              <a:rPr lang="en-US" sz="2400" dirty="0" err="1"/>
              <a:t>kova</a:t>
            </a:r>
            <a:r>
              <a:rPr lang="en-US" sz="2400" dirty="0"/>
              <a:t> </a:t>
            </a:r>
            <a:r>
              <a:rPr lang="en-US" sz="2400" dirty="0" err="1"/>
              <a:t>kuormitus</a:t>
            </a:r>
            <a:r>
              <a:rPr lang="en-US" sz="2400" dirty="0"/>
              <a:t> </a:t>
            </a:r>
            <a:r>
              <a:rPr lang="en-US" sz="2400" dirty="0" err="1"/>
              <a:t>uuvuttaa</a:t>
            </a:r>
            <a:r>
              <a:rPr lang="en-US" sz="2400" dirty="0"/>
              <a:t>, </a:t>
            </a:r>
            <a:r>
              <a:rPr lang="en-US" sz="2400" dirty="0" err="1"/>
              <a:t>eikä</a:t>
            </a:r>
            <a:r>
              <a:rPr lang="en-US" sz="2400" dirty="0"/>
              <a:t> </a:t>
            </a:r>
            <a:r>
              <a:rPr lang="en-US" sz="2400" dirty="0" err="1"/>
              <a:t>nuori</a:t>
            </a:r>
            <a:r>
              <a:rPr lang="en-US" sz="2400" dirty="0"/>
              <a:t> </a:t>
            </a:r>
            <a:r>
              <a:rPr lang="en-US" sz="2400" dirty="0" err="1"/>
              <a:t>usein</a:t>
            </a:r>
            <a:r>
              <a:rPr lang="en-US" sz="2400" dirty="0"/>
              <a:t> </a:t>
            </a:r>
            <a:r>
              <a:rPr lang="en-US" sz="2400" dirty="0" err="1"/>
              <a:t>enää</a:t>
            </a:r>
            <a:r>
              <a:rPr lang="en-US" sz="2400" dirty="0"/>
              <a:t> </a:t>
            </a:r>
            <a:r>
              <a:rPr lang="en-US" sz="2400" dirty="0" err="1"/>
              <a:t>itse</a:t>
            </a:r>
            <a:r>
              <a:rPr lang="en-US" sz="2400" dirty="0"/>
              <a:t> </a:t>
            </a:r>
            <a:r>
              <a:rPr lang="en-US" sz="2400" dirty="0" err="1"/>
              <a:t>pysty</a:t>
            </a:r>
            <a:r>
              <a:rPr lang="en-US" sz="2400" dirty="0"/>
              <a:t> </a:t>
            </a:r>
            <a:r>
              <a:rPr lang="en-US" sz="2400" dirty="0" err="1"/>
              <a:t>auttamaan</a:t>
            </a:r>
            <a:r>
              <a:rPr lang="en-US" sz="2400" dirty="0"/>
              <a:t> </a:t>
            </a:r>
            <a:r>
              <a:rPr lang="en-US" sz="2400" dirty="0" err="1"/>
              <a:t>tilannettaan</a:t>
            </a:r>
            <a:r>
              <a:rPr lang="en-US" sz="2400" dirty="0"/>
              <a:t>, </a:t>
            </a:r>
            <a:r>
              <a:rPr lang="en-US" sz="2400" dirty="0" err="1"/>
              <a:t>vanhemman</a:t>
            </a:r>
            <a:r>
              <a:rPr lang="en-US" sz="2400" dirty="0"/>
              <a:t> </a:t>
            </a:r>
            <a:r>
              <a:rPr lang="en-US" sz="2400" dirty="0" err="1"/>
              <a:t>puuttuminen</a:t>
            </a:r>
            <a:r>
              <a:rPr lang="en-US" sz="2400" dirty="0"/>
              <a:t> </a:t>
            </a:r>
            <a:r>
              <a:rPr lang="en-US" sz="2400" dirty="0" err="1"/>
              <a:t>tarvitaan</a:t>
            </a:r>
            <a:endParaRPr lang="en-US" sz="2400" dirty="0"/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endParaRPr lang="en-US" sz="1700" dirty="0"/>
          </a:p>
        </p:txBody>
      </p:sp>
      <p:pic>
        <p:nvPicPr>
          <p:cNvPr id="1026" name="Picture 2" descr="Liikennevalot, Valot, Roikkuva Lamppu">
            <a:extLst>
              <a:ext uri="{FF2B5EF4-FFF2-40B4-BE49-F238E27FC236}">
                <a16:creationId xmlns:a16="http://schemas.microsoft.com/office/drawing/2014/main" id="{45F59349-A8F4-402F-8DCB-BD5BB9D4E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9840" y="804519"/>
            <a:ext cx="2651760" cy="52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850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005A296-656E-41DD-A4F5-F826174D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65125"/>
            <a:ext cx="5449437" cy="1287135"/>
          </a:xfrm>
        </p:spPr>
        <p:txBody>
          <a:bodyPr>
            <a:normAutofit/>
          </a:bodyPr>
          <a:lstStyle/>
          <a:p>
            <a:r>
              <a:rPr lang="fi-FI" dirty="0"/>
              <a:t>Milloin syytä huoleen?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D4AB1C8-7F8F-489F-A2FE-C183E0328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534160"/>
            <a:ext cx="5449437" cy="4642803"/>
          </a:xfrm>
        </p:spPr>
        <p:txBody>
          <a:bodyPr>
            <a:noAutofit/>
          </a:bodyPr>
          <a:lstStyle/>
          <a:p>
            <a:r>
              <a:rPr lang="fi-FI" sz="2400" dirty="0"/>
              <a:t>Jatkuva väsymys, nuori ei saa unta tai malta mennä nukkumaan</a:t>
            </a:r>
          </a:p>
          <a:p>
            <a:r>
              <a:rPr lang="fi-FI" sz="2400" dirty="0"/>
              <a:t>Stressi ei ole vaihtelevaa, vaan koko ajan kovaa</a:t>
            </a:r>
          </a:p>
          <a:p>
            <a:r>
              <a:rPr lang="fi-FI" sz="2400" dirty="0"/>
              <a:t>Nuori vetäytyy perheestä ja kavereista /yksinäisyys</a:t>
            </a:r>
          </a:p>
          <a:p>
            <a:r>
              <a:rPr lang="fi-FI" sz="2400" dirty="0"/>
              <a:t>Poissaoloja koulusta tulee </a:t>
            </a:r>
          </a:p>
          <a:p>
            <a:r>
              <a:rPr lang="fi-FI" sz="2400" dirty="0"/>
              <a:t>Nuori ei ole toiveikas, on iloton, luovuttaa</a:t>
            </a:r>
          </a:p>
          <a:p>
            <a:r>
              <a:rPr lang="fi-FI" sz="2400" dirty="0"/>
              <a:t>Nuori ei jaksa välittää ulkonäöstä yms. arkinen toimintakyky laskee</a:t>
            </a:r>
          </a:p>
          <a:p>
            <a:r>
              <a:rPr lang="fi-FI" sz="2400" dirty="0"/>
              <a:t>Syöminen herättää huolta, paino?</a:t>
            </a:r>
          </a:p>
        </p:txBody>
      </p:sp>
      <p:pic>
        <p:nvPicPr>
          <p:cNvPr id="4098" name="Picture 2" descr="Kysymys, Kysymysmerkki, Mielipidekysely">
            <a:extLst>
              <a:ext uri="{FF2B5EF4-FFF2-40B4-BE49-F238E27FC236}">
                <a16:creationId xmlns:a16="http://schemas.microsoft.com/office/drawing/2014/main" id="{DB1DC9D8-008F-2245-775F-5A8B9A706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r="542" b="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785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Maisema, Luonne, Rakas, Pilvet, Myrsky">
            <a:extLst>
              <a:ext uri="{FF2B5EF4-FFF2-40B4-BE49-F238E27FC236}">
                <a16:creationId xmlns:a16="http://schemas.microsoft.com/office/drawing/2014/main" id="{F4A31B13-6B9E-FFAD-E160-DFDF55316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4838F1-958B-47B6-AE9A-1FEDC106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120" y="365125"/>
            <a:ext cx="4424679" cy="1388039"/>
          </a:xfrm>
        </p:spPr>
        <p:txBody>
          <a:bodyPr>
            <a:normAutofit/>
          </a:bodyPr>
          <a:lstStyle/>
          <a:p>
            <a:r>
              <a:rPr lang="fi-FI" sz="4000" dirty="0"/>
              <a:t>Ja vielä…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2B7EAFB-33F9-4F26-9F10-62DC154A0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0560" y="1910080"/>
            <a:ext cx="4333239" cy="4266883"/>
          </a:xfrm>
        </p:spPr>
        <p:txBody>
          <a:bodyPr>
            <a:normAutofit/>
          </a:bodyPr>
          <a:lstStyle/>
          <a:p>
            <a:r>
              <a:rPr lang="fi-FI" sz="2400" dirty="0"/>
              <a:t>Itkuisuus? Jatkuva ärtymys? Peittelee/ salailee itseään? Ahdistus?</a:t>
            </a:r>
          </a:p>
          <a:p>
            <a:r>
              <a:rPr lang="fi-FI" sz="2400" dirty="0"/>
              <a:t>Nuorelta puuttuu joustavuus, mistään ei voi tinkiä</a:t>
            </a:r>
          </a:p>
          <a:p>
            <a:r>
              <a:rPr lang="fi-FI" sz="2400" dirty="0"/>
              <a:t>Millaisessa kaveripiirissä nuori on? Päihdekäyttö? Tuleeko kavereilta huolta nuoresta? Rahan käyttö? Voiko nuoren sanaan luottaa?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1370026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50" name="Picture 6" descr="Iloisuus, Elämä, Kesä, Auringonpaiste">
            <a:extLst>
              <a:ext uri="{FF2B5EF4-FFF2-40B4-BE49-F238E27FC236}">
                <a16:creationId xmlns:a16="http://schemas.microsoft.com/office/drawing/2014/main" id="{89D8D4EC-6599-1609-BD30-97F82E44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-1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4" name="Rectangle 61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71AF936-2C78-466F-ADF8-5F9704EA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42840" cy="1388039"/>
          </a:xfrm>
        </p:spPr>
        <p:txBody>
          <a:bodyPr>
            <a:normAutofit/>
          </a:bodyPr>
          <a:lstStyle/>
          <a:p>
            <a:r>
              <a:rPr lang="fi-FI" dirty="0"/>
              <a:t>Perusasiat?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81F58C-63CA-438D-B49E-49A3559A4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960"/>
            <a:ext cx="5349240" cy="4338003"/>
          </a:xfrm>
        </p:spPr>
        <p:txBody>
          <a:bodyPr>
            <a:normAutofit/>
          </a:bodyPr>
          <a:lstStyle/>
          <a:p>
            <a:r>
              <a:rPr lang="fi-FI" dirty="0"/>
              <a:t>Riittävä uni?</a:t>
            </a:r>
          </a:p>
          <a:p>
            <a:r>
              <a:rPr lang="fi-FI" dirty="0"/>
              <a:t>Ruokarytmi?</a:t>
            </a:r>
          </a:p>
          <a:p>
            <a:r>
              <a:rPr lang="fi-FI" dirty="0"/>
              <a:t>Jonkinlainen </a:t>
            </a:r>
            <a:r>
              <a:rPr lang="fi-FI" dirty="0" err="1"/>
              <a:t>kalenterointi</a:t>
            </a:r>
            <a:r>
              <a:rPr lang="fi-FI" dirty="0"/>
              <a:t>, asiat hoidetuksi ajallaan?</a:t>
            </a:r>
          </a:p>
          <a:p>
            <a:r>
              <a:rPr lang="fi-FI" dirty="0"/>
              <a:t>Myös aikaa olla jouten, tehdä mukavia asioita, oman ajan tarve?</a:t>
            </a:r>
          </a:p>
          <a:p>
            <a:r>
              <a:rPr lang="fi-FI" dirty="0"/>
              <a:t>Ihmissuhteet? </a:t>
            </a:r>
          </a:p>
          <a:p>
            <a:r>
              <a:rPr lang="fi-FI" dirty="0"/>
              <a:t>Liikettä kropalle?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3961444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Koira, Lemmikki, Suojarakennuksen, Eläin">
            <a:extLst>
              <a:ext uri="{FF2B5EF4-FFF2-40B4-BE49-F238E27FC236}">
                <a16:creationId xmlns:a16="http://schemas.microsoft.com/office/drawing/2014/main" id="{1929E6F4-6770-5FFB-90D5-0F089363D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-833119" y="-15239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Rectangle 104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DBFAA4A-7E80-4188-B22E-195FAA49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760" y="1"/>
            <a:ext cx="4384039" cy="1625599"/>
          </a:xfrm>
        </p:spPr>
        <p:txBody>
          <a:bodyPr>
            <a:normAutofit/>
          </a:bodyPr>
          <a:lstStyle/>
          <a:p>
            <a:r>
              <a:rPr lang="fi-FI" sz="4000" dirty="0"/>
              <a:t>Motivaatio hukassa?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7968253-A2B6-4682-9C3B-7778B713D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20" y="1778000"/>
            <a:ext cx="4826000" cy="4398963"/>
          </a:xfrm>
        </p:spPr>
        <p:txBody>
          <a:bodyPr>
            <a:noAutofit/>
          </a:bodyPr>
          <a:lstStyle/>
          <a:p>
            <a:r>
              <a:rPr lang="fi-FI" sz="1800" dirty="0"/>
              <a:t>Motivaatiota ei voi käskeä</a:t>
            </a:r>
          </a:p>
          <a:p>
            <a:r>
              <a:rPr lang="fi-FI" sz="1800" dirty="0"/>
              <a:t>Ymmärtämään pyrkivä keskusteluyhteys, mikä mättää nuoren mielestä</a:t>
            </a:r>
          </a:p>
          <a:p>
            <a:r>
              <a:rPr lang="fi-FI" sz="1800" dirty="0"/>
              <a:t>Onko jotakin liikaa, auttaisiko priorisointi, tarvittaessa keventäminen? Onko muussa elämässä jotakin, joka vie liikaa aikaa tai jaksamista?</a:t>
            </a:r>
          </a:p>
          <a:p>
            <a:r>
              <a:rPr lang="fi-FI" sz="1800" dirty="0"/>
              <a:t>Työ ei tuo tulosta? Opiskelutekniikka? Oppimisvaikeus, keskittymispulmat?</a:t>
            </a:r>
          </a:p>
          <a:p>
            <a:r>
              <a:rPr lang="fi-FI" sz="1800" dirty="0"/>
              <a:t>Puutteet tietopohjassa peruskoulun ajalta?</a:t>
            </a:r>
          </a:p>
          <a:p>
            <a:r>
              <a:rPr lang="fi-FI" sz="1800" dirty="0"/>
              <a:t>Onko koulussa jotakin, joka ahdistaa? Kaveripulmat, sosiaalinen jännittäminen?</a:t>
            </a:r>
          </a:p>
          <a:p>
            <a:r>
              <a:rPr lang="fi-FI" sz="1800" dirty="0"/>
              <a:t>Anna aikaa kypsymiselle ja yhtä aikaa tartu ajoissa!</a:t>
            </a:r>
          </a:p>
        </p:txBody>
      </p:sp>
    </p:spTree>
    <p:extLst>
      <p:ext uri="{BB962C8B-B14F-4D97-AF65-F5344CB8AC3E}">
        <p14:creationId xmlns:p14="http://schemas.microsoft.com/office/powerpoint/2010/main" val="299909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DFA1E3-D56E-128F-9D44-7A94590F3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i-FI" dirty="0"/>
            </a:br>
            <a:r>
              <a:rPr lang="fi-FI" sz="2800" dirty="0"/>
              <a:t>Ensimmäisestä opintovuodesta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99434B-05E4-669B-A3D3-599F29B0F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1. jaksolla perehdytys lukio-opintoihoin, oppimisympäristöihin, laitteisiin </a:t>
            </a:r>
          </a:p>
          <a:p>
            <a:r>
              <a:rPr lang="fi-FI" dirty="0"/>
              <a:t>Tiimijakso 2. jaksolla</a:t>
            </a:r>
          </a:p>
          <a:p>
            <a:r>
              <a:rPr lang="fi-FI" dirty="0" err="1"/>
              <a:t>Ryhmäyttäminen</a:t>
            </a:r>
            <a:endParaRPr lang="fi-FI" dirty="0"/>
          </a:p>
          <a:p>
            <a:r>
              <a:rPr lang="fi-FI" dirty="0"/>
              <a:t>Opetus pysyvissä ryhmissä – hajaantuu jonkin verran 3. jaksosta alkaen</a:t>
            </a:r>
          </a:p>
          <a:p>
            <a:r>
              <a:rPr lang="fi-FI" dirty="0"/>
              <a:t>Omat opintovalinnat vaikuttavat</a:t>
            </a:r>
          </a:p>
          <a:p>
            <a:r>
              <a:rPr lang="fi-FI" dirty="0"/>
              <a:t>Tammikuussa esivalinnat 2. opintovuodelle; huhti-toukokuussa kukin tekee oman lukujärjestyksensä</a:t>
            </a:r>
          </a:p>
          <a:p>
            <a:r>
              <a:rPr lang="fi-FI" dirty="0"/>
              <a:t>TYKO-viikko 7. – 11.4. </a:t>
            </a:r>
            <a:r>
              <a:rPr lang="fi-FI" b="1" dirty="0"/>
              <a:t>Työelämä- ja korkeakouluviikko.</a:t>
            </a:r>
          </a:p>
          <a:p>
            <a:endParaRPr lang="fi-FI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2194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0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6" name="Right Triangle 1032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8" name="Rectangle 1034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B52F4D7-C3E9-43AD-AA40-51EAD2BEF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792481"/>
            <a:ext cx="9984615" cy="1757990"/>
          </a:xfrm>
        </p:spPr>
        <p:txBody>
          <a:bodyPr>
            <a:normAutofit/>
          </a:bodyPr>
          <a:lstStyle/>
          <a:p>
            <a:r>
              <a:rPr lang="fi-FI" sz="5100" dirty="0"/>
              <a:t>Tukena</a:t>
            </a:r>
          </a:p>
        </p:txBody>
      </p:sp>
      <p:pic>
        <p:nvPicPr>
          <p:cNvPr id="1026" name="Picture 2" descr="Kuvan esikatselu">
            <a:extLst>
              <a:ext uri="{FF2B5EF4-FFF2-40B4-BE49-F238E27FC236}">
                <a16:creationId xmlns:a16="http://schemas.microsoft.com/office/drawing/2014/main" id="{14106A3E-D178-CBCF-E781-716B64C8A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357" y="4439920"/>
            <a:ext cx="3326723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340488-45A0-4C13-B0BD-1CFF61531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664" y="1107440"/>
            <a:ext cx="5797296" cy="4619036"/>
          </a:xfrm>
        </p:spPr>
        <p:txBody>
          <a:bodyPr anchor="t">
            <a:normAutofit/>
          </a:bodyPr>
          <a:lstStyle/>
          <a:p>
            <a:r>
              <a:rPr lang="fi-FI" sz="2400" b="1" dirty="0"/>
              <a:t>Koulun henkilökunta, ro, opo, erit. opettaja, aineenopettajat</a:t>
            </a:r>
          </a:p>
          <a:p>
            <a:r>
              <a:rPr lang="fi-FI" sz="2400" b="1" dirty="0"/>
              <a:t>Opiskeluhuolto: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400" dirty="0">
                <a:solidFill>
                  <a:srgbClr val="FF0000"/>
                </a:solidFill>
              </a:rPr>
              <a:t>Kuraattori Elisa Repo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2400" dirty="0">
                <a:solidFill>
                  <a:srgbClr val="FF0000"/>
                </a:solidFill>
              </a:rPr>
              <a:t>Psykologi Tarja Rouhiainen </a:t>
            </a:r>
          </a:p>
          <a:p>
            <a:r>
              <a:rPr lang="fi-FI" sz="2400" dirty="0"/>
              <a:t>Yhteydenotot: soittamalla, Wilmassa, sähköpostilla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Terveydenhoitaja Tiina Ollikainen</a:t>
            </a:r>
          </a:p>
          <a:p>
            <a:r>
              <a:rPr lang="fi-FI" sz="2400" dirty="0"/>
              <a:t>Yhteydenotot Wilmalla ja soittamalla</a:t>
            </a:r>
          </a:p>
          <a:p>
            <a:pPr marL="0" indent="0">
              <a:buNone/>
            </a:pPr>
            <a:r>
              <a:rPr lang="fi-FI" sz="2400" dirty="0"/>
              <a:t>Tiedot opinto-opas ja www.pshyvinvointialue.fi</a:t>
            </a:r>
          </a:p>
          <a:p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902539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348DE-C17B-1C7A-39F6-64FF77ED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i-FI" dirty="0"/>
            </a:br>
            <a:r>
              <a:rPr lang="fi-FI" dirty="0"/>
              <a:t>Terveydenhuolto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FF0CA8-0F57-FC27-5AA0-8FAB0E016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Ensimmäisen vuoden opiskelijoiden terveystarkastukset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etenevät syksyn ja kevään aikana. Terveystarkastusajat ilmoitetaan opiskelijalle ja huoltajalle </a:t>
            </a:r>
            <a:r>
              <a:rPr lang="fi-FI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ilma-viestillä. Terveystarkastusajan voi myös varata tarvittaessa itse, jos tarve aikaistaa terveystarkastusaikaa. Jos nuorella on jokin terveyttä tai hyvinvointia koskeva asia, kysymys tai huoli, suositellaan olemaan yhteydessä.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Lääkäriajat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 opiskeluterveydenhuoltoon varattavissa terveydenhoitajan kautta. Opiskeluterveydenhuollossa lääkäriajat menevät tällä hetkellä noin 2vk-1kk:n päähän. Akuuttia lääkäriaikaa tarvittaessa ohjataan olemaan yhteydessä omaan terveyskeskukseen.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Puhelinajat ma-pe klo 8-8.30 tai klo 11-11.30.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Avovastaanotto arkisin klo 12-12.45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adugi" panose="020B0502040204020203" pitchFamily="34" charset="0"/>
              <a:ea typeface="Gadugi" panose="020B0502040204020203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2620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2008EC-2355-4545-E7F4-D33EF50FF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Opiskeluhuolto-</a:t>
            </a:r>
            <a:br>
              <a:rPr lang="fi-FI" dirty="0"/>
            </a:br>
            <a:r>
              <a:rPr lang="fi-FI" dirty="0"/>
              <a:t>suunnitelma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9FE6D5-6ACB-FBB3-373B-841A9F79B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Oppilaitoskohtaisen </a:t>
            </a:r>
            <a:r>
              <a:rPr lang="fi-FI" b="1" dirty="0"/>
              <a:t>yhteisöllisen opiskeluhuoltoryhmän </a:t>
            </a:r>
            <a:r>
              <a:rPr lang="fi-FI" dirty="0"/>
              <a:t>tehtävänä on vastata oppilaitoksen opiskeluhuollon suunnittelusta, kehittämisestä, toteuttamisesta ja arvioinnista.  Ryhmää johtaa rehtori ja se kokoontuu 4 – 5 kertaa vuodessa. Mukana huoltajien edustus.</a:t>
            </a:r>
          </a:p>
          <a:p>
            <a:r>
              <a:rPr lang="fi-FI" b="1" dirty="0"/>
              <a:t>Yksilökohtainen opiskeluhuolto </a:t>
            </a:r>
            <a:r>
              <a:rPr lang="fi-FI" dirty="0"/>
              <a:t>toteutetaan yhteistyössä opiskelijan ja hänen huoltajiensa kanssa. Opiskelijan omat toivomukset on otettava huomioon häntä koskevissa toimenpiteissä ja ratkaisuissa.</a:t>
            </a:r>
          </a:p>
          <a:p>
            <a:r>
              <a:rPr lang="fi-FI" dirty="0"/>
              <a:t>Asian käsittely monialaisessa asiantuntijaryhmässä perustuu opiskelijan suostumukseen. Ellei opiskelijalla ole edellytyksiä arvioida annettavan suostumuksen merkitystä, suostumuksen antaa huoltaja.</a:t>
            </a:r>
          </a:p>
          <a:p>
            <a:r>
              <a:rPr lang="fi-FI" dirty="0">
                <a:hlinkClick r:id="rId2"/>
              </a:rPr>
              <a:t>Opiskeluhuoltosuunnitelma - Hae lukioon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6912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F7D887-A225-4D4F-A9BD-D60DA59B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553592"/>
            <a:ext cx="8911687" cy="351408"/>
          </a:xfrm>
        </p:spPr>
        <p:txBody>
          <a:bodyPr>
            <a:noAutofit/>
          </a:bodyPr>
          <a:lstStyle/>
          <a:p>
            <a:r>
              <a:rPr lang="fi-FI" b="1" dirty="0">
                <a:cs typeface="Calibri Light"/>
              </a:rPr>
              <a:t>Jatketaan luokissa </a:t>
            </a:r>
            <a:br>
              <a:rPr lang="fi-FI" b="1" dirty="0">
                <a:cs typeface="Calibri Light"/>
              </a:rPr>
            </a:br>
            <a:r>
              <a:rPr lang="fi-FI" b="1" dirty="0">
                <a:cs typeface="Calibri Light"/>
              </a:rPr>
              <a:t>ryhmänohjaajien johdolla</a:t>
            </a:r>
            <a:endParaRPr lang="fi-FI" b="1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D0B1967-63D2-49E9-A4AD-9B0F3AA4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574" y="2640044"/>
            <a:ext cx="10515600" cy="34689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400" dirty="0">
                <a:cs typeface="Calibri"/>
              </a:rPr>
              <a:t>24A 	Mirka Oinonen		luokka 410		Ah – Hus</a:t>
            </a:r>
          </a:p>
          <a:p>
            <a:r>
              <a:rPr lang="fi-FI" sz="2400" dirty="0">
                <a:cs typeface="Calibri"/>
              </a:rPr>
              <a:t>24B 	Heikki Ståhlberg	luokka 206		Hut – Korhonen Aapo</a:t>
            </a:r>
          </a:p>
          <a:p>
            <a:r>
              <a:rPr lang="fi-FI" sz="2400" dirty="0">
                <a:cs typeface="Calibri"/>
              </a:rPr>
              <a:t>24C	Jaana Kivipato		luokka 507		Korhonen Kalle – Ne 	         														(+Rotko)	</a:t>
            </a:r>
          </a:p>
          <a:p>
            <a:r>
              <a:rPr lang="fi-FI" sz="2400" dirty="0">
                <a:cs typeface="Calibri"/>
              </a:rPr>
              <a:t>24D		Heikki Jantunen	luokka 511		Ni – </a:t>
            </a:r>
            <a:r>
              <a:rPr lang="fi-FI" sz="2400" dirty="0" err="1">
                <a:cs typeface="Calibri"/>
              </a:rPr>
              <a:t>Ruo</a:t>
            </a:r>
            <a:r>
              <a:rPr lang="fi-FI" sz="2400" dirty="0">
                <a:cs typeface="Calibri"/>
              </a:rPr>
              <a:t>(+</a:t>
            </a:r>
            <a:r>
              <a:rPr lang="fi-FI" sz="2400" dirty="0" err="1">
                <a:cs typeface="Calibri"/>
              </a:rPr>
              <a:t>Montalto</a:t>
            </a:r>
            <a:r>
              <a:rPr lang="fi-FI" sz="2400" dirty="0">
                <a:cs typeface="Calibri"/>
              </a:rPr>
              <a:t>)</a:t>
            </a:r>
          </a:p>
          <a:p>
            <a:r>
              <a:rPr lang="fi-FI" sz="2400" dirty="0">
                <a:cs typeface="Calibri"/>
              </a:rPr>
              <a:t>24E		Eero Ruokolainen 	luokka 510		Saa - </a:t>
            </a:r>
            <a:r>
              <a:rPr lang="fi-FI" sz="2400" dirty="0" err="1">
                <a:cs typeface="Calibri"/>
              </a:rPr>
              <a:t>Wec</a:t>
            </a:r>
            <a:endParaRPr lang="fi-FI" sz="2400" dirty="0">
              <a:cs typeface="Calibri"/>
            </a:endParaRPr>
          </a:p>
          <a:p>
            <a:r>
              <a:rPr lang="fi-FI" sz="2400" dirty="0">
                <a:cs typeface="Calibri"/>
              </a:rPr>
              <a:t>24F		Pirpa Luomala		luokka 413		bisneslinja</a:t>
            </a:r>
          </a:p>
        </p:txBody>
      </p:sp>
    </p:spTree>
    <p:extLst>
      <p:ext uri="{BB962C8B-B14F-4D97-AF65-F5344CB8AC3E}">
        <p14:creationId xmlns:p14="http://schemas.microsoft.com/office/powerpoint/2010/main" val="63991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11839AF-B1C2-0514-39AB-B0A96EFA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79" y="-369728"/>
            <a:ext cx="10746046" cy="75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65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59C2C63-D709-4949-9465-29A52CBED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D2038-15D6-4003-8350-AFEC394EE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920" y="1399880"/>
            <a:ext cx="7808159" cy="410396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tx2">
                <a:lumMod val="75000"/>
                <a:lumOff val="2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F519C2-F6BE-41BE-A50E-54B98359C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67AD93-AD3E-4C62-97D5-E54E14B2E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AA443E8D-EC07-4B8F-B370-2A1153F350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41F0AA1-D12D-4FDB-BF66-D9398ED93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E2B949DE-0178-4942-80DE-811C1AA4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84AA86D-EAE1-4E3F-A54C-7F1E390B6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21AE9647-F3E7-8932-8552-FE96FC3DD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r>
              <a:rPr lang="fi-FI">
                <a:solidFill>
                  <a:schemeClr val="bg1"/>
                </a:solidFill>
              </a:rPr>
              <a:t>Lukio-opinnot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D073CFE-DD41-B0BA-A0C8-8E151AC09D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r>
              <a:rPr lang="fi-FI" sz="3200" dirty="0">
                <a:solidFill>
                  <a:schemeClr val="bg1"/>
                </a:solidFill>
              </a:rPr>
              <a:t>Kallaveden lukio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72CE55-4C36-44F1-A9BD-379BEB84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8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327CCB-C334-6462-C5B8-8D3857BF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fi-FI" b="1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Lukuvuodessa on viisi jaksoa</a:t>
            </a:r>
            <a:endParaRPr lang="fi-FI">
              <a:solidFill>
                <a:srgbClr val="262626"/>
              </a:solidFill>
            </a:endParaRP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69E4B43F-13E4-73EB-20DF-4611A90BBD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687446"/>
              </p:ext>
            </p:extLst>
          </p:nvPr>
        </p:nvGraphicFramePr>
        <p:xfrm>
          <a:off x="1083366" y="2464904"/>
          <a:ext cx="10327584" cy="3773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2634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878D9A-77BE-4701-AE3D-EEFC53CD5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43BE08-0ED1-4B73-AC6D-B7E26A59C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6B2094-7FC0-45FC-BFED-3CB88CEE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B198A15-F33A-86D2-D8BE-B063A06D9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108" y="954756"/>
            <a:ext cx="2730414" cy="49460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4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Lukio-opintojen laajuus eli oppimäärä on vähintään 150 opintopistettä (op)</a:t>
            </a:r>
            <a:br>
              <a:rPr lang="fi-FI" sz="34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340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A4B640-BB7F-4272-A710-068DBA9F9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3BEF915-4CD9-829B-1C09-7912CE7AF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933" y="469899"/>
            <a:ext cx="6776083" cy="5672483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Pakollisia opintoja: 94 op (lyhyt matematiikka) TAI 102 op (pitkä matematiikka).</a:t>
            </a:r>
          </a:p>
          <a:p>
            <a:pPr>
              <a:spcAft>
                <a:spcPts val="800"/>
              </a:spcAft>
            </a:pPr>
            <a:r>
              <a:rPr lang="fi-FI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Lukio-opintoihin pitää sisältyä vähintään 20 op valtakunnallisia valinnaisia opintoja.</a:t>
            </a:r>
            <a:endParaRPr lang="fi-FI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i-FI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Wilmassa pakolliset opinnot ovat punaisella värillä. Valtakunnalliset valinnaiset opinnot ovat sinisellä värillä. Violetit opinnot ovat Kuopio-kohtaisia opintoja. Ylioppilaskirjoitukset perustuvat oppiaineen pakollisiin ja valtakunnallisiin valinnaisiin opintoihin (punaiset ja siniset).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5524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710C9E-F694-FDF3-E748-B193C2FD8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262626"/>
                </a:solidFill>
              </a:rPr>
              <a:t>Kuusi oppiainetta per jakso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20FE6D-837D-CAF0-5758-907AD1443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7" y="2556931"/>
            <a:ext cx="6457948" cy="356764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fi-FI" b="1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Tavoiteltu opintopistemäärä n. 12 op/jakso </a:t>
            </a:r>
            <a:r>
              <a:rPr lang="fi-FI" b="1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fi-FI" b="1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kuusi oppiainevalintaa per jakso.</a:t>
            </a:r>
            <a:endParaRPr lang="fi-FI">
              <a:solidFill>
                <a:srgbClr val="26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fi-FI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1.vuoden jälkeen opintoja suoritettuna n. 60 op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fi-FI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2.vuodelle opintoja n. 60 op eli yhteensä 2.vuoden jälkeen opintoja suoritettuna n. 120 op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fi-FI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3.vuoden jälkeen opintoja suoritettuna 150 op</a:t>
            </a:r>
          </a:p>
          <a:p>
            <a:pPr marL="0" indent="0">
              <a:lnSpc>
                <a:spcPct val="90000"/>
              </a:lnSpc>
              <a:spcAft>
                <a:spcPts val="800"/>
              </a:spcAft>
              <a:buNone/>
            </a:pPr>
            <a:r>
              <a:rPr lang="fi-FI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i-FI">
                <a:solidFill>
                  <a:srgbClr val="2626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ääsääntö on, että opinnot ovat kasassa 3.vuoden 3.jakson jälkeen – sitten lukulomalle.</a:t>
            </a:r>
          </a:p>
          <a:p>
            <a:pPr>
              <a:lnSpc>
                <a:spcPct val="90000"/>
              </a:lnSpc>
            </a:pPr>
            <a:endParaRPr lang="fi-FI" sz="2200" dirty="0">
              <a:solidFill>
                <a:srgbClr val="262626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530A949-BC09-4194-2E1E-E5B974A6D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16" y="3289854"/>
            <a:ext cx="4071959" cy="1877331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4967281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aninen">
  <a:themeElements>
    <a:clrScheme name="Orgaaninen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aninen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anine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Kuiskaus">
  <a:themeElements>
    <a:clrScheme name="Kuiskaus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Kuiskau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uiskaus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357</TotalTime>
  <Words>1873</Words>
  <Application>Microsoft Office PowerPoint</Application>
  <PresentationFormat>Laajakuva</PresentationFormat>
  <Paragraphs>188</Paragraphs>
  <Slides>43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13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43</vt:i4>
      </vt:variant>
    </vt:vector>
  </HeadingPairs>
  <TitlesOfParts>
    <vt:vector size="61" baseType="lpstr">
      <vt:lpstr>Angsana New</vt:lpstr>
      <vt:lpstr>Aptos</vt:lpstr>
      <vt:lpstr>Aptos Display</vt:lpstr>
      <vt:lpstr>Arial</vt:lpstr>
      <vt:lpstr>Calibri</vt:lpstr>
      <vt:lpstr>Calibri Light</vt:lpstr>
      <vt:lpstr>Century Gothic</vt:lpstr>
      <vt:lpstr>Gadugi</vt:lpstr>
      <vt:lpstr>Garamond</vt:lpstr>
      <vt:lpstr>Kiona</vt:lpstr>
      <vt:lpstr>Sitka Heading</vt:lpstr>
      <vt:lpstr>Wingdings</vt:lpstr>
      <vt:lpstr>Wingdings 3</vt:lpstr>
      <vt:lpstr>Orgaaninen</vt:lpstr>
      <vt:lpstr>Kuiskaus</vt:lpstr>
      <vt:lpstr>Office-teema</vt:lpstr>
      <vt:lpstr>1_Office-teema</vt:lpstr>
      <vt:lpstr>2_Office-teema</vt:lpstr>
      <vt:lpstr>Tervetuloa huoltajieniltaan!</vt:lpstr>
      <vt:lpstr>Illan ohjelma</vt:lpstr>
      <vt:lpstr>Jatketaan luokissa  ryhmänohjaajien johdolla</vt:lpstr>
      <vt:lpstr> Ensimmäisestä opintovuodesta</vt:lpstr>
      <vt:lpstr>PowerPoint-esitys</vt:lpstr>
      <vt:lpstr>Lukio-opinnot </vt:lpstr>
      <vt:lpstr>Lukuvuodessa on viisi jaksoa</vt:lpstr>
      <vt:lpstr>Lukio-opintojen laajuus eli oppimäärä on vähintään 150 opintopistettä (op) </vt:lpstr>
      <vt:lpstr>Kuusi oppiainetta per jakso</vt:lpstr>
      <vt:lpstr>Lukiossa opiskelija on itse vastuussa opinnoistaan ja opintojensa etenemisestä. </vt:lpstr>
      <vt:lpstr>OPISKELIJAN NÄKYMÄ</vt:lpstr>
      <vt:lpstr>Oppivelvollisuus ja poissaolot</vt:lpstr>
      <vt:lpstr> </vt:lpstr>
      <vt:lpstr>YLIOPPILASTUTKINTO sisältää vähintään viisi koetta Lisätietoa: ytl.fi</vt:lpstr>
      <vt:lpstr>Lukion lopuksi opiskelija saa kaksi todistusta: lukion päättötodistus (lukion oppimäärä suoritettu) ja ylioppilastutkintotodistus (YO-kokeet suoritettu). </vt:lpstr>
      <vt:lpstr>Tiedottaminen</vt:lpstr>
      <vt:lpstr>Opinto-ohjaus lukiossa</vt:lpstr>
      <vt:lpstr>Wilman lomakkeet</vt:lpstr>
      <vt:lpstr>Tukea opiskeluun</vt:lpstr>
      <vt:lpstr>Tiimijakso</vt:lpstr>
      <vt:lpstr>Hildesheim, Saksa  2025 - 2026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MIKÄ ON VANHEMPIEN ROOLI &amp; MERKITYS MEILLE LUKIOLAISILLE?</vt:lpstr>
      <vt:lpstr>Lukiolaisen vanhempana</vt:lpstr>
      <vt:lpstr>Lukioaika siirtymää nuoresta aikuisuuteen</vt:lpstr>
      <vt:lpstr>Nuoret kypsyvät omaan tahtiin</vt:lpstr>
      <vt:lpstr>Vanhemman tasapainoilu ei ole aina helppoa</vt:lpstr>
      <vt:lpstr>Suurin osa lukiolaisista pärjää hyvin</vt:lpstr>
      <vt:lpstr>Stressiliikennevalot</vt:lpstr>
      <vt:lpstr>Milloin syytä huoleen?</vt:lpstr>
      <vt:lpstr>Ja vielä…</vt:lpstr>
      <vt:lpstr>Perusasiat?</vt:lpstr>
      <vt:lpstr>Motivaatio hukassa?</vt:lpstr>
      <vt:lpstr>Tukena</vt:lpstr>
      <vt:lpstr> Terveydenhuolto</vt:lpstr>
      <vt:lpstr>Opiskeluhuolto- suunnitelma</vt:lpstr>
      <vt:lpstr>Jatketaan luokissa  ryhmänohjaajien johdolla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Lukio-opinnot</dc:title>
  <dc:creator>Jonninen Jenni Annika Hannele</dc:creator>
  <cp:lastModifiedBy>Karjalainen Tiina Tuulikki</cp:lastModifiedBy>
  <cp:revision>29</cp:revision>
  <dcterms:created xsi:type="dcterms:W3CDTF">2023-09-24T18:10:15Z</dcterms:created>
  <dcterms:modified xsi:type="dcterms:W3CDTF">2024-10-28T12:44:03Z</dcterms:modified>
</cp:coreProperties>
</file>