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3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65" r:id="rId13"/>
    <p:sldId id="266" r:id="rId14"/>
    <p:sldId id="267" r:id="rId15"/>
    <p:sldId id="263" r:id="rId16"/>
    <p:sldId id="264" r:id="rId17"/>
    <p:sldId id="269" r:id="rId18"/>
    <p:sldId id="270" r:id="rId19"/>
    <p:sldId id="271" r:id="rId20"/>
    <p:sldId id="272" r:id="rId21"/>
    <p:sldId id="273" r:id="rId22"/>
    <p:sldId id="280" r:id="rId23"/>
    <p:sldId id="274" r:id="rId24"/>
    <p:sldId id="275" r:id="rId25"/>
    <p:sldId id="276" r:id="rId26"/>
    <p:sldId id="277" r:id="rId27"/>
    <p:sldId id="279" r:id="rId28"/>
    <p:sldId id="278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71BF1-4EFB-15C7-5A28-717EAA6EF766}" v="1" dt="2024-09-20T09:01:15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6c453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6c453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8ecb3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8ecb3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5fe7959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5fe7959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4e35e6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4e35e6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9ac9c4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9ac9c4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08a64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08a6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667f74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667f7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7e499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7e499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710c8f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710c8f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5b815b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5b815b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745e8648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745e8648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7476c453a4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g27476c453a4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745e8648ce_1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2745e8648ce_1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92195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92195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7b58e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7b58e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57abcf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57abcf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54282d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54282d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7454282d73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g27454282d73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746844855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746844855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746844855e_0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3" name="Google Shape;153;g2746844855e_0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541b69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541b6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6bcd45e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6bcd45e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4741b0c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274741b0c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90957" y="251684"/>
            <a:ext cx="3102000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HISTORIA</a:t>
            </a:r>
            <a:endParaRPr sz="1100" dirty="0"/>
          </a:p>
        </p:txBody>
      </p:sp>
      <p:cxnSp>
        <p:nvCxnSpPr>
          <p:cNvPr id="55" name="Google Shape;55;p13"/>
          <p:cNvCxnSpPr/>
          <p:nvPr/>
        </p:nvCxnSpPr>
        <p:spPr>
          <a:xfrm>
            <a:off x="2066128" y="482495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3193142" y="891320"/>
            <a:ext cx="5100" cy="210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57" name="Google Shape;57;p13"/>
          <p:cNvCxnSpPr/>
          <p:nvPr/>
        </p:nvCxnSpPr>
        <p:spPr>
          <a:xfrm>
            <a:off x="2073394" y="491074"/>
            <a:ext cx="6600" cy="4088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" name="Google Shape;58;p13"/>
          <p:cNvCxnSpPr/>
          <p:nvPr/>
        </p:nvCxnSpPr>
        <p:spPr>
          <a:xfrm>
            <a:off x="2066128" y="150719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2066127" y="2594888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0" name="Google Shape;60;p13"/>
          <p:cNvCxnSpPr/>
          <p:nvPr/>
        </p:nvCxnSpPr>
        <p:spPr>
          <a:xfrm rot="10800000" flipH="1">
            <a:off x="3972617" y="481190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" name="Google Shape;61;p13"/>
          <p:cNvCxnSpPr/>
          <p:nvPr/>
        </p:nvCxnSpPr>
        <p:spPr>
          <a:xfrm rot="10800000" flipH="1">
            <a:off x="3956288" y="1492790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" name="Google Shape;62;p13"/>
          <p:cNvCxnSpPr/>
          <p:nvPr/>
        </p:nvCxnSpPr>
        <p:spPr>
          <a:xfrm rot="10800000" flipH="1">
            <a:off x="1807848" y="2598203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3" name="Google Shape;63;p13"/>
          <p:cNvCxnSpPr/>
          <p:nvPr/>
        </p:nvCxnSpPr>
        <p:spPr>
          <a:xfrm rot="10800000" flipH="1">
            <a:off x="3964453" y="2572016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" name="Google Shape;64;p13"/>
          <p:cNvCxnSpPr/>
          <p:nvPr/>
        </p:nvCxnSpPr>
        <p:spPr>
          <a:xfrm>
            <a:off x="4252370" y="258476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3193141" y="1915706"/>
            <a:ext cx="5100" cy="210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3193142" y="2940093"/>
            <a:ext cx="5100" cy="210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sp>
        <p:nvSpPr>
          <p:cNvPr id="67" name="Google Shape;67;p13"/>
          <p:cNvSpPr/>
          <p:nvPr/>
        </p:nvSpPr>
        <p:spPr>
          <a:xfrm>
            <a:off x="2486914" y="82076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Kansainväliset suhteet, 2op</a:t>
            </a:r>
            <a:endParaRPr dirty="0"/>
          </a:p>
        </p:txBody>
      </p:sp>
      <p:sp>
        <p:nvSpPr>
          <p:cNvPr id="68" name="Google Shape;68;p13"/>
          <p:cNvSpPr/>
          <p:nvPr/>
        </p:nvSpPr>
        <p:spPr>
          <a:xfrm>
            <a:off x="2487952" y="1094322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Itsenäisen Suomen historia,  2op</a:t>
            </a:r>
            <a:endParaRPr dirty="0"/>
          </a:p>
        </p:txBody>
      </p:sp>
      <p:sp>
        <p:nvSpPr>
          <p:cNvPr id="69" name="Google Shape;69;p13"/>
          <p:cNvSpPr/>
          <p:nvPr/>
        </p:nvSpPr>
        <p:spPr>
          <a:xfrm>
            <a:off x="2492570" y="212103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Eurooppalainen ihminen, 2op</a:t>
            </a:r>
            <a:endParaRPr dirty="0"/>
          </a:p>
        </p:txBody>
      </p:sp>
      <p:sp>
        <p:nvSpPr>
          <p:cNvPr id="70" name="Google Shape;70;p13"/>
          <p:cNvSpPr/>
          <p:nvPr/>
        </p:nvSpPr>
        <p:spPr>
          <a:xfrm>
            <a:off x="2481943" y="315761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Ruotsin itämaasta Suomeksi, 2op</a:t>
            </a:r>
            <a:endParaRPr dirty="0"/>
          </a:p>
        </p:txBody>
      </p:sp>
      <p:cxnSp>
        <p:nvCxnSpPr>
          <p:cNvPr id="71" name="Google Shape;71;p13"/>
          <p:cNvCxnSpPr/>
          <p:nvPr/>
        </p:nvCxnSpPr>
        <p:spPr>
          <a:xfrm>
            <a:off x="3203924" y="3964479"/>
            <a:ext cx="5100" cy="210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sp>
        <p:nvSpPr>
          <p:cNvPr id="72" name="Google Shape;72;p13"/>
          <p:cNvSpPr/>
          <p:nvPr/>
        </p:nvSpPr>
        <p:spPr>
          <a:xfrm>
            <a:off x="2460908" y="4176203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Maailman kulttuurit kohtaavat, 2op</a:t>
            </a:r>
            <a:endParaRPr dirty="0"/>
          </a:p>
        </p:txBody>
      </p:sp>
      <p:sp>
        <p:nvSpPr>
          <p:cNvPr id="73" name="Google Shape;73;p13"/>
          <p:cNvSpPr/>
          <p:nvPr/>
        </p:nvSpPr>
        <p:spPr>
          <a:xfrm>
            <a:off x="322724" y="218522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Ihminen ympäristön ja yhteiskuntien muutoksessa, 2op</a:t>
            </a:r>
            <a:endParaRPr dirty="0"/>
          </a:p>
        </p:txBody>
      </p:sp>
      <p:cxnSp>
        <p:nvCxnSpPr>
          <p:cNvPr id="74" name="Google Shape;74;p13"/>
          <p:cNvCxnSpPr/>
          <p:nvPr/>
        </p:nvCxnSpPr>
        <p:spPr>
          <a:xfrm>
            <a:off x="2066126" y="356536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5" name="Google Shape;75;p13"/>
          <p:cNvCxnSpPr/>
          <p:nvPr/>
        </p:nvCxnSpPr>
        <p:spPr>
          <a:xfrm>
            <a:off x="2066127" y="4578964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6" name="Google Shape;76;p13"/>
          <p:cNvCxnSpPr/>
          <p:nvPr/>
        </p:nvCxnSpPr>
        <p:spPr>
          <a:xfrm rot="10800000" flipH="1">
            <a:off x="3943086" y="4577657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" name="Google Shape;77;p13"/>
          <p:cNvCxnSpPr/>
          <p:nvPr/>
        </p:nvCxnSpPr>
        <p:spPr>
          <a:xfrm rot="10800000" flipH="1">
            <a:off x="3954268" y="3564054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3"/>
          <p:cNvCxnSpPr/>
          <p:nvPr/>
        </p:nvCxnSpPr>
        <p:spPr>
          <a:xfrm flipH="1">
            <a:off x="4236863" y="459325"/>
            <a:ext cx="14700" cy="4141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3"/>
          <p:cNvSpPr/>
          <p:nvPr/>
        </p:nvSpPr>
        <p:spPr>
          <a:xfrm>
            <a:off x="4650380" y="214021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Historian kertaus, 2op</a:t>
            </a:r>
            <a:endParaRPr dirty="0"/>
          </a:p>
        </p:txBody>
      </p:sp>
      <p:sp>
        <p:nvSpPr>
          <p:cNvPr id="80" name="Google Shape;80;p13"/>
          <p:cNvSpPr/>
          <p:nvPr/>
        </p:nvSpPr>
        <p:spPr>
          <a:xfrm>
            <a:off x="6601923" y="647761"/>
            <a:ext cx="2266120" cy="4141499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HI1-2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HI3-6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HI7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HI1-2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HI3-4(5)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HI5-7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1ov: HI1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2ov:HI2-3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3ov: HI4-5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4ov: HI6-7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59560" y="404908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FILOSOFIA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04543" y="2168693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Johdatus filosofiseen ajatteluun,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2477928" y="94748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Etiikka, 2op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2471177" y="216804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Yhteiskuntafilosofia,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2468753" y="3388732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Totuus, 2op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6228214" y="527994"/>
            <a:ext cx="2768978" cy="4102967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FI1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FI2-4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FI5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FI1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FI2-3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FI4-5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FI1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FI2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FI3-4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FI5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4638110" y="217131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FI05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Kritiikki, argumentaatio ja kirjoittaminen, 2op</a:t>
            </a:r>
            <a:endParaRPr dirty="0"/>
          </a:p>
        </p:txBody>
      </p:sp>
      <p:cxnSp>
        <p:nvCxnSpPr>
          <p:cNvPr id="61" name="Google Shape;61;p13"/>
          <p:cNvCxnSpPr/>
          <p:nvPr/>
        </p:nvCxnSpPr>
        <p:spPr>
          <a:xfrm rot="10800000" flipH="1">
            <a:off x="1789715" y="2575277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" name="Google Shape;62;p13"/>
          <p:cNvCxnSpPr/>
          <p:nvPr/>
        </p:nvCxnSpPr>
        <p:spPr>
          <a:xfrm flipH="1">
            <a:off x="2075839" y="1349578"/>
            <a:ext cx="4200" cy="2443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3" name="Google Shape;63;p13"/>
          <p:cNvCxnSpPr/>
          <p:nvPr/>
        </p:nvCxnSpPr>
        <p:spPr>
          <a:xfrm>
            <a:off x="2066128" y="2574527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" name="Google Shape;64;p13"/>
          <p:cNvCxnSpPr/>
          <p:nvPr/>
        </p:nvCxnSpPr>
        <p:spPr>
          <a:xfrm>
            <a:off x="3205554" y="1763991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3205553" y="2980089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2066128" y="1351782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>
            <a:off x="2072773" y="379727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flipH="1">
            <a:off x="4228931" y="1349578"/>
            <a:ext cx="4200" cy="2443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" name="Google Shape;69;p13"/>
          <p:cNvCxnSpPr/>
          <p:nvPr/>
        </p:nvCxnSpPr>
        <p:spPr>
          <a:xfrm rot="10800000" flipH="1">
            <a:off x="3956099" y="2575277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" name="Google Shape;70;p13"/>
          <p:cNvCxnSpPr/>
          <p:nvPr/>
        </p:nvCxnSpPr>
        <p:spPr>
          <a:xfrm rot="10800000" flipH="1">
            <a:off x="3956099" y="1352532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" name="Google Shape;71;p13"/>
          <p:cNvCxnSpPr/>
          <p:nvPr/>
        </p:nvCxnSpPr>
        <p:spPr>
          <a:xfrm rot="10800000" flipH="1">
            <a:off x="3956099" y="3798020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" name="Google Shape;72;p13"/>
          <p:cNvCxnSpPr/>
          <p:nvPr/>
        </p:nvCxnSpPr>
        <p:spPr>
          <a:xfrm>
            <a:off x="4232511" y="2574527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34670" y="632480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TERVEYSTIETO</a:t>
            </a:r>
            <a:endParaRPr sz="2600" dirty="0"/>
          </a:p>
        </p:txBody>
      </p:sp>
      <p:sp>
        <p:nvSpPr>
          <p:cNvPr id="55" name="Google Shape;55;p13"/>
          <p:cNvSpPr/>
          <p:nvPr/>
        </p:nvSpPr>
        <p:spPr>
          <a:xfrm>
            <a:off x="636547" y="1550126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Terveys voimavarana,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4418998" y="154532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TE03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Yhteiskunta ja terveys, 2op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533573" y="154532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Ympäristö, terveys,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6144653" y="1101808"/>
            <a:ext cx="2807236" cy="3070621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TE1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TE2-3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TE4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TE01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TE02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TE03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TE04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4421303" y="276932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Terveystiedon kertaus,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591321" y="358017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Ergonomia ja työhyvinvointi, 2op</a:t>
            </a:r>
            <a:endParaRPr dirty="0"/>
          </a:p>
        </p:txBody>
      </p:sp>
      <p:cxnSp>
        <p:nvCxnSpPr>
          <p:cNvPr id="61" name="Google Shape;61;p13"/>
          <p:cNvCxnSpPr/>
          <p:nvPr/>
        </p:nvCxnSpPr>
        <p:spPr>
          <a:xfrm>
            <a:off x="2124973" y="1958382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2" name="Google Shape;62;p13"/>
          <p:cNvCxnSpPr/>
          <p:nvPr/>
        </p:nvCxnSpPr>
        <p:spPr>
          <a:xfrm>
            <a:off x="4012001" y="1958383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" name="Google Shape;63;p13"/>
          <p:cNvCxnSpPr/>
          <p:nvPr/>
        </p:nvCxnSpPr>
        <p:spPr>
          <a:xfrm>
            <a:off x="5167133" y="2347836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352971" y="3139828"/>
            <a:ext cx="3446700" cy="407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Tämän voit suorittaa TE01 jälkeen,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missä vaiheessa tahansa. </a:t>
            </a:r>
            <a:endParaRPr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822859" y="556998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KEMIA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796513" y="1289737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KE01-02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Kemia ja minä, 1op</a:t>
            </a:r>
            <a:endParaRPr sz="1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Kemia ja kestävä tulevaisuus, 1op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702720" y="129377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Molekyylit ja mallit, 2op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4573619" y="1291270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Kemiallinen reaktio,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6277016" y="85965"/>
            <a:ext cx="2692121" cy="4971570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KE1-3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KE4-6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KE7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(tai 3.vuonna 1.jaksossa KE6 ja KE7)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KE1-3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KE4-5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KE6-7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syksyllä?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KE1-2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KE3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KE4-6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KE7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keväällä?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KE1-2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KE3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KE4-5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KE6-7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790740" y="249168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Kemian keskeisten sisältöjen kertaus,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3829500" y="404762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"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Biokemia, 2op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2696398" y="2477343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Kemiallinen tasapaino, 2op</a:t>
            </a:r>
            <a:endParaRPr dirty="0"/>
          </a:p>
        </p:txBody>
      </p:sp>
      <p:sp>
        <p:nvSpPr>
          <p:cNvPr id="62" name="Google Shape;62;p13"/>
          <p:cNvSpPr/>
          <p:nvPr/>
        </p:nvSpPr>
        <p:spPr>
          <a:xfrm>
            <a:off x="1749059" y="405106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Kemiaa kokeellisesti, 2op</a:t>
            </a:r>
            <a:endParaRPr dirty="0"/>
          </a:p>
        </p:txBody>
      </p:sp>
      <p:sp>
        <p:nvSpPr>
          <p:cNvPr id="63" name="Google Shape;63;p13"/>
          <p:cNvSpPr/>
          <p:nvPr/>
        </p:nvSpPr>
        <p:spPr>
          <a:xfrm>
            <a:off x="4584317" y="2488322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KE05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Kemiallinen energia ja kiertotalous, 2op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" name="Google Shape;64;p13"/>
          <p:cNvCxnSpPr/>
          <p:nvPr/>
        </p:nvCxnSpPr>
        <p:spPr>
          <a:xfrm>
            <a:off x="2288629" y="1695185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4174579" y="1695185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 rot="10800000">
            <a:off x="4185091" y="2895460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>
            <a:off x="5309618" y="2106773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2290976" y="2887295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9" name="Google Shape;69;p13"/>
          <p:cNvSpPr txBox="1"/>
          <p:nvPr/>
        </p:nvSpPr>
        <p:spPr>
          <a:xfrm>
            <a:off x="1470991" y="3636675"/>
            <a:ext cx="4662727" cy="28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 KE03 jälkeen, missä vaiheessa tahansa</a:t>
            </a: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85765" y="279068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FYSIIKKA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5799484" y="277828"/>
            <a:ext cx="2917394" cy="3047520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FY1-4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FY5-7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FY8-9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FY1-2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FY3-4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FY5-7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FY8-9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2243982" y="1287610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FY03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Energia ja lämpö, 2op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4134436" y="128591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FY04</a:t>
            </a:r>
            <a:endParaRPr sz="1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Voima ja liike,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4134436" y="251534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FY05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Jaksollinen liike ja aallot 1, 2op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2243981" y="251534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FY06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Sähkö,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336917" y="2515348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FY07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Sähkömagnetismi ja valo,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336916" y="3750970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FY08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Aine, säteily ja kvantittuminen, 2op</a:t>
            </a:r>
            <a:endParaRPr dirty="0"/>
          </a:p>
        </p:txBody>
      </p:sp>
      <p:sp>
        <p:nvSpPr>
          <p:cNvPr id="62" name="Google Shape;62;p13"/>
          <p:cNvSpPr/>
          <p:nvPr/>
        </p:nvSpPr>
        <p:spPr>
          <a:xfrm>
            <a:off x="2240324" y="375067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Fysiikan kertaus, 2op</a:t>
            </a:r>
            <a:endParaRPr dirty="0"/>
          </a:p>
        </p:txBody>
      </p:sp>
      <p:cxnSp>
        <p:nvCxnSpPr>
          <p:cNvPr id="63" name="Google Shape;63;p13"/>
          <p:cNvCxnSpPr/>
          <p:nvPr/>
        </p:nvCxnSpPr>
        <p:spPr>
          <a:xfrm>
            <a:off x="1825656" y="1694792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" name="Google Shape;64;p13"/>
          <p:cNvCxnSpPr/>
          <p:nvPr/>
        </p:nvCxnSpPr>
        <p:spPr>
          <a:xfrm>
            <a:off x="3717518" y="1694792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4761983" y="2098784"/>
            <a:ext cx="4500" cy="4137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1017673" y="3330464"/>
            <a:ext cx="4500" cy="4137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>
            <a:off x="1825656" y="4158155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3722116" y="2916620"/>
            <a:ext cx="4191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9" name="Google Shape;69;p13"/>
          <p:cNvCxnSpPr/>
          <p:nvPr/>
        </p:nvCxnSpPr>
        <p:spPr>
          <a:xfrm rot="10800000">
            <a:off x="1820400" y="2916620"/>
            <a:ext cx="4191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70" name="Google Shape;70;p13"/>
          <p:cNvSpPr/>
          <p:nvPr/>
        </p:nvSpPr>
        <p:spPr>
          <a:xfrm>
            <a:off x="342634" y="127714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FY01-02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Fysiikka luonnontieteenä, 1op</a:t>
            </a:r>
            <a:endParaRPr sz="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Fysiikka, ympäristö ja yhteiskunta, 1op</a:t>
            </a:r>
            <a:endParaRPr sz="800" dirty="0"/>
          </a:p>
        </p:txBody>
      </p:sp>
      <p:sp>
        <p:nvSpPr>
          <p:cNvPr id="71" name="Google Shape;71;p13"/>
          <p:cNvSpPr/>
          <p:nvPr/>
        </p:nvSpPr>
        <p:spPr>
          <a:xfrm>
            <a:off x="7413384" y="375067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Suhteellisuusteoriaa ja fysiikan kertausta, 2op</a:t>
            </a:r>
            <a:endParaRPr dirty="0"/>
          </a:p>
        </p:txBody>
      </p:sp>
      <p:sp>
        <p:nvSpPr>
          <p:cNvPr id="72" name="Google Shape;72;p13"/>
          <p:cNvSpPr/>
          <p:nvPr/>
        </p:nvSpPr>
        <p:spPr>
          <a:xfrm>
            <a:off x="5728444" y="377037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Tähtitiede, 2op</a:t>
            </a:r>
            <a:endParaRPr dirty="0"/>
          </a:p>
        </p:txBody>
      </p:sp>
      <p:sp>
        <p:nvSpPr>
          <p:cNvPr id="73" name="Google Shape;73;p13"/>
          <p:cNvSpPr txBox="1"/>
          <p:nvPr/>
        </p:nvSpPr>
        <p:spPr>
          <a:xfrm>
            <a:off x="5731727" y="3424316"/>
            <a:ext cx="20574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 suorittaa FY03 jälkeen, missä vaiheessa tahansa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337048" y="3422371"/>
            <a:ext cx="20574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 suorittaa FY08 jälkeen, missä vaiheessa tahansa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4098611" y="381976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FY10</a:t>
            </a:r>
            <a:endParaRPr sz="1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Kokeellinen fysiikka, 2op</a:t>
            </a:r>
            <a:endParaRPr sz="1000" dirty="0"/>
          </a:p>
        </p:txBody>
      </p:sp>
      <p:sp>
        <p:nvSpPr>
          <p:cNvPr id="76" name="Google Shape;76;p13"/>
          <p:cNvSpPr txBox="1"/>
          <p:nvPr/>
        </p:nvSpPr>
        <p:spPr>
          <a:xfrm>
            <a:off x="4101893" y="3473705"/>
            <a:ext cx="20574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 suorittaa FY04 jälkeen, missä vaiheessa tahansa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212644" y="297893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 (B, keskipitkä)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67127" y="1236324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1-2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Opiskelutaidot ja kieli-identiteetin rakentaminen, 1op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kieli arjessani, 3op</a:t>
            </a:r>
            <a:endParaRPr sz="1100"/>
          </a:p>
        </p:txBody>
      </p:sp>
      <p:sp>
        <p:nvSpPr>
          <p:cNvPr id="56" name="Google Shape;56;p13"/>
          <p:cNvSpPr/>
          <p:nvPr/>
        </p:nvSpPr>
        <p:spPr>
          <a:xfrm>
            <a:off x="4176299" y="1235378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Ympäristömme, 2op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4174646" y="245058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Opiskelu- ja työelämä,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2288304" y="243142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RUB1 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Viesti ja vaikuta puhuen, 2op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6071310" y="139256"/>
            <a:ext cx="2777609" cy="3121826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syksyllä/keväällä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RUB1-3, (RUB 8 tukikurssi)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RUB3-5 (6)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RUB(6), 7, 9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RUB1-3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RUB3-5 (6)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RUB(6) 7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4v:RUB(6) 9</a:t>
            </a:r>
            <a:endParaRPr dirty="0"/>
          </a:p>
        </p:txBody>
      </p:sp>
      <p:cxnSp>
        <p:nvCxnSpPr>
          <p:cNvPr id="60" name="Google Shape;60;p13"/>
          <p:cNvCxnSpPr/>
          <p:nvPr/>
        </p:nvCxnSpPr>
        <p:spPr>
          <a:xfrm>
            <a:off x="1858644" y="164324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1" name="Google Shape;61;p13"/>
          <p:cNvCxnSpPr/>
          <p:nvPr/>
        </p:nvCxnSpPr>
        <p:spPr>
          <a:xfrm>
            <a:off x="3763644" y="164324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2" name="Google Shape;62;p13"/>
          <p:cNvCxnSpPr/>
          <p:nvPr/>
        </p:nvCxnSpPr>
        <p:spPr>
          <a:xfrm>
            <a:off x="4917732" y="2049623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" name="Google Shape;63;p13"/>
          <p:cNvCxnSpPr/>
          <p:nvPr/>
        </p:nvCxnSpPr>
        <p:spPr>
          <a:xfrm rot="10800000">
            <a:off x="3768713" y="2854638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" name="Google Shape;64;p13"/>
          <p:cNvCxnSpPr/>
          <p:nvPr/>
        </p:nvCxnSpPr>
        <p:spPr>
          <a:xfrm rot="10800000">
            <a:off x="1860639" y="2863855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1101587" y="3260218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6" name="Google Shape;66;p13"/>
          <p:cNvSpPr/>
          <p:nvPr/>
        </p:nvSpPr>
        <p:spPr>
          <a:xfrm>
            <a:off x="2284437" y="1205817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Kulttuuri ja mediat, 2op</a:t>
            </a:r>
            <a:endParaRPr dirty="0"/>
          </a:p>
        </p:txBody>
      </p:sp>
      <p:sp>
        <p:nvSpPr>
          <p:cNvPr id="67" name="Google Shape;67;p13"/>
          <p:cNvSpPr/>
          <p:nvPr/>
        </p:nvSpPr>
        <p:spPr>
          <a:xfrm>
            <a:off x="357028" y="243142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RUB1 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Kestävä elämäntapa, 2op</a:t>
            </a:r>
            <a:endParaRPr dirty="0"/>
          </a:p>
        </p:txBody>
      </p:sp>
      <p:sp>
        <p:nvSpPr>
          <p:cNvPr id="68" name="Google Shape;68;p13"/>
          <p:cNvSpPr/>
          <p:nvPr/>
        </p:nvSpPr>
        <p:spPr>
          <a:xfrm>
            <a:off x="376555" y="364850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9 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kielen keskeisten sisältöjen kertaus, 2op</a:t>
            </a:r>
            <a:endParaRPr dirty="0"/>
          </a:p>
        </p:txBody>
      </p:sp>
      <p:sp>
        <p:nvSpPr>
          <p:cNvPr id="69" name="Google Shape;69;p13"/>
          <p:cNvSpPr/>
          <p:nvPr/>
        </p:nvSpPr>
        <p:spPr>
          <a:xfrm>
            <a:off x="7460115" y="405350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kirjallinen tuottaminen, 2op</a:t>
            </a:r>
            <a:endParaRPr dirty="0"/>
          </a:p>
        </p:txBody>
      </p:sp>
      <p:sp>
        <p:nvSpPr>
          <p:cNvPr id="70" name="Google Shape;70;p13"/>
          <p:cNvSpPr/>
          <p:nvPr/>
        </p:nvSpPr>
        <p:spPr>
          <a:xfrm>
            <a:off x="5659646" y="404565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perusteiden kertaus (tukikurssi), 2op </a:t>
            </a:r>
            <a:endParaRPr dirty="0"/>
          </a:p>
        </p:txBody>
      </p:sp>
      <p:sp>
        <p:nvSpPr>
          <p:cNvPr id="71" name="Google Shape;71;p13"/>
          <p:cNvSpPr txBox="1"/>
          <p:nvPr/>
        </p:nvSpPr>
        <p:spPr>
          <a:xfrm>
            <a:off x="5700749" y="3443331"/>
            <a:ext cx="3446700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8 tarkoitettu 1.-2.vuoden opiskelijoille. RUB1 10 voi suorittaa missä vaiheessa tahansa. 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62944" y="370485"/>
            <a:ext cx="3477244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 (A, pitkä ruotsi)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58973" y="1029662"/>
            <a:ext cx="1593154" cy="1016662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RUA01-02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Opiskelutaidot ja kieli-identiteetin rakentaminen, 1op.</a:t>
            </a:r>
          </a:p>
          <a:p>
            <a:r>
              <a:rPr lang="fi-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kieli ja vuorovaikutusosaaminen, 3op</a:t>
            </a:r>
            <a:endParaRPr lang="fi-FI" sz="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56" name="Google Shape;56;p13"/>
          <p:cNvSpPr/>
          <p:nvPr/>
        </p:nvSpPr>
        <p:spPr>
          <a:xfrm>
            <a:off x="2283712" y="1082434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RUA03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Kieli ja kulttuuri luovan ilmaisun välineenä, 2op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4172834" y="245058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RUA04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kieli vaikuttamisen välineenä,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361532" y="365606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RUA07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Ympäristö ja kestävä elämäntapa, 2op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6086545" y="861943"/>
            <a:ext cx="2690131" cy="3064597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RUA1-3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 RUA4-6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 RUA7, 9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 RUA1-3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 RUA4-6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RUA7, 9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RUA7, 9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1858644" y="164324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1" name="Google Shape;61;p13"/>
          <p:cNvCxnSpPr>
            <a:cxnSpLocks/>
          </p:cNvCxnSpPr>
          <p:nvPr/>
        </p:nvCxnSpPr>
        <p:spPr>
          <a:xfrm>
            <a:off x="3763644" y="1643240"/>
            <a:ext cx="547099" cy="80734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3" name="Google Shape;63;p13"/>
          <p:cNvCxnSpPr/>
          <p:nvPr/>
        </p:nvCxnSpPr>
        <p:spPr>
          <a:xfrm rot="10800000">
            <a:off x="3768713" y="2854638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" name="Google Shape;64;p13"/>
          <p:cNvCxnSpPr/>
          <p:nvPr/>
        </p:nvCxnSpPr>
        <p:spPr>
          <a:xfrm rot="10800000">
            <a:off x="1860639" y="2863855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1101587" y="3260218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7" name="Google Shape;67;p13"/>
          <p:cNvSpPr/>
          <p:nvPr/>
        </p:nvSpPr>
        <p:spPr>
          <a:xfrm>
            <a:off x="2275635" y="3656066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RUA08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Viesti ja vaikuta puhuen, 2op</a:t>
            </a:r>
            <a:endParaRPr dirty="0"/>
          </a:p>
        </p:txBody>
      </p:sp>
      <p:sp>
        <p:nvSpPr>
          <p:cNvPr id="68" name="Google Shape;68;p13"/>
          <p:cNvSpPr/>
          <p:nvPr/>
        </p:nvSpPr>
        <p:spPr>
          <a:xfrm>
            <a:off x="2280531" y="245874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RUA05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Kestävä tulevaisuus ja tiede, 2op</a:t>
            </a:r>
            <a:endParaRPr dirty="0"/>
          </a:p>
        </p:txBody>
      </p:sp>
      <p:sp>
        <p:nvSpPr>
          <p:cNvPr id="69" name="Google Shape;69;p13"/>
          <p:cNvSpPr/>
          <p:nvPr/>
        </p:nvSpPr>
        <p:spPr>
          <a:xfrm>
            <a:off x="361924" y="245874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RUA06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kieli jatko-opinnoissa ja työelämässä, 2op</a:t>
            </a:r>
            <a:endParaRPr dirty="0"/>
          </a:p>
        </p:txBody>
      </p:sp>
      <p:cxnSp>
        <p:nvCxnSpPr>
          <p:cNvPr id="70" name="Google Shape;70;p13"/>
          <p:cNvCxnSpPr/>
          <p:nvPr/>
        </p:nvCxnSpPr>
        <p:spPr>
          <a:xfrm>
            <a:off x="1850479" y="4059869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3" name="Google Shape;68;p13">
            <a:extLst>
              <a:ext uri="{FF2B5EF4-FFF2-40B4-BE49-F238E27FC236}">
                <a16:creationId xmlns:a16="http://schemas.microsoft.com/office/drawing/2014/main" id="{113FCFB9-0E7D-AE29-BD79-10000B312902}"/>
              </a:ext>
            </a:extLst>
          </p:cNvPr>
          <p:cNvSpPr/>
          <p:nvPr/>
        </p:nvSpPr>
        <p:spPr>
          <a:xfrm>
            <a:off x="4189346" y="366293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RUB1 9 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Ruotsin kielen keskeisten sisältöjen kertaus, 2op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57841" y="230136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ENGLANTI (A)</a:t>
            </a:r>
            <a:endParaRPr sz="2600" dirty="0"/>
          </a:p>
        </p:txBody>
      </p:sp>
      <p:sp>
        <p:nvSpPr>
          <p:cNvPr id="55" name="Google Shape;55;p13"/>
          <p:cNvSpPr/>
          <p:nvPr/>
        </p:nvSpPr>
        <p:spPr>
          <a:xfrm>
            <a:off x="2330640" y="1478123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Englannin kieli ja kulttuuri luovan ilmaisun välineenä,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430754" y="1275055"/>
            <a:ext cx="1485000" cy="1006695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ENA01-02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Opiskelutaidot ja kieli-identiteetin rakentaminen, 1op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Englanti globaalinan kielenä, 3op</a:t>
            </a:r>
            <a:endParaRPr sz="1100" dirty="0"/>
          </a:p>
        </p:txBody>
      </p:sp>
      <p:sp>
        <p:nvSpPr>
          <p:cNvPr id="57" name="Google Shape;57;p13"/>
          <p:cNvSpPr/>
          <p:nvPr/>
        </p:nvSpPr>
        <p:spPr>
          <a:xfrm>
            <a:off x="4230888" y="1468961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ENA04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Englannin kieli vaikuttamisen välineenä, 2op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240984" y="2670017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Kestävä tulevaisuus ja tiede, 2op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339448" y="2671408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Englannin kieli  jatko-opinnoissa ja työelämässä,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430755" y="3880253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ENA08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Viesti ja vaikuta puhuen,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6054312" y="371297"/>
            <a:ext cx="2867335" cy="4400906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3.</a:t>
            </a:r>
            <a:r>
              <a:rPr lang="fi-FI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v</a:t>
            </a:r>
            <a:r>
              <a:rPr lang="fi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uoden syksyllä?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ENA1-3 (ENA11 </a:t>
            </a:r>
            <a:r>
              <a:rPr lang="sv-S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tukikurssi</a:t>
            </a: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lang="sv-SE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ENA4-6 (ENA8 - </a:t>
            </a:r>
            <a:r>
              <a:rPr lang="sv-S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kevät</a:t>
            </a: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ENA7, 9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ENA1-3 (ENA11 tukikurssi)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ENA4-6 (ENA8 - kevät)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ENA7-9 (ENA8 - syksy)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ENA1-3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ENA4-6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ENA7, (ENA8)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ENA9 (ENA8)</a:t>
            </a:r>
            <a:endParaRPr dirty="0"/>
          </a:p>
        </p:txBody>
      </p:sp>
      <p:sp>
        <p:nvSpPr>
          <p:cNvPr id="63" name="Google Shape;63;p13"/>
          <p:cNvSpPr/>
          <p:nvPr/>
        </p:nvSpPr>
        <p:spPr>
          <a:xfrm>
            <a:off x="2338674" y="3878696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Englannin kielen keskeisten sisältöjen kertaus, 2op</a:t>
            </a:r>
            <a:endParaRPr dirty="0"/>
          </a:p>
        </p:txBody>
      </p:sp>
      <p:cxnSp>
        <p:nvCxnSpPr>
          <p:cNvPr id="65" name="Google Shape;65;p13"/>
          <p:cNvCxnSpPr/>
          <p:nvPr/>
        </p:nvCxnSpPr>
        <p:spPr>
          <a:xfrm>
            <a:off x="1920095" y="1882901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3818951" y="1876756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>
            <a:off x="4973039" y="2283139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3817874" y="3075864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9" name="Google Shape;69;p13"/>
          <p:cNvCxnSpPr/>
          <p:nvPr/>
        </p:nvCxnSpPr>
        <p:spPr>
          <a:xfrm rot="10800000">
            <a:off x="1925164" y="3075864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70" name="Google Shape;70;p13"/>
          <p:cNvSpPr/>
          <p:nvPr/>
        </p:nvSpPr>
        <p:spPr>
          <a:xfrm>
            <a:off x="430754" y="2669656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ENA07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Ympäristö ja kestävä elämäntapa, 2op</a:t>
            </a:r>
            <a:endParaRPr dirty="0"/>
          </a:p>
        </p:txBody>
      </p:sp>
      <p:cxnSp>
        <p:nvCxnSpPr>
          <p:cNvPr id="71" name="Google Shape;71;p13"/>
          <p:cNvCxnSpPr/>
          <p:nvPr/>
        </p:nvCxnSpPr>
        <p:spPr>
          <a:xfrm>
            <a:off x="1169183" y="3481445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2" name="Google Shape;72;p13"/>
          <p:cNvCxnSpPr/>
          <p:nvPr/>
        </p:nvCxnSpPr>
        <p:spPr>
          <a:xfrm>
            <a:off x="1924454" y="4334502"/>
            <a:ext cx="414900" cy="5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75" name="Google Shape;75;p13"/>
          <p:cNvCxnSpPr>
            <a:cxnSpLocks/>
          </p:cNvCxnSpPr>
          <p:nvPr/>
        </p:nvCxnSpPr>
        <p:spPr>
          <a:xfrm>
            <a:off x="1178027" y="3651455"/>
            <a:ext cx="1867800" cy="2349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" name="Google Shape;76;p13"/>
          <p:cNvCxnSpPr/>
          <p:nvPr/>
        </p:nvCxnSpPr>
        <p:spPr>
          <a:xfrm>
            <a:off x="3045827" y="3664834"/>
            <a:ext cx="3300" cy="213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" name="Google Shape;71;p13">
            <a:extLst>
              <a:ext uri="{FF2B5EF4-FFF2-40B4-BE49-F238E27FC236}">
                <a16:creationId xmlns:a16="http://schemas.microsoft.com/office/drawing/2014/main" id="{C9117511-D3B7-D5F2-7FF2-F6978C7D3559}"/>
              </a:ext>
            </a:extLst>
          </p:cNvPr>
          <p:cNvCxnSpPr>
            <a:cxnSpLocks/>
          </p:cNvCxnSpPr>
          <p:nvPr/>
        </p:nvCxnSpPr>
        <p:spPr>
          <a:xfrm>
            <a:off x="1911925" y="3457955"/>
            <a:ext cx="432759" cy="40960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4;p13">
            <a:extLst>
              <a:ext uri="{FF2B5EF4-FFF2-40B4-BE49-F238E27FC236}">
                <a16:creationId xmlns:a16="http://schemas.microsoft.com/office/drawing/2014/main" id="{F3034FA0-8CAF-324A-B2EE-7DAED447EA5D}"/>
              </a:ext>
            </a:extLst>
          </p:cNvPr>
          <p:cNvSpPr txBox="1"/>
          <p:nvPr/>
        </p:nvSpPr>
        <p:spPr>
          <a:xfrm>
            <a:off x="2625943" y="610913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ENGLANTI (A)</a:t>
            </a:r>
            <a:endParaRPr sz="260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3D3D36F-97B7-1F77-5FE4-91FC4BDA6080}"/>
              </a:ext>
            </a:extLst>
          </p:cNvPr>
          <p:cNvSpPr txBox="1"/>
          <p:nvPr/>
        </p:nvSpPr>
        <p:spPr>
          <a:xfrm>
            <a:off x="649301" y="1286869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suorittaa, missä vaiheessa tahansa 2. tai 3.vuonna. </a:t>
            </a:r>
          </a:p>
        </p:txBody>
      </p:sp>
      <p:sp>
        <p:nvSpPr>
          <p:cNvPr id="5" name="Google Shape;63;p13">
            <a:extLst>
              <a:ext uri="{FF2B5EF4-FFF2-40B4-BE49-F238E27FC236}">
                <a16:creationId xmlns:a16="http://schemas.microsoft.com/office/drawing/2014/main" id="{591EA39C-22FB-E3CF-41F0-665A01FB32E9}"/>
              </a:ext>
            </a:extLst>
          </p:cNvPr>
          <p:cNvSpPr/>
          <p:nvPr/>
        </p:nvSpPr>
        <p:spPr>
          <a:xfrm>
            <a:off x="2691943" y="209364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ENA15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Cultural Diversity in the United States,</a:t>
            </a: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2op</a:t>
            </a:r>
            <a:endParaRPr dirty="0"/>
          </a:p>
        </p:txBody>
      </p:sp>
      <p:sp>
        <p:nvSpPr>
          <p:cNvPr id="6" name="Google Shape;63;p13">
            <a:extLst>
              <a:ext uri="{FF2B5EF4-FFF2-40B4-BE49-F238E27FC236}">
                <a16:creationId xmlns:a16="http://schemas.microsoft.com/office/drawing/2014/main" id="{606F68B7-2E8C-36AF-83E4-910BA32E2D30}"/>
              </a:ext>
            </a:extLst>
          </p:cNvPr>
          <p:cNvSpPr/>
          <p:nvPr/>
        </p:nvSpPr>
        <p:spPr>
          <a:xfrm>
            <a:off x="1883443" y="318720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ENA16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English,</a:t>
            </a: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2op</a:t>
            </a:r>
            <a:endParaRPr dirty="0"/>
          </a:p>
        </p:txBody>
      </p:sp>
      <p:sp>
        <p:nvSpPr>
          <p:cNvPr id="8" name="Google Shape;63;p13">
            <a:extLst>
              <a:ext uri="{FF2B5EF4-FFF2-40B4-BE49-F238E27FC236}">
                <a16:creationId xmlns:a16="http://schemas.microsoft.com/office/drawing/2014/main" id="{2B65ED9B-4A82-6EB5-88D4-50A33DB5FB89}"/>
              </a:ext>
            </a:extLst>
          </p:cNvPr>
          <p:cNvSpPr/>
          <p:nvPr/>
        </p:nvSpPr>
        <p:spPr>
          <a:xfrm>
            <a:off x="860366" y="209364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ENA12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Kirjallisuuskurssi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2op</a:t>
            </a:r>
            <a:endParaRPr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E337E46-5C49-DE3D-0001-1911ECBA8034}"/>
              </a:ext>
            </a:extLst>
          </p:cNvPr>
          <p:cNvSpPr txBox="1"/>
          <p:nvPr/>
        </p:nvSpPr>
        <p:spPr>
          <a:xfrm>
            <a:off x="4985443" y="1286869"/>
            <a:ext cx="42620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suorittaa, missä vaiheessa tahansa 3.vuonna. </a:t>
            </a:r>
          </a:p>
        </p:txBody>
      </p:sp>
      <p:sp>
        <p:nvSpPr>
          <p:cNvPr id="7" name="Google Shape;62;p13">
            <a:extLst>
              <a:ext uri="{FF2B5EF4-FFF2-40B4-BE49-F238E27FC236}">
                <a16:creationId xmlns:a16="http://schemas.microsoft.com/office/drawing/2014/main" id="{F464731A-912F-F3AB-5A31-A11366FBD693}"/>
              </a:ext>
            </a:extLst>
          </p:cNvPr>
          <p:cNvSpPr/>
          <p:nvPr/>
        </p:nvSpPr>
        <p:spPr>
          <a:xfrm>
            <a:off x="4985443" y="209364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issues, 2op</a:t>
            </a:r>
            <a:endParaRPr dirty="0"/>
          </a:p>
        </p:txBody>
      </p:sp>
      <p:sp>
        <p:nvSpPr>
          <p:cNvPr id="9" name="Google Shape;64;p13">
            <a:extLst>
              <a:ext uri="{FF2B5EF4-FFF2-40B4-BE49-F238E27FC236}">
                <a16:creationId xmlns:a16="http://schemas.microsoft.com/office/drawing/2014/main" id="{FE6C8B53-F756-5385-83B9-B449D317A4E6}"/>
              </a:ext>
            </a:extLst>
          </p:cNvPr>
          <p:cNvSpPr/>
          <p:nvPr/>
        </p:nvSpPr>
        <p:spPr>
          <a:xfrm>
            <a:off x="6915594" y="209364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ENA13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Kirjoituskurssi, 2op</a:t>
            </a:r>
            <a:endParaRPr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CA294A76-4596-F0EF-4E10-1360D3ACF274}"/>
              </a:ext>
            </a:extLst>
          </p:cNvPr>
          <p:cNvSpPr txBox="1"/>
          <p:nvPr/>
        </p:nvSpPr>
        <p:spPr>
          <a:xfrm>
            <a:off x="723366" y="4103274"/>
            <a:ext cx="67762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Kirjoitus 3.syksyllä: ENA7 ja ENA9 suoritus 3.vuoden 1.jakso.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Kirjoitus 3.keväällä: ENA9 suoritus 3.</a:t>
            </a:r>
            <a:r>
              <a:rPr lang="fi-FI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vuoden</a:t>
            </a:r>
            <a:r>
              <a:rPr lang="fi-FI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3.</a:t>
            </a:r>
            <a:r>
              <a:rPr lang="fi-FI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jakso</a:t>
            </a:r>
            <a:r>
              <a:rPr lang="fi-FI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(ENA7 voi olla muuallakin kuin jaksossa 1)</a:t>
            </a:r>
          </a:p>
        </p:txBody>
      </p:sp>
    </p:spTree>
    <p:extLst>
      <p:ext uri="{BB962C8B-B14F-4D97-AF65-F5344CB8AC3E}">
        <p14:creationId xmlns:p14="http://schemas.microsoft.com/office/powerpoint/2010/main" val="870778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12356" y="116207"/>
            <a:ext cx="3693853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dirty="0">
                <a:latin typeface="Calibri" panose="020F0502020204030204" pitchFamily="34" charset="0"/>
                <a:cs typeface="Calibri" panose="020F0502020204030204" pitchFamily="34" charset="0"/>
              </a:rPr>
              <a:t>PITKÄ MATEMATIIKKA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4103201" y="781486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Funktiot ja yhtälöt 1, 3op</a:t>
            </a:r>
            <a:endParaRPr sz="1000" dirty="0"/>
          </a:p>
        </p:txBody>
      </p:sp>
      <p:sp>
        <p:nvSpPr>
          <p:cNvPr id="56" name="Google Shape;56;p13"/>
          <p:cNvSpPr/>
          <p:nvPr/>
        </p:nvSpPr>
        <p:spPr>
          <a:xfrm>
            <a:off x="313964" y="764504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Luvut ja yhtälöt, 2op</a:t>
            </a:r>
            <a:endParaRPr sz="1000" dirty="0"/>
          </a:p>
        </p:txBody>
      </p:sp>
      <p:sp>
        <p:nvSpPr>
          <p:cNvPr id="57" name="Google Shape;57;p13"/>
          <p:cNvSpPr/>
          <p:nvPr/>
        </p:nvSpPr>
        <p:spPr>
          <a:xfrm>
            <a:off x="2223636" y="781486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MAA03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Geometria,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6002117" y="762667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MAA04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Analyyttinen geometria ja vektorit,  3op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6006564" y="197839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MAA05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Funktiot ja yhtälöt 2,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4104386" y="196902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MAA06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Derivaatta, 3op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2205785" y="4331478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MAA10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3D-geometria, 2op</a:t>
            </a:r>
            <a:endParaRPr dirty="0"/>
          </a:p>
        </p:txBody>
      </p:sp>
      <p:sp>
        <p:nvSpPr>
          <p:cNvPr id="62" name="Google Shape;62;p13"/>
          <p:cNvSpPr/>
          <p:nvPr/>
        </p:nvSpPr>
        <p:spPr>
          <a:xfrm>
            <a:off x="334246" y="430691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MAA11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Algoritmit, 2op</a:t>
            </a:r>
            <a:endParaRPr dirty="0"/>
          </a:p>
        </p:txBody>
      </p:sp>
      <p:sp>
        <p:nvSpPr>
          <p:cNvPr id="63" name="Google Shape;63;p13"/>
          <p:cNvSpPr/>
          <p:nvPr/>
        </p:nvSpPr>
        <p:spPr>
          <a:xfrm>
            <a:off x="7531376" y="162321"/>
            <a:ext cx="1471800" cy="3782367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1ov: MAA1-4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2ov: MAA5-9,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(11 - kevät)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3ov: MAA13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(11 – syksy)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(10, 12)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(4. vuoden keväällä?)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1ov: MAA1-4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2ov: MAA5-9 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3ov: MAA10-12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4ov: MAA13</a:t>
            </a:r>
            <a:endParaRPr sz="1200" dirty="0"/>
          </a:p>
        </p:txBody>
      </p:sp>
      <p:cxnSp>
        <p:nvCxnSpPr>
          <p:cNvPr id="64" name="Google Shape;64;p13"/>
          <p:cNvCxnSpPr/>
          <p:nvPr/>
        </p:nvCxnSpPr>
        <p:spPr>
          <a:xfrm>
            <a:off x="1805481" y="1171421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3697190" y="117142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6725266" y="1577803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 rot="10800000">
            <a:off x="5589538" y="2389463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3688110" y="2392035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9" name="Google Shape;69;p13"/>
          <p:cNvCxnSpPr/>
          <p:nvPr/>
        </p:nvCxnSpPr>
        <p:spPr>
          <a:xfrm>
            <a:off x="1015197" y="2788399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70" name="Google Shape;70;p13"/>
          <p:cNvSpPr/>
          <p:nvPr/>
        </p:nvSpPr>
        <p:spPr>
          <a:xfrm>
            <a:off x="313964" y="1990664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MAA07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Integraalilaskentaa, 2op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5999714" y="430424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MAA13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Pitkän matematiikan kertaus, 4op</a:t>
            </a:r>
            <a:endParaRPr dirty="0"/>
          </a:p>
        </p:txBody>
      </p:sp>
      <p:sp>
        <p:nvSpPr>
          <p:cNvPr id="72" name="Google Shape;72;p13"/>
          <p:cNvSpPr/>
          <p:nvPr/>
        </p:nvSpPr>
        <p:spPr>
          <a:xfrm>
            <a:off x="321558" y="315945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MAA08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Tilastot ja todennäköisyys, 2op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2217387" y="197570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MAA09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Talousmatematiikka, 1op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7695533" y="432349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(MAA15)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Talousmatematiikan perusteet, 1op  (2.vuoden kevät)</a:t>
            </a:r>
            <a:endParaRPr dirty="0"/>
          </a:p>
        </p:txBody>
      </p:sp>
      <p:sp>
        <p:nvSpPr>
          <p:cNvPr id="75" name="Google Shape;75;p13"/>
          <p:cNvSpPr/>
          <p:nvPr/>
        </p:nvSpPr>
        <p:spPr>
          <a:xfrm>
            <a:off x="4112189" y="4333500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MAA12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Analyysi ja jatkuva jakauma, 2op</a:t>
            </a:r>
            <a:endParaRPr dirty="0"/>
          </a:p>
        </p:txBody>
      </p:sp>
      <p:cxnSp>
        <p:nvCxnSpPr>
          <p:cNvPr id="76" name="Google Shape;76;p13"/>
          <p:cNvCxnSpPr/>
          <p:nvPr/>
        </p:nvCxnSpPr>
        <p:spPr>
          <a:xfrm>
            <a:off x="5591114" y="117142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7" name="Google Shape;77;p13"/>
          <p:cNvCxnSpPr/>
          <p:nvPr/>
        </p:nvCxnSpPr>
        <p:spPr>
          <a:xfrm rot="10800000">
            <a:off x="1794185" y="2392035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8" name="Google Shape;78;p13"/>
          <p:cNvCxnSpPr/>
          <p:nvPr/>
        </p:nvCxnSpPr>
        <p:spPr>
          <a:xfrm>
            <a:off x="1014420" y="3944689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9" name="Google Shape;79;p13"/>
          <p:cNvCxnSpPr/>
          <p:nvPr/>
        </p:nvCxnSpPr>
        <p:spPr>
          <a:xfrm rot="10800000" flipH="1">
            <a:off x="1018539" y="4101419"/>
            <a:ext cx="7304400" cy="28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0" name="Google Shape;80;p13"/>
          <p:cNvCxnSpPr/>
          <p:nvPr/>
        </p:nvCxnSpPr>
        <p:spPr>
          <a:xfrm>
            <a:off x="8315588" y="4110073"/>
            <a:ext cx="3300" cy="213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81" name="Google Shape;81;p13"/>
          <p:cNvCxnSpPr/>
          <p:nvPr/>
        </p:nvCxnSpPr>
        <p:spPr>
          <a:xfrm>
            <a:off x="4740391" y="4110072"/>
            <a:ext cx="3300" cy="213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82" name="Google Shape;82;p13"/>
          <p:cNvCxnSpPr/>
          <p:nvPr/>
        </p:nvCxnSpPr>
        <p:spPr>
          <a:xfrm>
            <a:off x="6468182" y="4083491"/>
            <a:ext cx="3300" cy="213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83" name="Google Shape;83;p13"/>
          <p:cNvCxnSpPr/>
          <p:nvPr/>
        </p:nvCxnSpPr>
        <p:spPr>
          <a:xfrm>
            <a:off x="1776113" y="4669843"/>
            <a:ext cx="414900" cy="5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84" name="Google Shape;84;p13"/>
          <p:cNvCxnSpPr/>
          <p:nvPr/>
        </p:nvCxnSpPr>
        <p:spPr>
          <a:xfrm>
            <a:off x="3689973" y="4669842"/>
            <a:ext cx="414900" cy="5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85" name="Google Shape;85;p13"/>
          <p:cNvCxnSpPr/>
          <p:nvPr/>
        </p:nvCxnSpPr>
        <p:spPr>
          <a:xfrm>
            <a:off x="5597189" y="4643261"/>
            <a:ext cx="414900" cy="5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87" name="Google Shape;87;p13"/>
          <p:cNvCxnSpPr/>
          <p:nvPr/>
        </p:nvCxnSpPr>
        <p:spPr>
          <a:xfrm>
            <a:off x="2939501" y="4110072"/>
            <a:ext cx="3300" cy="213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2E3DD092-8109-D21F-B294-E36A8DE1F66C}"/>
              </a:ext>
            </a:extLst>
          </p:cNvPr>
          <p:cNvSpPr txBox="1"/>
          <p:nvPr/>
        </p:nvSpPr>
        <p:spPr>
          <a:xfrm>
            <a:off x="1909482" y="1324853"/>
            <a:ext cx="4572000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fi-FI" dirty="0"/>
              <a:t>Jos olet lukenut pitkän matematiikan ja aiot kirjoittaa lyhyen matematiikan, suositellaan suoritettavaksi MAB6, MAB9 sekä lyhyen matematiikan kertaus MAB10.</a:t>
            </a:r>
          </a:p>
        </p:txBody>
      </p:sp>
    </p:spTree>
    <p:extLst>
      <p:ext uri="{BB962C8B-B14F-4D97-AF65-F5344CB8AC3E}">
        <p14:creationId xmlns:p14="http://schemas.microsoft.com/office/powerpoint/2010/main" val="34098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/>
          <p:nvPr/>
        </p:nvSpPr>
        <p:spPr>
          <a:xfrm>
            <a:off x="6569441" y="159715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Toinen maailmansota, 2op</a:t>
            </a:r>
            <a:endParaRPr dirty="0"/>
          </a:p>
        </p:txBody>
      </p:sp>
      <p:sp>
        <p:nvSpPr>
          <p:cNvPr id="86" name="Google Shape;86;p14"/>
          <p:cNvSpPr/>
          <p:nvPr/>
        </p:nvSpPr>
        <p:spPr>
          <a:xfrm>
            <a:off x="1541493" y="158722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Antiikin historia, 2op</a:t>
            </a:r>
            <a:endParaRPr dirty="0"/>
          </a:p>
        </p:txBody>
      </p:sp>
      <p:sp>
        <p:nvSpPr>
          <p:cNvPr id="87" name="Google Shape;87;p14"/>
          <p:cNvSpPr/>
          <p:nvPr/>
        </p:nvSpPr>
        <p:spPr>
          <a:xfrm>
            <a:off x="1541493" y="280350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Maailma nyt – ajankohtaiset tapahtumat, 2op</a:t>
            </a:r>
            <a:endParaRPr dirty="0"/>
          </a:p>
        </p:txBody>
      </p:sp>
      <p:sp>
        <p:nvSpPr>
          <p:cNvPr id="88" name="Google Shape;88;p14"/>
          <p:cNvSpPr/>
          <p:nvPr/>
        </p:nvSpPr>
        <p:spPr>
          <a:xfrm>
            <a:off x="6569441" y="279484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Venäjän ja NL:n historia, 2op</a:t>
            </a:r>
            <a:endParaRPr dirty="0"/>
          </a:p>
        </p:txBody>
      </p:sp>
      <p:sp>
        <p:nvSpPr>
          <p:cNvPr id="89" name="Google Shape;89;p14"/>
          <p:cNvSpPr/>
          <p:nvPr/>
        </p:nvSpPr>
        <p:spPr>
          <a:xfrm>
            <a:off x="3392957" y="280369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Rikoshistoria, 2op</a:t>
            </a:r>
            <a:endParaRPr dirty="0"/>
          </a:p>
        </p:txBody>
      </p:sp>
      <p:sp>
        <p:nvSpPr>
          <p:cNvPr id="90" name="Google Shape;90;p14"/>
          <p:cNvSpPr txBox="1"/>
          <p:nvPr/>
        </p:nvSpPr>
        <p:spPr>
          <a:xfrm>
            <a:off x="1478577" y="930894"/>
            <a:ext cx="3280250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 HI01 jälkeen, missä vaiheessa tahansa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6144927" y="717683"/>
            <a:ext cx="2860759" cy="71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 HI1 &amp; HI02 jälkeen, missä vaiheessa tahansa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54;p13">
            <a:extLst>
              <a:ext uri="{FF2B5EF4-FFF2-40B4-BE49-F238E27FC236}">
                <a16:creationId xmlns:a16="http://schemas.microsoft.com/office/drawing/2014/main" id="{DAAAD7BB-D8A8-1206-6C15-23B5F160E6BE}"/>
              </a:ext>
            </a:extLst>
          </p:cNvPr>
          <p:cNvSpPr txBox="1"/>
          <p:nvPr/>
        </p:nvSpPr>
        <p:spPr>
          <a:xfrm>
            <a:off x="2283993" y="297710"/>
            <a:ext cx="3102000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HISTORIA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34238" y="64304"/>
            <a:ext cx="3340946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dirty="0">
                <a:latin typeface="Calibri" panose="020F0502020204030204" pitchFamily="34" charset="0"/>
                <a:cs typeface="Calibri" panose="020F0502020204030204" pitchFamily="34" charset="0"/>
              </a:rPr>
              <a:t>LYHYT MATEMATIIKKA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5356070" y="43837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MAB02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Lausekkeet ja yhtälöt,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3451071" y="43837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Luvut ja yhtälöt, 2op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7260242" y="437434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MAB03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Geometria,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7258589" y="1652642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MAB04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Matemaattisia malleja,  2op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5368361" y="1656192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MAB05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Tilastot ja todennäköisyys,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3460288" y="1656191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MAB06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Talousmatematiikan perusteet,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5352541" y="2845453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MAB08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Matemaattinen analyysi 2, 2op</a:t>
            </a:r>
            <a:endParaRPr dirty="0"/>
          </a:p>
        </p:txBody>
      </p:sp>
      <p:sp>
        <p:nvSpPr>
          <p:cNvPr id="62" name="Google Shape;62;p13"/>
          <p:cNvSpPr/>
          <p:nvPr/>
        </p:nvSpPr>
        <p:spPr>
          <a:xfrm>
            <a:off x="7264848" y="2845453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MAB09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Tilastolliset ja todennäköisyys-jakaumat, 2op</a:t>
            </a:r>
            <a:endParaRPr dirty="0"/>
          </a:p>
        </p:txBody>
      </p:sp>
      <p:sp>
        <p:nvSpPr>
          <p:cNvPr id="63" name="Google Shape;63;p13"/>
          <p:cNvSpPr/>
          <p:nvPr/>
        </p:nvSpPr>
        <p:spPr>
          <a:xfrm>
            <a:off x="383670" y="602927"/>
            <a:ext cx="2600128" cy="3638660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1ov: MAB1-3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2ov: MAB4-7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3ov: MAB8-10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1ov: MAB1-3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2ov: MAB4-7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3ov: MAB8-9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4ov: MAB10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Suositellaan kirjoitettavaksi 3.vuoden keväällä.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" name="Google Shape;64;p13"/>
          <p:cNvCxnSpPr/>
          <p:nvPr/>
        </p:nvCxnSpPr>
        <p:spPr>
          <a:xfrm>
            <a:off x="4942588" y="845297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5" name="Google Shape;65;p13"/>
          <p:cNvCxnSpPr/>
          <p:nvPr/>
        </p:nvCxnSpPr>
        <p:spPr>
          <a:xfrm>
            <a:off x="6847588" y="845296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8001676" y="1251679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 rot="10800000">
            <a:off x="6852656" y="2056694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4944583" y="2065911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9" name="Google Shape;69;p13"/>
          <p:cNvCxnSpPr/>
          <p:nvPr/>
        </p:nvCxnSpPr>
        <p:spPr>
          <a:xfrm>
            <a:off x="4185530" y="2462275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70" name="Google Shape;70;p13"/>
          <p:cNvSpPr/>
          <p:nvPr/>
        </p:nvSpPr>
        <p:spPr>
          <a:xfrm>
            <a:off x="3460288" y="2858312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MAB07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Talousmatematiikka, 2op</a:t>
            </a:r>
            <a:endParaRPr dirty="0"/>
          </a:p>
        </p:txBody>
      </p:sp>
      <p:sp>
        <p:nvSpPr>
          <p:cNvPr id="71" name="Google Shape;71;p13"/>
          <p:cNvSpPr/>
          <p:nvPr/>
        </p:nvSpPr>
        <p:spPr>
          <a:xfrm>
            <a:off x="7320261" y="405305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MAB10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Kertauskurssi 2op</a:t>
            </a:r>
            <a:endParaRPr dirty="0"/>
          </a:p>
        </p:txBody>
      </p:sp>
      <p:cxnSp>
        <p:nvCxnSpPr>
          <p:cNvPr id="73" name="Google Shape;73;p13"/>
          <p:cNvCxnSpPr/>
          <p:nvPr/>
        </p:nvCxnSpPr>
        <p:spPr>
          <a:xfrm>
            <a:off x="4960559" y="3260692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4" name="Google Shape;74;p13"/>
          <p:cNvCxnSpPr/>
          <p:nvPr/>
        </p:nvCxnSpPr>
        <p:spPr>
          <a:xfrm>
            <a:off x="6836804" y="3260692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5" name="Google Shape;75;p13"/>
          <p:cNvCxnSpPr/>
          <p:nvPr/>
        </p:nvCxnSpPr>
        <p:spPr>
          <a:xfrm>
            <a:off x="8001676" y="3666057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" name="Google Shape;75;p13">
            <a:extLst>
              <a:ext uri="{FF2B5EF4-FFF2-40B4-BE49-F238E27FC236}">
                <a16:creationId xmlns:a16="http://schemas.microsoft.com/office/drawing/2014/main" id="{640927DD-5093-417A-1287-F41843AF1A6C}"/>
              </a:ext>
            </a:extLst>
          </p:cNvPr>
          <p:cNvCxnSpPr>
            <a:cxnSpLocks/>
          </p:cNvCxnSpPr>
          <p:nvPr/>
        </p:nvCxnSpPr>
        <p:spPr>
          <a:xfrm>
            <a:off x="4957859" y="3651915"/>
            <a:ext cx="2335097" cy="401142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/>
        </p:nvSpPr>
        <p:spPr>
          <a:xfrm>
            <a:off x="1878702" y="353467"/>
            <a:ext cx="3849241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ÄIDINKIELI JA KIRJALLISUUS</a:t>
            </a:r>
          </a:p>
        </p:txBody>
      </p:sp>
      <p:sp>
        <p:nvSpPr>
          <p:cNvPr id="130" name="Google Shape;130;p25"/>
          <p:cNvSpPr/>
          <p:nvPr/>
        </p:nvSpPr>
        <p:spPr>
          <a:xfrm>
            <a:off x="2272127" y="1236324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ÄI03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Vuorovaikutus, 2op</a:t>
            </a:r>
            <a:endParaRPr dirty="0"/>
          </a:p>
        </p:txBody>
      </p:sp>
      <p:sp>
        <p:nvSpPr>
          <p:cNvPr id="131" name="Google Shape;131;p25"/>
          <p:cNvSpPr/>
          <p:nvPr/>
        </p:nvSpPr>
        <p:spPr>
          <a:xfrm>
            <a:off x="367127" y="1236324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ÄI01-02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Tekstien tulkinta ja kirjoittaminen, 1op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Kieli- ja tekstitietoisuus, 1op</a:t>
            </a:r>
            <a:endParaRPr sz="1100" dirty="0"/>
          </a:p>
        </p:txBody>
      </p:sp>
      <p:sp>
        <p:nvSpPr>
          <p:cNvPr id="132" name="Google Shape;132;p25"/>
          <p:cNvSpPr/>
          <p:nvPr/>
        </p:nvSpPr>
        <p:spPr>
          <a:xfrm>
            <a:off x="4176299" y="1235378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ÄI04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Kirjallisuus 1, 2op</a:t>
            </a:r>
            <a:endParaRPr dirty="0"/>
          </a:p>
        </p:txBody>
      </p:sp>
      <p:sp>
        <p:nvSpPr>
          <p:cNvPr id="133" name="Google Shape;133;p25"/>
          <p:cNvSpPr/>
          <p:nvPr/>
        </p:nvSpPr>
        <p:spPr>
          <a:xfrm>
            <a:off x="4174646" y="245058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ÄI05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Tekstien tulkinta 1, 2op</a:t>
            </a:r>
            <a:endParaRPr dirty="0"/>
          </a:p>
        </p:txBody>
      </p:sp>
      <p:sp>
        <p:nvSpPr>
          <p:cNvPr id="134" name="Google Shape;134;p25"/>
          <p:cNvSpPr/>
          <p:nvPr/>
        </p:nvSpPr>
        <p:spPr>
          <a:xfrm>
            <a:off x="2284417" y="2454136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ÄI06-07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Kirjoittaminen 1, 1op</a:t>
            </a:r>
            <a:endParaRPr sz="1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Vuorovaikutus 2, 1op</a:t>
            </a:r>
            <a:endParaRPr sz="1000" dirty="0"/>
          </a:p>
        </p:txBody>
      </p:sp>
      <p:sp>
        <p:nvSpPr>
          <p:cNvPr id="135" name="Google Shape;135;p25"/>
          <p:cNvSpPr/>
          <p:nvPr/>
        </p:nvSpPr>
        <p:spPr>
          <a:xfrm>
            <a:off x="376345" y="245413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ÄI08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Kirjallisuus 2, 2op</a:t>
            </a:r>
            <a:endParaRPr dirty="0"/>
          </a:p>
        </p:txBody>
      </p:sp>
      <p:sp>
        <p:nvSpPr>
          <p:cNvPr id="136" name="Google Shape;136;p25"/>
          <p:cNvSpPr/>
          <p:nvPr/>
        </p:nvSpPr>
        <p:spPr>
          <a:xfrm>
            <a:off x="372842" y="3643398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ÄI09</a:t>
            </a:r>
            <a:endParaRPr sz="1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2268598" y="3643398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ÄI10</a:t>
            </a:r>
            <a:endParaRPr sz="1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Kirjoittaminen 2, 2op</a:t>
            </a:r>
            <a:endParaRPr dirty="0"/>
          </a:p>
        </p:txBody>
      </p:sp>
      <p:sp>
        <p:nvSpPr>
          <p:cNvPr id="138" name="Google Shape;138;p25"/>
          <p:cNvSpPr/>
          <p:nvPr/>
        </p:nvSpPr>
        <p:spPr>
          <a:xfrm>
            <a:off x="4180905" y="364339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ÄI011</a:t>
            </a:r>
            <a:endParaRPr sz="1400" b="1" u="sng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Tekstien tulkinta, 2op</a:t>
            </a:r>
            <a:endParaRPr dirty="0"/>
          </a:p>
        </p:txBody>
      </p:sp>
      <p:sp>
        <p:nvSpPr>
          <p:cNvPr id="139" name="Google Shape;139;p25"/>
          <p:cNvSpPr/>
          <p:nvPr/>
        </p:nvSpPr>
        <p:spPr>
          <a:xfrm>
            <a:off x="6079019" y="551716"/>
            <a:ext cx="2824720" cy="4401883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1ov: ÄI1-4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2ov: ÄI5-8 (9)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3ov: ÄI10-11 (9)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1ov: ÄI1-4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2ov: ÄI5-8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3ov: ÄI10-11 (9)</a:t>
            </a:r>
            <a:endParaRPr lang="fi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" dirty="0">
              <a:solidFill>
                <a:schemeClr val="dk1"/>
              </a:solidFill>
              <a:latin typeface="Calibri"/>
              <a:cs typeface="Calibri"/>
            </a:endParaRPr>
          </a:p>
        </p:txBody>
      </p:sp>
      <p:cxnSp>
        <p:nvCxnSpPr>
          <p:cNvPr id="140" name="Google Shape;140;p25"/>
          <p:cNvCxnSpPr/>
          <p:nvPr/>
        </p:nvCxnSpPr>
        <p:spPr>
          <a:xfrm>
            <a:off x="1858644" y="164324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1" name="Google Shape;141;p25"/>
          <p:cNvCxnSpPr/>
          <p:nvPr/>
        </p:nvCxnSpPr>
        <p:spPr>
          <a:xfrm>
            <a:off x="3763644" y="164324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2" name="Google Shape;142;p25"/>
          <p:cNvCxnSpPr/>
          <p:nvPr/>
        </p:nvCxnSpPr>
        <p:spPr>
          <a:xfrm>
            <a:off x="4917732" y="2049623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3" name="Google Shape;143;p25"/>
          <p:cNvCxnSpPr/>
          <p:nvPr/>
        </p:nvCxnSpPr>
        <p:spPr>
          <a:xfrm rot="10800000">
            <a:off x="3768713" y="2854638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4" name="Google Shape;144;p25"/>
          <p:cNvCxnSpPr/>
          <p:nvPr/>
        </p:nvCxnSpPr>
        <p:spPr>
          <a:xfrm rot="10800000">
            <a:off x="1860639" y="2863855"/>
            <a:ext cx="411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5" name="Google Shape;145;p25"/>
          <p:cNvCxnSpPr/>
          <p:nvPr/>
        </p:nvCxnSpPr>
        <p:spPr>
          <a:xfrm>
            <a:off x="1869148" y="4051825"/>
            <a:ext cx="414900" cy="5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146" name="Google Shape;146;p25"/>
          <p:cNvCxnSpPr/>
          <p:nvPr/>
        </p:nvCxnSpPr>
        <p:spPr>
          <a:xfrm>
            <a:off x="3768002" y="4051824"/>
            <a:ext cx="414900" cy="5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147" name="Google Shape;147;p25"/>
          <p:cNvCxnSpPr/>
          <p:nvPr/>
        </p:nvCxnSpPr>
        <p:spPr>
          <a:xfrm>
            <a:off x="1101587" y="3260218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8" name="Google Shape;148;p25"/>
          <p:cNvCxnSpPr/>
          <p:nvPr/>
        </p:nvCxnSpPr>
        <p:spPr>
          <a:xfrm rot="10800000" flipH="1">
            <a:off x="1104286" y="3449109"/>
            <a:ext cx="3810600" cy="5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9" name="Google Shape;149;p25"/>
          <p:cNvCxnSpPr/>
          <p:nvPr/>
        </p:nvCxnSpPr>
        <p:spPr>
          <a:xfrm>
            <a:off x="4917731" y="3453791"/>
            <a:ext cx="2700" cy="184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0" name="Google Shape;150;p25"/>
          <p:cNvCxnSpPr/>
          <p:nvPr/>
        </p:nvCxnSpPr>
        <p:spPr>
          <a:xfrm>
            <a:off x="3009658" y="3453791"/>
            <a:ext cx="2700" cy="184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1" name="Google Shape;151;p25"/>
          <p:cNvCxnSpPr/>
          <p:nvPr/>
        </p:nvCxnSpPr>
        <p:spPr>
          <a:xfrm flipH="1">
            <a:off x="1878702" y="3247928"/>
            <a:ext cx="408900" cy="40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/>
          <p:nvPr/>
        </p:nvSpPr>
        <p:spPr>
          <a:xfrm>
            <a:off x="1440728" y="111617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ÄI12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Ilmaisen itseäni, 2op</a:t>
            </a:r>
            <a:endParaRPr dirty="0"/>
          </a:p>
        </p:txBody>
      </p:sp>
      <p:sp>
        <p:nvSpPr>
          <p:cNvPr id="157" name="Google Shape;157;p26"/>
          <p:cNvSpPr/>
          <p:nvPr/>
        </p:nvSpPr>
        <p:spPr>
          <a:xfrm>
            <a:off x="3834558" y="111710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ÄI15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Luova kirjoittaminen, 2op</a:t>
            </a:r>
            <a:endParaRPr dirty="0"/>
          </a:p>
        </p:txBody>
      </p:sp>
      <p:sp>
        <p:nvSpPr>
          <p:cNvPr id="158" name="Google Shape;158;p26"/>
          <p:cNvSpPr/>
          <p:nvPr/>
        </p:nvSpPr>
        <p:spPr>
          <a:xfrm>
            <a:off x="1440728" y="371171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ÄI14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Valinnainen kirjallisuus 2, 2op</a:t>
            </a:r>
            <a:endParaRPr dirty="0"/>
          </a:p>
        </p:txBody>
      </p:sp>
      <p:sp>
        <p:nvSpPr>
          <p:cNvPr id="159" name="Google Shape;159;p26"/>
          <p:cNvSpPr/>
          <p:nvPr/>
        </p:nvSpPr>
        <p:spPr>
          <a:xfrm>
            <a:off x="1440727" y="239916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ÄI13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Valinnainen kirjallisuus 1, 2op</a:t>
            </a:r>
            <a:endParaRPr dirty="0"/>
          </a:p>
        </p:txBody>
      </p:sp>
      <p:sp>
        <p:nvSpPr>
          <p:cNvPr id="160" name="Google Shape;160;p26"/>
          <p:cNvSpPr/>
          <p:nvPr/>
        </p:nvSpPr>
        <p:spPr>
          <a:xfrm>
            <a:off x="3828051" y="2409204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ÄI16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Median maailma, 2op</a:t>
            </a:r>
            <a:endParaRPr dirty="0"/>
          </a:p>
        </p:txBody>
      </p:sp>
      <p:sp>
        <p:nvSpPr>
          <p:cNvPr id="161" name="Google Shape;161;p26"/>
          <p:cNvSpPr/>
          <p:nvPr/>
        </p:nvSpPr>
        <p:spPr>
          <a:xfrm>
            <a:off x="3828050" y="3714693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ÄI17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Myyttien maailma, 2op</a:t>
            </a:r>
            <a:endParaRPr dirty="0"/>
          </a:p>
        </p:txBody>
      </p:sp>
      <p:sp>
        <p:nvSpPr>
          <p:cNvPr id="162" name="Google Shape;162;p26"/>
          <p:cNvSpPr/>
          <p:nvPr/>
        </p:nvSpPr>
        <p:spPr>
          <a:xfrm>
            <a:off x="6221881" y="111356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ÄI19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Produktio, 2op</a:t>
            </a:r>
            <a:endParaRPr dirty="0"/>
          </a:p>
        </p:txBody>
      </p:sp>
      <p:sp>
        <p:nvSpPr>
          <p:cNvPr id="163" name="Google Shape;163;p26"/>
          <p:cNvSpPr/>
          <p:nvPr/>
        </p:nvSpPr>
        <p:spPr>
          <a:xfrm>
            <a:off x="6221881" y="2405114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ÄI20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Kirjoittamisen tueksi, 2op</a:t>
            </a:r>
            <a:endParaRPr dirty="0"/>
          </a:p>
        </p:txBody>
      </p:sp>
      <p:sp>
        <p:nvSpPr>
          <p:cNvPr id="164" name="Google Shape;164;p26"/>
          <p:cNvSpPr/>
          <p:nvPr/>
        </p:nvSpPr>
        <p:spPr>
          <a:xfrm>
            <a:off x="6222439" y="371487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ÄI21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Kielenhuolto, 2op</a:t>
            </a:r>
            <a:endParaRPr dirty="0"/>
          </a:p>
        </p:txBody>
      </p:sp>
      <p:sp>
        <p:nvSpPr>
          <p:cNvPr id="165" name="Google Shape;165;p26"/>
          <p:cNvSpPr txBox="1"/>
          <p:nvPr/>
        </p:nvSpPr>
        <p:spPr>
          <a:xfrm>
            <a:off x="2981405" y="388232"/>
            <a:ext cx="3972645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 suorittaa missä vaiheessa tahansa. 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704207" y="362688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MUSIIKKI</a:t>
            </a:r>
            <a:endParaRPr sz="2600" dirty="0"/>
          </a:p>
        </p:txBody>
      </p:sp>
      <p:sp>
        <p:nvSpPr>
          <p:cNvPr id="55" name="Google Shape;55;p13"/>
          <p:cNvSpPr/>
          <p:nvPr/>
        </p:nvSpPr>
        <p:spPr>
          <a:xfrm>
            <a:off x="669256" y="103996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 – kaikki soimaan,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2585285" y="104125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Syke - soiva ilmaisu, 2op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539243" y="104070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Demo – luovasti yhdessä,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4573811" y="1042222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Genre – globaali uteliaisuus, 2op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669798" y="321546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Kuoro ja yhtyelaulu 2, 2op</a:t>
            </a:r>
            <a:endParaRPr dirty="0"/>
          </a:p>
        </p:txBody>
      </p:sp>
      <p:sp>
        <p:nvSpPr>
          <p:cNvPr id="60" name="Google Shape;60;p13"/>
          <p:cNvSpPr txBox="1"/>
          <p:nvPr/>
        </p:nvSpPr>
        <p:spPr>
          <a:xfrm>
            <a:off x="6538779" y="4025466"/>
            <a:ext cx="2057400" cy="1392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Musiikinlukiodiplomi-opintojaksolle voit osallistua, kun olet suorittanut lukion musiikin opintoja kahdeksan opintopisteen verran. 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668658" y="212828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Yhteismusisointi 1, 2op</a:t>
            </a:r>
            <a:endParaRPr dirty="0"/>
          </a:p>
        </p:txBody>
      </p:sp>
      <p:sp>
        <p:nvSpPr>
          <p:cNvPr id="62" name="Google Shape;62;p13"/>
          <p:cNvSpPr/>
          <p:nvPr/>
        </p:nvSpPr>
        <p:spPr>
          <a:xfrm>
            <a:off x="2587265" y="212828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Yhteismusisointi 2, 2op</a:t>
            </a:r>
            <a:endParaRPr dirty="0"/>
          </a:p>
        </p:txBody>
      </p:sp>
      <p:sp>
        <p:nvSpPr>
          <p:cNvPr id="63" name="Google Shape;63;p13"/>
          <p:cNvSpPr/>
          <p:nvPr/>
        </p:nvSpPr>
        <p:spPr>
          <a:xfrm>
            <a:off x="2586316" y="321546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Koulun tapahtumat ja juhlat 1, 2op</a:t>
            </a:r>
            <a:endParaRPr dirty="0"/>
          </a:p>
        </p:txBody>
      </p:sp>
      <p:sp>
        <p:nvSpPr>
          <p:cNvPr id="64" name="Google Shape;64;p13"/>
          <p:cNvSpPr/>
          <p:nvPr/>
        </p:nvSpPr>
        <p:spPr>
          <a:xfrm>
            <a:off x="4571187" y="212828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Laulu, 2op</a:t>
            </a:r>
            <a:endParaRPr dirty="0"/>
          </a:p>
        </p:txBody>
      </p:sp>
      <p:sp>
        <p:nvSpPr>
          <p:cNvPr id="65" name="Google Shape;65;p13"/>
          <p:cNvSpPr/>
          <p:nvPr/>
        </p:nvSpPr>
        <p:spPr>
          <a:xfrm>
            <a:off x="4577832" y="321546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Koulun tapahtumat ja juhlat 2, 2op</a:t>
            </a:r>
            <a:endParaRPr dirty="0"/>
          </a:p>
        </p:txBody>
      </p:sp>
      <p:sp>
        <p:nvSpPr>
          <p:cNvPr id="66" name="Google Shape;66;p13"/>
          <p:cNvSpPr/>
          <p:nvPr/>
        </p:nvSpPr>
        <p:spPr>
          <a:xfrm>
            <a:off x="6538780" y="212828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Kuoro ja yhtyelaulu 1, 2op</a:t>
            </a:r>
            <a:endParaRPr dirty="0"/>
          </a:p>
        </p:txBody>
      </p:sp>
      <p:sp>
        <p:nvSpPr>
          <p:cNvPr id="67" name="Google Shape;67;p13"/>
          <p:cNvSpPr/>
          <p:nvPr/>
        </p:nvSpPr>
        <p:spPr>
          <a:xfrm>
            <a:off x="6538779" y="3215466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Koulun tapahtumat ja juhlat, 2op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39102" y="532856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KUVATAIDE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731379" y="569646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Omat kuvat, jaetut kulttuurit,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220313" y="1569937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Ympäristön tilat, paikat ja ilmiöt, 2op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3741102" y="1574951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KU04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Taiteen monet maailmat,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1988879" y="156993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KU03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Kuva viestii ja vaikuttaa, 2op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1988879" y="267511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Paremmaksi piirtäjäksi,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220313" y="376966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Taidetyöpaja,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7290855" y="258014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KULD2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Kuvataiteen lukiodiplomi, 2op</a:t>
            </a:r>
            <a:endParaRPr dirty="0"/>
          </a:p>
        </p:txBody>
      </p:sp>
      <p:sp>
        <p:nvSpPr>
          <p:cNvPr id="72" name="Google Shape;72;p13"/>
          <p:cNvSpPr txBox="1"/>
          <p:nvPr/>
        </p:nvSpPr>
        <p:spPr>
          <a:xfrm>
            <a:off x="7086600" y="3474181"/>
            <a:ext cx="2057400" cy="1792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Kuvataiteenlukiodiplomi-opintojaksolle 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voit osallistua, kun olet suorittanut lukion kuvataiteen opintoja kahdeksan opintopisteen verran. 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59;p13">
            <a:extLst>
              <a:ext uri="{FF2B5EF4-FFF2-40B4-BE49-F238E27FC236}">
                <a16:creationId xmlns:a16="http://schemas.microsoft.com/office/drawing/2014/main" id="{3C7A332B-0CE1-954F-8BBE-B40A73F954EA}"/>
              </a:ext>
            </a:extLst>
          </p:cNvPr>
          <p:cNvSpPr/>
          <p:nvPr/>
        </p:nvSpPr>
        <p:spPr>
          <a:xfrm>
            <a:off x="3741102" y="267511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Paremmaksi piirtäjäksi, 2op</a:t>
            </a:r>
            <a:endParaRPr dirty="0"/>
          </a:p>
        </p:txBody>
      </p:sp>
      <p:sp>
        <p:nvSpPr>
          <p:cNvPr id="3" name="Google Shape;59;p13">
            <a:extLst>
              <a:ext uri="{FF2B5EF4-FFF2-40B4-BE49-F238E27FC236}">
                <a16:creationId xmlns:a16="http://schemas.microsoft.com/office/drawing/2014/main" id="{1ED51524-7E6C-6D70-014C-1A3E23CFF171}"/>
              </a:ext>
            </a:extLst>
          </p:cNvPr>
          <p:cNvSpPr/>
          <p:nvPr/>
        </p:nvSpPr>
        <p:spPr>
          <a:xfrm>
            <a:off x="5493325" y="156690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Tietokonegrafiikka tutuksi, 2op</a:t>
            </a:r>
            <a:endParaRPr dirty="0"/>
          </a:p>
        </p:txBody>
      </p:sp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0D58E15F-23A4-BFA6-8C54-29315876201C}"/>
              </a:ext>
            </a:extLst>
          </p:cNvPr>
          <p:cNvSpPr txBox="1"/>
          <p:nvPr/>
        </p:nvSpPr>
        <p:spPr>
          <a:xfrm>
            <a:off x="4691657" y="532856"/>
            <a:ext cx="3813241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KU01 ensimmäisenä, jos mahdollista. Kaikki muut voi suorittaa vapaavalintaisessa järjestyksessä. Paitsi KU08 ennen KU09.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59;p13">
            <a:extLst>
              <a:ext uri="{FF2B5EF4-FFF2-40B4-BE49-F238E27FC236}">
                <a16:creationId xmlns:a16="http://schemas.microsoft.com/office/drawing/2014/main" id="{DA8A23CF-1464-416E-B4DA-64B4CB9AE4DA}"/>
              </a:ext>
            </a:extLst>
          </p:cNvPr>
          <p:cNvSpPr/>
          <p:nvPr/>
        </p:nvSpPr>
        <p:spPr>
          <a:xfrm>
            <a:off x="220313" y="267511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Omin siivin, 2op</a:t>
            </a:r>
            <a:endParaRPr dirty="0"/>
          </a:p>
        </p:txBody>
      </p:sp>
      <p:sp>
        <p:nvSpPr>
          <p:cNvPr id="6" name="Google Shape;59;p13">
            <a:extLst>
              <a:ext uri="{FF2B5EF4-FFF2-40B4-BE49-F238E27FC236}">
                <a16:creationId xmlns:a16="http://schemas.microsoft.com/office/drawing/2014/main" id="{65AF0DA6-C1A8-32E3-9AFA-583984C84910}"/>
              </a:ext>
            </a:extLst>
          </p:cNvPr>
          <p:cNvSpPr/>
          <p:nvPr/>
        </p:nvSpPr>
        <p:spPr>
          <a:xfrm>
            <a:off x="5485525" y="266418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Valokuvausta syventäen, 2op</a:t>
            </a:r>
            <a:endParaRPr dirty="0"/>
          </a:p>
        </p:txBody>
      </p:sp>
      <p:sp>
        <p:nvSpPr>
          <p:cNvPr id="7" name="Google Shape;59;p13">
            <a:extLst>
              <a:ext uri="{FF2B5EF4-FFF2-40B4-BE49-F238E27FC236}">
                <a16:creationId xmlns:a16="http://schemas.microsoft.com/office/drawing/2014/main" id="{005442CA-FD3D-03BE-D303-AF179B56AD5D}"/>
              </a:ext>
            </a:extLst>
          </p:cNvPr>
          <p:cNvSpPr/>
          <p:nvPr/>
        </p:nvSpPr>
        <p:spPr>
          <a:xfrm>
            <a:off x="1988879" y="3800644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Sarjakuvatyöpaja, 2op</a:t>
            </a:r>
            <a:endParaRPr dirty="0"/>
          </a:p>
        </p:txBody>
      </p:sp>
      <p:sp>
        <p:nvSpPr>
          <p:cNvPr id="8" name="Google Shape;59;p13">
            <a:extLst>
              <a:ext uri="{FF2B5EF4-FFF2-40B4-BE49-F238E27FC236}">
                <a16:creationId xmlns:a16="http://schemas.microsoft.com/office/drawing/2014/main" id="{7CCC3DF4-F513-A04D-F968-088D6831C8B0}"/>
              </a:ext>
            </a:extLst>
          </p:cNvPr>
          <p:cNvSpPr/>
          <p:nvPr/>
        </p:nvSpPr>
        <p:spPr>
          <a:xfrm>
            <a:off x="3757445" y="3800644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Graafisen suunnittelun perusteet, 2op</a:t>
            </a:r>
            <a:endParaRPr dirty="0"/>
          </a:p>
        </p:txBody>
      </p:sp>
      <p:sp>
        <p:nvSpPr>
          <p:cNvPr id="9" name="Google Shape;59;p13">
            <a:extLst>
              <a:ext uri="{FF2B5EF4-FFF2-40B4-BE49-F238E27FC236}">
                <a16:creationId xmlns:a16="http://schemas.microsoft.com/office/drawing/2014/main" id="{FC6CA3BC-9D6E-2707-0BD6-8D9075C02BB8}"/>
              </a:ext>
            </a:extLst>
          </p:cNvPr>
          <p:cNvSpPr/>
          <p:nvPr/>
        </p:nvSpPr>
        <p:spPr>
          <a:xfrm>
            <a:off x="5502925" y="3800644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KU13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Kolmiulotteinen työskentely ja sisustussuunnittelu, 2op</a:t>
            </a:r>
            <a:endParaRPr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4912" y="324850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LIIKUNTA</a:t>
            </a:r>
            <a:endParaRPr sz="2600" dirty="0"/>
          </a:p>
        </p:txBody>
      </p:sp>
      <p:sp>
        <p:nvSpPr>
          <p:cNvPr id="55" name="Google Shape;55;p13"/>
          <p:cNvSpPr/>
          <p:nvPr/>
        </p:nvSpPr>
        <p:spPr>
          <a:xfrm>
            <a:off x="2564890" y="719090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Osaava liikkuja,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4465159" y="721903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Aktiivinen elämä, 2op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06226" y="1921498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Uudet mahdollisuudet,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5551363" y="192177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Palloilu, 2op</a:t>
            </a:r>
            <a:endParaRPr dirty="0"/>
          </a:p>
        </p:txBody>
      </p:sp>
      <p:cxnSp>
        <p:nvCxnSpPr>
          <p:cNvPr id="59" name="Google Shape;59;p13"/>
          <p:cNvCxnSpPr/>
          <p:nvPr/>
        </p:nvCxnSpPr>
        <p:spPr>
          <a:xfrm>
            <a:off x="4055133" y="112809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0" name="Google Shape;60;p13"/>
          <p:cNvSpPr/>
          <p:nvPr/>
        </p:nvSpPr>
        <p:spPr>
          <a:xfrm>
            <a:off x="3718255" y="1921498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Virkistystä liikunnasta,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1953075" y="192149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Yhdessä liikkuen, 2op</a:t>
            </a:r>
            <a:endParaRPr dirty="0"/>
          </a:p>
        </p:txBody>
      </p:sp>
      <p:sp>
        <p:nvSpPr>
          <p:cNvPr id="62" name="Google Shape;62;p13"/>
          <p:cNvSpPr/>
          <p:nvPr/>
        </p:nvSpPr>
        <p:spPr>
          <a:xfrm>
            <a:off x="7300215" y="192176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Maila- ja jääpelit, 2op</a:t>
            </a:r>
            <a:endParaRPr dirty="0"/>
          </a:p>
        </p:txBody>
      </p:sp>
      <p:sp>
        <p:nvSpPr>
          <p:cNvPr id="63" name="Google Shape;63;p13"/>
          <p:cNvSpPr/>
          <p:nvPr/>
        </p:nvSpPr>
        <p:spPr>
          <a:xfrm>
            <a:off x="203294" y="288376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Stressinhallinta – keho ja mieli kuntoon, 2op</a:t>
            </a:r>
            <a:endParaRPr dirty="0"/>
          </a:p>
        </p:txBody>
      </p:sp>
      <p:sp>
        <p:nvSpPr>
          <p:cNvPr id="64" name="Google Shape;64;p13"/>
          <p:cNvSpPr/>
          <p:nvPr/>
        </p:nvSpPr>
        <p:spPr>
          <a:xfrm>
            <a:off x="1950142" y="288376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Jooga, 2op</a:t>
            </a:r>
            <a:endParaRPr dirty="0"/>
          </a:p>
        </p:txBody>
      </p:sp>
      <p:sp>
        <p:nvSpPr>
          <p:cNvPr id="65" name="Google Shape;65;p13"/>
          <p:cNvSpPr/>
          <p:nvPr/>
        </p:nvSpPr>
        <p:spPr>
          <a:xfrm>
            <a:off x="3698995" y="288376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Kuntosaliharjoittelun perusteet, 2op</a:t>
            </a:r>
            <a:endParaRPr dirty="0"/>
          </a:p>
        </p:txBody>
      </p:sp>
      <p:sp>
        <p:nvSpPr>
          <p:cNvPr id="66" name="Google Shape;66;p13"/>
          <p:cNvSpPr/>
          <p:nvPr/>
        </p:nvSpPr>
        <p:spPr>
          <a:xfrm>
            <a:off x="5551363" y="288376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Extreme, 2op</a:t>
            </a:r>
            <a:endParaRPr dirty="0"/>
          </a:p>
        </p:txBody>
      </p:sp>
      <p:sp>
        <p:nvSpPr>
          <p:cNvPr id="67" name="Google Shape;67;p13"/>
          <p:cNvSpPr/>
          <p:nvPr/>
        </p:nvSpPr>
        <p:spPr>
          <a:xfrm>
            <a:off x="7300215" y="288376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Retkeily, 2op</a:t>
            </a:r>
            <a:endParaRPr dirty="0"/>
          </a:p>
        </p:txBody>
      </p:sp>
      <p:sp>
        <p:nvSpPr>
          <p:cNvPr id="68" name="Google Shape;68;p13"/>
          <p:cNvSpPr/>
          <p:nvPr/>
        </p:nvSpPr>
        <p:spPr>
          <a:xfrm>
            <a:off x="203756" y="3815883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LI13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Tanssia eri tavoin, 2op</a:t>
            </a:r>
            <a:endParaRPr dirty="0"/>
          </a:p>
        </p:txBody>
      </p:sp>
      <p:sp>
        <p:nvSpPr>
          <p:cNvPr id="69" name="Google Shape;69;p13"/>
          <p:cNvSpPr/>
          <p:nvPr/>
        </p:nvSpPr>
        <p:spPr>
          <a:xfrm>
            <a:off x="1950914" y="3815884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LI14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Liikuntatutor, 2op</a:t>
            </a:r>
            <a:endParaRPr dirty="0"/>
          </a:p>
        </p:txBody>
      </p:sp>
      <p:sp>
        <p:nvSpPr>
          <p:cNvPr id="70" name="Google Shape;70;p13"/>
          <p:cNvSpPr/>
          <p:nvPr/>
        </p:nvSpPr>
        <p:spPr>
          <a:xfrm>
            <a:off x="7375361" y="4086213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LILD4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Liikunnan lukiodiplomi, 2op</a:t>
            </a:r>
            <a:endParaRPr dirty="0"/>
          </a:p>
        </p:txBody>
      </p:sp>
      <p:sp>
        <p:nvSpPr>
          <p:cNvPr id="71" name="Google Shape;71;p13"/>
          <p:cNvSpPr txBox="1"/>
          <p:nvPr/>
        </p:nvSpPr>
        <p:spPr>
          <a:xfrm>
            <a:off x="5381980" y="3994939"/>
            <a:ext cx="2057400" cy="992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Liikunnan lukiodiplomi-opintojaksolle voit osallistua, kun olet suorittanut lukion liikunnan opintoja kahdeksan opintopisteen verran. </a:t>
            </a:r>
            <a:endParaRPr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12756" y="264753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YHTEISKUNTAOPPI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 rot="10800000">
            <a:off x="5326217" y="1186128"/>
            <a:ext cx="1941000" cy="12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6" name="Google Shape;56;p13"/>
          <p:cNvCxnSpPr/>
          <p:nvPr/>
        </p:nvCxnSpPr>
        <p:spPr>
          <a:xfrm>
            <a:off x="6298211" y="910216"/>
            <a:ext cx="900" cy="270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7" name="Google Shape;57;p13"/>
          <p:cNvCxnSpPr/>
          <p:nvPr/>
        </p:nvCxnSpPr>
        <p:spPr>
          <a:xfrm>
            <a:off x="6086973" y="1989751"/>
            <a:ext cx="417900" cy="2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5322288" y="1188063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7252448" y="1188262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0" name="Google Shape;60;p13"/>
          <p:cNvCxnSpPr/>
          <p:nvPr/>
        </p:nvCxnSpPr>
        <p:spPr>
          <a:xfrm rot="10800000">
            <a:off x="5324171" y="2652764"/>
            <a:ext cx="1941000" cy="12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" name="Google Shape;61;p13"/>
          <p:cNvCxnSpPr/>
          <p:nvPr/>
        </p:nvCxnSpPr>
        <p:spPr>
          <a:xfrm>
            <a:off x="5321930" y="2397112"/>
            <a:ext cx="900" cy="270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" name="Google Shape;62;p13"/>
          <p:cNvCxnSpPr/>
          <p:nvPr/>
        </p:nvCxnSpPr>
        <p:spPr>
          <a:xfrm>
            <a:off x="7259053" y="2388343"/>
            <a:ext cx="900" cy="270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3" name="Google Shape;63;p13"/>
          <p:cNvCxnSpPr/>
          <p:nvPr/>
        </p:nvCxnSpPr>
        <p:spPr>
          <a:xfrm>
            <a:off x="6301895" y="2669588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4" name="Google Shape;64;p13"/>
          <p:cNvCxnSpPr/>
          <p:nvPr/>
        </p:nvCxnSpPr>
        <p:spPr>
          <a:xfrm>
            <a:off x="6293198" y="3869702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65" name="Google Shape;65;p13"/>
          <p:cNvSpPr/>
          <p:nvPr/>
        </p:nvSpPr>
        <p:spPr>
          <a:xfrm>
            <a:off x="712756" y="840539"/>
            <a:ext cx="2697017" cy="4045097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YH1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YH2-4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YH5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YH1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YH2-3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YH4-5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YH1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YH2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YH3-4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YH5</a:t>
            </a:r>
            <a:endParaRPr dirty="0"/>
          </a:p>
        </p:txBody>
      </p:sp>
      <p:sp>
        <p:nvSpPr>
          <p:cNvPr id="66" name="Google Shape;66;p13"/>
          <p:cNvSpPr/>
          <p:nvPr/>
        </p:nvSpPr>
        <p:spPr>
          <a:xfrm>
            <a:off x="5564386" y="94418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YH01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Suomalainen yhteiskunta, 2op</a:t>
            </a:r>
            <a:endParaRPr sz="1100"/>
          </a:p>
        </p:txBody>
      </p:sp>
      <p:sp>
        <p:nvSpPr>
          <p:cNvPr id="67" name="Google Shape;67;p13"/>
          <p:cNvSpPr/>
          <p:nvPr/>
        </p:nvSpPr>
        <p:spPr>
          <a:xfrm>
            <a:off x="4575596" y="1571111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YH02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Taloustieto, 2op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6514230" y="1568410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YH03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Suomi, Eurooppa ja muuttuva maailma, 2op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5597735" y="3062495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YH04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Lakitieto, 2op</a:t>
            </a:r>
            <a:endParaRPr sz="1100"/>
          </a:p>
        </p:txBody>
      </p:sp>
      <p:sp>
        <p:nvSpPr>
          <p:cNvPr id="70" name="Google Shape;70;p13"/>
          <p:cNvSpPr/>
          <p:nvPr/>
        </p:nvSpPr>
        <p:spPr>
          <a:xfrm>
            <a:off x="5566460" y="426169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YH05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Yhteiskuntaopin kertaus, 2op</a:t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/>
        </p:nvSpPr>
        <p:spPr>
          <a:xfrm>
            <a:off x="3617981" y="427602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YHTEISKUNTAOPPI</a:t>
            </a:r>
            <a:endParaRPr sz="2600" dirty="0"/>
          </a:p>
        </p:txBody>
      </p:sp>
      <p:sp>
        <p:nvSpPr>
          <p:cNvPr id="76" name="Google Shape;76;p14"/>
          <p:cNvSpPr/>
          <p:nvPr/>
        </p:nvSpPr>
        <p:spPr>
          <a:xfrm>
            <a:off x="3391860" y="148480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Mikrotalous, 2op</a:t>
            </a:r>
            <a:endParaRPr dirty="0"/>
          </a:p>
        </p:txBody>
      </p:sp>
      <p:sp>
        <p:nvSpPr>
          <p:cNvPr id="77" name="Google Shape;77;p14"/>
          <p:cNvSpPr/>
          <p:nvPr/>
        </p:nvSpPr>
        <p:spPr>
          <a:xfrm>
            <a:off x="6274133" y="148989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Taloustieteen jatko, 2op</a:t>
            </a:r>
            <a:endParaRPr dirty="0"/>
          </a:p>
        </p:txBody>
      </p:sp>
      <p:sp>
        <p:nvSpPr>
          <p:cNvPr id="78" name="Google Shape;78;p14"/>
          <p:cNvSpPr/>
          <p:nvPr/>
        </p:nvSpPr>
        <p:spPr>
          <a:xfrm>
            <a:off x="3391860" y="268000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Kansainvälinen talous, 2op</a:t>
            </a:r>
            <a:endParaRPr dirty="0"/>
          </a:p>
        </p:txBody>
      </p:sp>
      <p:sp>
        <p:nvSpPr>
          <p:cNvPr id="79" name="Google Shape;79;p14"/>
          <p:cNvSpPr/>
          <p:nvPr/>
        </p:nvSpPr>
        <p:spPr>
          <a:xfrm>
            <a:off x="1380954" y="393178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Talouden kehitys, 2op</a:t>
            </a:r>
            <a:endParaRPr dirty="0"/>
          </a:p>
        </p:txBody>
      </p:sp>
      <p:sp>
        <p:nvSpPr>
          <p:cNvPr id="80" name="Google Shape;80;p14"/>
          <p:cNvSpPr/>
          <p:nvPr/>
        </p:nvSpPr>
        <p:spPr>
          <a:xfrm>
            <a:off x="1380954" y="268000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Makrotalous, 2op</a:t>
            </a:r>
            <a:endParaRPr dirty="0"/>
          </a:p>
        </p:txBody>
      </p:sp>
      <p:sp>
        <p:nvSpPr>
          <p:cNvPr id="81" name="Google Shape;81;p14"/>
          <p:cNvSpPr/>
          <p:nvPr/>
        </p:nvSpPr>
        <p:spPr>
          <a:xfrm>
            <a:off x="1380954" y="148480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Yrittäjyys ja työelämätaidot, 2op</a:t>
            </a:r>
            <a:endParaRPr dirty="0"/>
          </a:p>
        </p:txBody>
      </p:sp>
      <p:sp>
        <p:nvSpPr>
          <p:cNvPr id="82" name="Google Shape;82;p14"/>
          <p:cNvSpPr/>
          <p:nvPr/>
        </p:nvSpPr>
        <p:spPr>
          <a:xfrm>
            <a:off x="6559593" y="380500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YH07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Yrittäjyysprojekti, 2op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5543156-C752-B2E2-5246-EF2CD46C31EE}"/>
              </a:ext>
            </a:extLst>
          </p:cNvPr>
          <p:cNvSpPr txBox="1"/>
          <p:nvPr/>
        </p:nvSpPr>
        <p:spPr>
          <a:xfrm>
            <a:off x="1331981" y="943367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 YH1 jälkeen, missä vaiheessa tahansa.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8CB3942-CD5D-3A22-0CA6-C2942AA2421D}"/>
              </a:ext>
            </a:extLst>
          </p:cNvPr>
          <p:cNvSpPr txBox="1"/>
          <p:nvPr/>
        </p:nvSpPr>
        <p:spPr>
          <a:xfrm>
            <a:off x="5903981" y="933493"/>
            <a:ext cx="27962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Tämän</a:t>
            </a:r>
            <a:r>
              <a:rPr lang="fi-FI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voit suorittaa YH2 jälkeen,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missä vaiheessa tahansa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7F13F33-F11D-5ADC-DF6B-E88A52217B27}"/>
              </a:ext>
            </a:extLst>
          </p:cNvPr>
          <p:cNvSpPr txBox="1"/>
          <p:nvPr/>
        </p:nvSpPr>
        <p:spPr>
          <a:xfrm>
            <a:off x="6171642" y="3085009"/>
            <a:ext cx="27962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Tämän</a:t>
            </a:r>
            <a:r>
              <a:rPr lang="fi-FI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voit suorittaa YH6 jälkeen,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missä vaiheessa tahansa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/>
        </p:nvSpPr>
        <p:spPr>
          <a:xfrm>
            <a:off x="1086703" y="155065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BIOLOGIA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5"/>
          <p:cNvSpPr/>
          <p:nvPr/>
        </p:nvSpPr>
        <p:spPr>
          <a:xfrm>
            <a:off x="4652670" y="15820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Elämä ja evoluutio, 2op</a:t>
            </a:r>
            <a:endParaRPr dirty="0"/>
          </a:p>
        </p:txBody>
      </p:sp>
      <p:sp>
        <p:nvSpPr>
          <p:cNvPr id="131" name="Google Shape;131;p25"/>
          <p:cNvSpPr/>
          <p:nvPr/>
        </p:nvSpPr>
        <p:spPr>
          <a:xfrm>
            <a:off x="4685106" y="2484263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Ihmisen biologia, 2op</a:t>
            </a:r>
            <a:endParaRPr dirty="0"/>
          </a:p>
        </p:txBody>
      </p:sp>
      <p:sp>
        <p:nvSpPr>
          <p:cNvPr id="132" name="Google Shape;132;p25"/>
          <p:cNvSpPr/>
          <p:nvPr/>
        </p:nvSpPr>
        <p:spPr>
          <a:xfrm>
            <a:off x="5629989" y="131483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Solu ja perinnöllisyys, 2op</a:t>
            </a:r>
            <a:endParaRPr dirty="0"/>
          </a:p>
        </p:txBody>
      </p:sp>
      <p:sp>
        <p:nvSpPr>
          <p:cNvPr id="133" name="Google Shape;133;p25"/>
          <p:cNvSpPr/>
          <p:nvPr/>
        </p:nvSpPr>
        <p:spPr>
          <a:xfrm>
            <a:off x="851865" y="696742"/>
            <a:ext cx="2602859" cy="4385042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  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BI1-2/3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BI2/3-6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BI6-7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BI1-2/3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BI2/3-6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BI6-7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BI1-2/3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BI1-2/3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BI4-5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BI6-7</a:t>
            </a:r>
            <a:endParaRPr dirty="0"/>
          </a:p>
        </p:txBody>
      </p:sp>
      <p:sp>
        <p:nvSpPr>
          <p:cNvPr id="134" name="Google Shape;134;p25"/>
          <p:cNvSpPr/>
          <p:nvPr/>
        </p:nvSpPr>
        <p:spPr>
          <a:xfrm>
            <a:off x="5689277" y="366006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Kertauskurssi, 2op</a:t>
            </a:r>
            <a:endParaRPr dirty="0"/>
          </a:p>
        </p:txBody>
      </p:sp>
      <p:sp>
        <p:nvSpPr>
          <p:cNvPr id="135" name="Google Shape;135;p25"/>
          <p:cNvSpPr/>
          <p:nvPr/>
        </p:nvSpPr>
        <p:spPr>
          <a:xfrm>
            <a:off x="6572297" y="155065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BI02-03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Ekologian perusteet,1op</a:t>
            </a:r>
            <a:endParaRPr sz="9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Ihmisen vaikutukset ekosysteemeihin, 1op</a:t>
            </a:r>
            <a:endParaRPr sz="900" dirty="0"/>
          </a:p>
        </p:txBody>
      </p:sp>
      <p:sp>
        <p:nvSpPr>
          <p:cNvPr id="136" name="Google Shape;136;p25"/>
          <p:cNvSpPr/>
          <p:nvPr/>
        </p:nvSpPr>
        <p:spPr>
          <a:xfrm>
            <a:off x="6566906" y="246344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Biotekniikka ja sovellukset, 2op</a:t>
            </a:r>
            <a:endParaRPr dirty="0"/>
          </a:p>
        </p:txBody>
      </p:sp>
      <p:cxnSp>
        <p:nvCxnSpPr>
          <p:cNvPr id="137" name="Google Shape;137;p25"/>
          <p:cNvCxnSpPr/>
          <p:nvPr/>
        </p:nvCxnSpPr>
        <p:spPr>
          <a:xfrm>
            <a:off x="6151671" y="566393"/>
            <a:ext cx="417900" cy="2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138" name="Google Shape;138;p25"/>
          <p:cNvCxnSpPr/>
          <p:nvPr/>
        </p:nvCxnSpPr>
        <p:spPr>
          <a:xfrm rot="10800000">
            <a:off x="5392282" y="1102260"/>
            <a:ext cx="1941000" cy="12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9" name="Google Shape;139;p25"/>
          <p:cNvCxnSpPr/>
          <p:nvPr/>
        </p:nvCxnSpPr>
        <p:spPr>
          <a:xfrm>
            <a:off x="6365622" y="1108730"/>
            <a:ext cx="2700" cy="209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0" name="Google Shape;140;p25"/>
          <p:cNvCxnSpPr/>
          <p:nvPr/>
        </p:nvCxnSpPr>
        <p:spPr>
          <a:xfrm rot="10800000">
            <a:off x="5397002" y="2271734"/>
            <a:ext cx="1941000" cy="12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5"/>
          <p:cNvCxnSpPr/>
          <p:nvPr/>
        </p:nvCxnSpPr>
        <p:spPr>
          <a:xfrm>
            <a:off x="5372649" y="968960"/>
            <a:ext cx="11400" cy="143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2" name="Google Shape;142;p25"/>
          <p:cNvCxnSpPr/>
          <p:nvPr/>
        </p:nvCxnSpPr>
        <p:spPr>
          <a:xfrm>
            <a:off x="7309598" y="958376"/>
            <a:ext cx="11400" cy="143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3" name="Google Shape;143;p25"/>
          <p:cNvCxnSpPr/>
          <p:nvPr/>
        </p:nvCxnSpPr>
        <p:spPr>
          <a:xfrm>
            <a:off x="6368165" y="2130395"/>
            <a:ext cx="11400" cy="143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4" name="Google Shape;144;p25"/>
          <p:cNvCxnSpPr/>
          <p:nvPr/>
        </p:nvCxnSpPr>
        <p:spPr>
          <a:xfrm>
            <a:off x="5397759" y="2270165"/>
            <a:ext cx="2700" cy="209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5" name="Google Shape;145;p25"/>
          <p:cNvCxnSpPr/>
          <p:nvPr/>
        </p:nvCxnSpPr>
        <p:spPr>
          <a:xfrm>
            <a:off x="7315049" y="2270165"/>
            <a:ext cx="2700" cy="209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46" name="Google Shape;146;p25"/>
          <p:cNvCxnSpPr/>
          <p:nvPr/>
        </p:nvCxnSpPr>
        <p:spPr>
          <a:xfrm>
            <a:off x="6170106" y="2889263"/>
            <a:ext cx="417900" cy="2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147" name="Google Shape;147;p25"/>
          <p:cNvCxnSpPr/>
          <p:nvPr/>
        </p:nvCxnSpPr>
        <p:spPr>
          <a:xfrm>
            <a:off x="5391083" y="3319483"/>
            <a:ext cx="11400" cy="143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8" name="Google Shape;148;p25"/>
          <p:cNvCxnSpPr/>
          <p:nvPr/>
        </p:nvCxnSpPr>
        <p:spPr>
          <a:xfrm>
            <a:off x="7336027" y="3301047"/>
            <a:ext cx="11400" cy="143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9" name="Google Shape;149;p25"/>
          <p:cNvCxnSpPr/>
          <p:nvPr/>
        </p:nvCxnSpPr>
        <p:spPr>
          <a:xfrm rot="10800000">
            <a:off x="5406219" y="3442387"/>
            <a:ext cx="1941000" cy="12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0" name="Google Shape;150;p25"/>
          <p:cNvCxnSpPr/>
          <p:nvPr/>
        </p:nvCxnSpPr>
        <p:spPr>
          <a:xfrm>
            <a:off x="6384057" y="3450036"/>
            <a:ext cx="2700" cy="209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/>
        </p:nvSpPr>
        <p:spPr>
          <a:xfrm>
            <a:off x="3568175" y="239535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BIOLOGIA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6"/>
          <p:cNvSpPr/>
          <p:nvPr/>
        </p:nvSpPr>
        <p:spPr>
          <a:xfrm>
            <a:off x="1117054" y="365429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Biologian retkikurssi, 2op</a:t>
            </a:r>
            <a:endParaRPr dirty="0"/>
          </a:p>
        </p:txBody>
      </p:sp>
      <p:sp>
        <p:nvSpPr>
          <p:cNvPr id="157" name="Google Shape;157;p26"/>
          <p:cNvSpPr/>
          <p:nvPr/>
        </p:nvSpPr>
        <p:spPr>
          <a:xfrm>
            <a:off x="2825675" y="365664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BI13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Ekologian kenttäkurssi, 2op</a:t>
            </a:r>
            <a:endParaRPr dirty="0"/>
          </a:p>
        </p:txBody>
      </p:sp>
      <p:sp>
        <p:nvSpPr>
          <p:cNvPr id="158" name="Google Shape;158;p26"/>
          <p:cNvSpPr/>
          <p:nvPr/>
        </p:nvSpPr>
        <p:spPr>
          <a:xfrm>
            <a:off x="1122855" y="176742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BI10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Eläintenkäyttäytymi-nen, 2op</a:t>
            </a:r>
            <a:endParaRPr dirty="0"/>
          </a:p>
        </p:txBody>
      </p:sp>
      <p:sp>
        <p:nvSpPr>
          <p:cNvPr id="159" name="Google Shape;159;p26"/>
          <p:cNvSpPr/>
          <p:nvPr/>
        </p:nvSpPr>
        <p:spPr>
          <a:xfrm>
            <a:off x="1122668" y="270913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BI11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Lajituntemus (Kokoelmakurssi), 2op</a:t>
            </a:r>
            <a:endParaRPr dirty="0"/>
          </a:p>
        </p:txBody>
      </p:sp>
      <p:sp>
        <p:nvSpPr>
          <p:cNvPr id="160" name="Google Shape;160;p26"/>
          <p:cNvSpPr/>
          <p:nvPr/>
        </p:nvSpPr>
        <p:spPr>
          <a:xfrm>
            <a:off x="6004153" y="270660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Biologian työskentely, 2op</a:t>
            </a:r>
            <a:endParaRPr dirty="0"/>
          </a:p>
        </p:txBody>
      </p:sp>
      <p:sp>
        <p:nvSpPr>
          <p:cNvPr id="161" name="Google Shape;161;p26"/>
          <p:cNvSpPr/>
          <p:nvPr/>
        </p:nvSpPr>
        <p:spPr>
          <a:xfrm>
            <a:off x="6004152" y="176723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Solu- ja mikrobiologian laborointi, 2op</a:t>
            </a:r>
            <a:endParaRPr dirty="0"/>
          </a:p>
        </p:txBody>
      </p:sp>
      <p:sp>
        <p:nvSpPr>
          <p:cNvPr id="162" name="Google Shape;162;p26"/>
          <p:cNvSpPr txBox="1"/>
          <p:nvPr/>
        </p:nvSpPr>
        <p:spPr>
          <a:xfrm>
            <a:off x="1052971" y="824380"/>
            <a:ext cx="2735258" cy="5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suorittaa, missä vaiheessa tahansa. 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08EA258-9EE1-A624-0D1A-CC091FE93B46}"/>
              </a:ext>
            </a:extLst>
          </p:cNvPr>
          <p:cNvSpPr txBox="1"/>
          <p:nvPr/>
        </p:nvSpPr>
        <p:spPr>
          <a:xfrm>
            <a:off x="4460652" y="969904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 BI04 jälkeen, missä vaiheessa tahansa.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02460" y="258617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MAANTIEDE</a:t>
            </a:r>
            <a:endParaRPr sz="2600" dirty="0"/>
          </a:p>
        </p:txBody>
      </p:sp>
      <p:sp>
        <p:nvSpPr>
          <p:cNvPr id="55" name="Google Shape;55;p13"/>
          <p:cNvSpPr/>
          <p:nvPr/>
        </p:nvSpPr>
        <p:spPr>
          <a:xfrm>
            <a:off x="4703907" y="95840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Maailma muutoksessa,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5674781" y="1573063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GE03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Yhteinen maailma, 2op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743308" y="158106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GE02</a:t>
            </a:r>
            <a:endParaRPr sz="1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Sininen planeetta, 2op</a:t>
            </a:r>
            <a:endParaRPr sz="1000" dirty="0"/>
          </a:p>
        </p:txBody>
      </p:sp>
      <p:sp>
        <p:nvSpPr>
          <p:cNvPr id="58" name="Google Shape;58;p13"/>
          <p:cNvSpPr/>
          <p:nvPr/>
        </p:nvSpPr>
        <p:spPr>
          <a:xfrm>
            <a:off x="448375" y="746901"/>
            <a:ext cx="2877565" cy="4314736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GE1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GE2-4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GE5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GE1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GE2-4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GE5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1v:GE1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2v:GE2 (3)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GE3-4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GE5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Meidän koululla polutus tukee syksyllä GE:n kirjoittamista.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59" name="Google Shape;59;p13"/>
          <p:cNvSpPr/>
          <p:nvPr/>
        </p:nvSpPr>
        <p:spPr>
          <a:xfrm>
            <a:off x="4708829" y="425163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Maantieteen  kertaus,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7470644" y="3053532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Maantieteen työkurssi, 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4706425" y="3055286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GE04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Geomedia – tutki, osallistu ja vaikuta, 2op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7465461" y="4059056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Suomen maantiede, 2op</a:t>
            </a:r>
            <a:endParaRPr dirty="0"/>
          </a:p>
        </p:txBody>
      </p:sp>
      <p:cxnSp>
        <p:nvCxnSpPr>
          <p:cNvPr id="63" name="Google Shape;63;p13"/>
          <p:cNvCxnSpPr/>
          <p:nvPr/>
        </p:nvCxnSpPr>
        <p:spPr>
          <a:xfrm rot="10800000">
            <a:off x="4474359" y="1186128"/>
            <a:ext cx="1941000" cy="12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" name="Google Shape;64;p13"/>
          <p:cNvCxnSpPr/>
          <p:nvPr/>
        </p:nvCxnSpPr>
        <p:spPr>
          <a:xfrm>
            <a:off x="5446353" y="910216"/>
            <a:ext cx="900" cy="270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" name="Google Shape;65;p13"/>
          <p:cNvCxnSpPr/>
          <p:nvPr/>
        </p:nvCxnSpPr>
        <p:spPr>
          <a:xfrm>
            <a:off x="5235115" y="1989751"/>
            <a:ext cx="417900" cy="2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4470430" y="1188063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>
            <a:off x="6400589" y="1188262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4472313" y="2652764"/>
            <a:ext cx="1941000" cy="12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" name="Google Shape;69;p13"/>
          <p:cNvCxnSpPr/>
          <p:nvPr/>
        </p:nvCxnSpPr>
        <p:spPr>
          <a:xfrm>
            <a:off x="4470071" y="2397112"/>
            <a:ext cx="900" cy="270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" name="Google Shape;70;p13"/>
          <p:cNvCxnSpPr/>
          <p:nvPr/>
        </p:nvCxnSpPr>
        <p:spPr>
          <a:xfrm>
            <a:off x="6407195" y="2388343"/>
            <a:ext cx="900" cy="270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" name="Google Shape;71;p13"/>
          <p:cNvCxnSpPr/>
          <p:nvPr/>
        </p:nvCxnSpPr>
        <p:spPr>
          <a:xfrm>
            <a:off x="5450037" y="2669588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2" name="Google Shape;72;p13"/>
          <p:cNvCxnSpPr/>
          <p:nvPr/>
        </p:nvCxnSpPr>
        <p:spPr>
          <a:xfrm>
            <a:off x="5441339" y="3869702"/>
            <a:ext cx="2700" cy="387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73" name="Google Shape;73;p13"/>
          <p:cNvSpPr txBox="1"/>
          <p:nvPr/>
        </p:nvSpPr>
        <p:spPr>
          <a:xfrm>
            <a:off x="6998010" y="2514218"/>
            <a:ext cx="2415932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Nämä voit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suorittaa missä vaiheessa vaan</a:t>
            </a: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72252" y="492440"/>
            <a:ext cx="3102000" cy="469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EV.LUT.USKONTO</a:t>
            </a:r>
          </a:p>
        </p:txBody>
      </p:sp>
      <p:sp>
        <p:nvSpPr>
          <p:cNvPr id="55" name="Google Shape;55;p13"/>
          <p:cNvSpPr/>
          <p:nvPr/>
        </p:nvSpPr>
        <p:spPr>
          <a:xfrm>
            <a:off x="129931" y="2167547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Uskonto ilmiönä - Juutalaisuuden, kristinuskon ja islamin jäljillä, 2op</a:t>
            </a:r>
            <a:endParaRPr sz="1100" dirty="0"/>
          </a:p>
        </p:txBody>
      </p:sp>
      <p:sp>
        <p:nvSpPr>
          <p:cNvPr id="56" name="Google Shape;56;p13"/>
          <p:cNvSpPr/>
          <p:nvPr/>
        </p:nvSpPr>
        <p:spPr>
          <a:xfrm>
            <a:off x="4195529" y="1705396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UE04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Uskonto, kulttuuri ja yhteiskunta Suomessa, 2op</a:t>
            </a:r>
            <a:endParaRPr sz="1200" dirty="0"/>
          </a:p>
        </p:txBody>
      </p:sp>
      <p:sp>
        <p:nvSpPr>
          <p:cNvPr id="57" name="Google Shape;57;p13"/>
          <p:cNvSpPr/>
          <p:nvPr/>
        </p:nvSpPr>
        <p:spPr>
          <a:xfrm>
            <a:off x="4180045" y="49342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UE03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Maailman uskontoja ja uskonnollisia liikkeitä, 2op</a:t>
            </a:r>
            <a:endParaRPr sz="1200" dirty="0"/>
          </a:p>
        </p:txBody>
      </p:sp>
      <p:sp>
        <p:nvSpPr>
          <p:cNvPr id="58" name="Google Shape;58;p13"/>
          <p:cNvSpPr/>
          <p:nvPr/>
        </p:nvSpPr>
        <p:spPr>
          <a:xfrm>
            <a:off x="6196225" y="130629"/>
            <a:ext cx="2821330" cy="3601745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UE1-2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UE3-6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UE7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UE1(-2)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UE2-5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UE6-7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syksyllä/keväällä?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UE1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UE2-3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UE4-6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4v:UE7</a:t>
            </a:r>
            <a:endParaRPr sz="1200" dirty="0"/>
          </a:p>
        </p:txBody>
      </p:sp>
      <p:sp>
        <p:nvSpPr>
          <p:cNvPr id="59" name="Google Shape;59;p13"/>
          <p:cNvSpPr/>
          <p:nvPr/>
        </p:nvSpPr>
        <p:spPr>
          <a:xfrm>
            <a:off x="6477869" y="3961535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Kohti ylioppilaskirjoituksia ja jatko-opintoja, 2op</a:t>
            </a:r>
            <a:endParaRPr dirty="0"/>
          </a:p>
        </p:txBody>
      </p:sp>
      <p:sp>
        <p:nvSpPr>
          <p:cNvPr id="60" name="Google Shape;60;p13"/>
          <p:cNvSpPr/>
          <p:nvPr/>
        </p:nvSpPr>
        <p:spPr>
          <a:xfrm>
            <a:off x="1687686" y="392775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UE08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Uskontojen pyhä kirjallisuus,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2014816" y="2167709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Maailmanlaajuinen uskonto,  2op</a:t>
            </a:r>
            <a:endParaRPr dirty="0"/>
          </a:p>
        </p:txBody>
      </p:sp>
      <p:sp>
        <p:nvSpPr>
          <p:cNvPr id="62" name="Google Shape;62;p13"/>
          <p:cNvSpPr/>
          <p:nvPr/>
        </p:nvSpPr>
        <p:spPr>
          <a:xfrm>
            <a:off x="4175822" y="412934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UE06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Uskonto, tiede ja media, 2op</a:t>
            </a:r>
            <a:endParaRPr dirty="0"/>
          </a:p>
        </p:txBody>
      </p:sp>
      <p:sp>
        <p:nvSpPr>
          <p:cNvPr id="63" name="Google Shape;63;p13"/>
          <p:cNvSpPr/>
          <p:nvPr/>
        </p:nvSpPr>
        <p:spPr>
          <a:xfrm>
            <a:off x="143791" y="3927751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UE09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Myytit uskonnoissa ja kirjallisuudessa, 2op</a:t>
            </a:r>
            <a:endParaRPr dirty="0"/>
          </a:p>
        </p:txBody>
      </p:sp>
      <p:sp>
        <p:nvSpPr>
          <p:cNvPr id="64" name="Google Shape;64;p13"/>
          <p:cNvSpPr/>
          <p:nvPr/>
        </p:nvSpPr>
        <p:spPr>
          <a:xfrm>
            <a:off x="4185676" y="2917370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UE05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Uskonnot tieteessä, taiteessa ja populaarikulttuurissa, 2op</a:t>
            </a:r>
            <a:endParaRPr sz="1100" dirty="0"/>
          </a:p>
        </p:txBody>
      </p:sp>
      <p:cxnSp>
        <p:nvCxnSpPr>
          <p:cNvPr id="65" name="Google Shape;65;p13"/>
          <p:cNvCxnSpPr/>
          <p:nvPr/>
        </p:nvCxnSpPr>
        <p:spPr>
          <a:xfrm>
            <a:off x="1614652" y="2568763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6" name="Google Shape;66;p13"/>
          <p:cNvCxnSpPr/>
          <p:nvPr/>
        </p:nvCxnSpPr>
        <p:spPr>
          <a:xfrm rot="10800000" flipH="1">
            <a:off x="3489518" y="2564474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" name="Google Shape;67;p13"/>
          <p:cNvCxnSpPr/>
          <p:nvPr/>
        </p:nvCxnSpPr>
        <p:spPr>
          <a:xfrm flipH="1">
            <a:off x="3767366" y="885733"/>
            <a:ext cx="4200" cy="3592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" name="Google Shape;68;p13"/>
          <p:cNvCxnSpPr/>
          <p:nvPr/>
        </p:nvCxnSpPr>
        <p:spPr>
          <a:xfrm>
            <a:off x="3772745" y="88484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9" name="Google Shape;69;p13"/>
          <p:cNvCxnSpPr/>
          <p:nvPr/>
        </p:nvCxnSpPr>
        <p:spPr>
          <a:xfrm>
            <a:off x="3772745" y="3367909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0" name="Google Shape;70;p13"/>
          <p:cNvCxnSpPr/>
          <p:nvPr/>
        </p:nvCxnSpPr>
        <p:spPr>
          <a:xfrm>
            <a:off x="3778657" y="211258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1" name="Google Shape;71;p13"/>
          <p:cNvCxnSpPr/>
          <p:nvPr/>
        </p:nvCxnSpPr>
        <p:spPr>
          <a:xfrm>
            <a:off x="3764862" y="4473466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2" name="Google Shape;72;p13"/>
          <p:cNvCxnSpPr/>
          <p:nvPr/>
        </p:nvCxnSpPr>
        <p:spPr>
          <a:xfrm>
            <a:off x="4934360" y="1281782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73" name="Google Shape;73;p13"/>
          <p:cNvCxnSpPr/>
          <p:nvPr/>
        </p:nvCxnSpPr>
        <p:spPr>
          <a:xfrm>
            <a:off x="4944213" y="2513463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74" name="Google Shape;74;p13"/>
          <p:cNvCxnSpPr/>
          <p:nvPr/>
        </p:nvCxnSpPr>
        <p:spPr>
          <a:xfrm>
            <a:off x="4924506" y="3725437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75" name="Google Shape;75;p13"/>
          <p:cNvCxnSpPr/>
          <p:nvPr/>
        </p:nvCxnSpPr>
        <p:spPr>
          <a:xfrm flipH="1">
            <a:off x="6063172" y="836465"/>
            <a:ext cx="14100" cy="3543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" name="Google Shape;76;p13"/>
          <p:cNvCxnSpPr/>
          <p:nvPr/>
        </p:nvCxnSpPr>
        <p:spPr>
          <a:xfrm>
            <a:off x="6070569" y="439126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7" name="Google Shape;77;p13"/>
          <p:cNvCxnSpPr/>
          <p:nvPr/>
        </p:nvCxnSpPr>
        <p:spPr>
          <a:xfrm rot="10800000" flipH="1">
            <a:off x="5632783" y="4383983"/>
            <a:ext cx="5127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3"/>
          <p:cNvCxnSpPr/>
          <p:nvPr/>
        </p:nvCxnSpPr>
        <p:spPr>
          <a:xfrm>
            <a:off x="5664608" y="3318641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9" name="Google Shape;79;p13"/>
          <p:cNvCxnSpPr/>
          <p:nvPr/>
        </p:nvCxnSpPr>
        <p:spPr>
          <a:xfrm>
            <a:off x="5684315" y="211652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80" name="Google Shape;80;p13"/>
          <p:cNvCxnSpPr/>
          <p:nvPr/>
        </p:nvCxnSpPr>
        <p:spPr>
          <a:xfrm>
            <a:off x="5674460" y="845425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" name="Google Shape;73;p13">
            <a:extLst>
              <a:ext uri="{FF2B5EF4-FFF2-40B4-BE49-F238E27FC236}">
                <a16:creationId xmlns:a16="http://schemas.microsoft.com/office/drawing/2014/main" id="{6A7EAF1C-A5C3-5FB8-367F-083E805A863B}"/>
              </a:ext>
            </a:extLst>
          </p:cNvPr>
          <p:cNvSpPr txBox="1"/>
          <p:nvPr/>
        </p:nvSpPr>
        <p:spPr>
          <a:xfrm>
            <a:off x="282147" y="3367909"/>
            <a:ext cx="2415932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Nämä voit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suorittaa missä vaiheessa vaan</a:t>
            </a: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16414" y="233493"/>
            <a:ext cx="1920998" cy="838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PSYKOLOGIA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200" dirty="0"/>
              <a:t>(myös muita violetteja opintojaksoja tarjolla)</a:t>
            </a:r>
            <a:endParaRPr sz="1200" dirty="0"/>
          </a:p>
        </p:txBody>
      </p:sp>
      <p:sp>
        <p:nvSpPr>
          <p:cNvPr id="55" name="Google Shape;55;p13"/>
          <p:cNvSpPr/>
          <p:nvPr/>
        </p:nvSpPr>
        <p:spPr>
          <a:xfrm>
            <a:off x="244829" y="2393863"/>
            <a:ext cx="1485000" cy="810000"/>
          </a:xfrm>
          <a:prstGeom prst="rect">
            <a:avLst/>
          </a:prstGeom>
          <a:solidFill>
            <a:srgbClr val="FF8080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PS01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Toimiva ja oppiva ihminen, 2op</a:t>
            </a:r>
            <a:endParaRPr dirty="0"/>
          </a:p>
        </p:txBody>
      </p:sp>
      <p:sp>
        <p:nvSpPr>
          <p:cNvPr id="56" name="Google Shape;56;p13"/>
          <p:cNvSpPr/>
          <p:nvPr/>
        </p:nvSpPr>
        <p:spPr>
          <a:xfrm>
            <a:off x="2408848" y="1765519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PS03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Tietoa käsittelevä ihminen, 2op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405240" y="57258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PS02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Kehittyvä ihminen, 2op</a:t>
            </a: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4795817" y="78165"/>
            <a:ext cx="3470555" cy="4045725"/>
          </a:xfrm>
          <a:custGeom>
            <a:avLst/>
            <a:gdLst/>
            <a:ahLst/>
            <a:cxnLst/>
            <a:rect l="l" t="t" r="r" b="b"/>
            <a:pathLst>
              <a:path w="3662855" h="3094245" fill="none" extrusionOk="0">
                <a:moveTo>
                  <a:pt x="0" y="0"/>
                </a:moveTo>
                <a:cubicBezTo>
                  <a:pt x="148138" y="-55741"/>
                  <a:pt x="290234" y="45243"/>
                  <a:pt x="559894" y="0"/>
                </a:cubicBezTo>
                <a:cubicBezTo>
                  <a:pt x="829554" y="-45243"/>
                  <a:pt x="780006" y="39275"/>
                  <a:pt x="973273" y="0"/>
                </a:cubicBezTo>
                <a:cubicBezTo>
                  <a:pt x="1166540" y="-39275"/>
                  <a:pt x="1295257" y="55189"/>
                  <a:pt x="1459909" y="0"/>
                </a:cubicBezTo>
                <a:cubicBezTo>
                  <a:pt x="1624561" y="-55189"/>
                  <a:pt x="1920835" y="68214"/>
                  <a:pt x="2056431" y="0"/>
                </a:cubicBezTo>
                <a:cubicBezTo>
                  <a:pt x="2192027" y="-68214"/>
                  <a:pt x="2359786" y="55016"/>
                  <a:pt x="2579696" y="0"/>
                </a:cubicBezTo>
                <a:cubicBezTo>
                  <a:pt x="2799606" y="-55016"/>
                  <a:pt x="3014106" y="29939"/>
                  <a:pt x="3139590" y="0"/>
                </a:cubicBezTo>
                <a:cubicBezTo>
                  <a:pt x="3265074" y="-29939"/>
                  <a:pt x="3526534" y="6950"/>
                  <a:pt x="3662855" y="0"/>
                </a:cubicBezTo>
                <a:cubicBezTo>
                  <a:pt x="3696757" y="120248"/>
                  <a:pt x="3656525" y="393051"/>
                  <a:pt x="3662855" y="515708"/>
                </a:cubicBezTo>
                <a:cubicBezTo>
                  <a:pt x="3669185" y="638365"/>
                  <a:pt x="3639015" y="909150"/>
                  <a:pt x="3662855" y="1062357"/>
                </a:cubicBezTo>
                <a:cubicBezTo>
                  <a:pt x="3686695" y="1215564"/>
                  <a:pt x="3624613" y="1328809"/>
                  <a:pt x="3662855" y="1516180"/>
                </a:cubicBezTo>
                <a:cubicBezTo>
                  <a:pt x="3701097" y="1703551"/>
                  <a:pt x="3657922" y="1829872"/>
                  <a:pt x="3662855" y="1939060"/>
                </a:cubicBezTo>
                <a:cubicBezTo>
                  <a:pt x="3667788" y="2048248"/>
                  <a:pt x="3631733" y="2206052"/>
                  <a:pt x="3662855" y="2392883"/>
                </a:cubicBezTo>
                <a:cubicBezTo>
                  <a:pt x="3693977" y="2579714"/>
                  <a:pt x="3615108" y="2817642"/>
                  <a:pt x="3662855" y="3094245"/>
                </a:cubicBezTo>
                <a:cubicBezTo>
                  <a:pt x="3425320" y="3110908"/>
                  <a:pt x="3400363" y="3041613"/>
                  <a:pt x="3139590" y="3094245"/>
                </a:cubicBezTo>
                <a:cubicBezTo>
                  <a:pt x="2878817" y="3146877"/>
                  <a:pt x="2740416" y="3065117"/>
                  <a:pt x="2616325" y="3094245"/>
                </a:cubicBezTo>
                <a:cubicBezTo>
                  <a:pt x="2492235" y="3123373"/>
                  <a:pt x="2373548" y="3050061"/>
                  <a:pt x="2166317" y="3094245"/>
                </a:cubicBezTo>
                <a:cubicBezTo>
                  <a:pt x="1959086" y="3138429"/>
                  <a:pt x="1824100" y="3058355"/>
                  <a:pt x="1643052" y="3094245"/>
                </a:cubicBezTo>
                <a:cubicBezTo>
                  <a:pt x="1462005" y="3130135"/>
                  <a:pt x="1356573" y="3038379"/>
                  <a:pt x="1119787" y="3094245"/>
                </a:cubicBezTo>
                <a:cubicBezTo>
                  <a:pt x="883001" y="3150111"/>
                  <a:pt x="801088" y="3041404"/>
                  <a:pt x="596522" y="3094245"/>
                </a:cubicBezTo>
                <a:cubicBezTo>
                  <a:pt x="391957" y="3147086"/>
                  <a:pt x="178826" y="3066174"/>
                  <a:pt x="0" y="3094245"/>
                </a:cubicBezTo>
                <a:cubicBezTo>
                  <a:pt x="-8071" y="2930450"/>
                  <a:pt x="26765" y="2747346"/>
                  <a:pt x="0" y="2609480"/>
                </a:cubicBezTo>
                <a:cubicBezTo>
                  <a:pt x="-26765" y="2471615"/>
                  <a:pt x="47776" y="2241444"/>
                  <a:pt x="0" y="2093772"/>
                </a:cubicBezTo>
                <a:cubicBezTo>
                  <a:pt x="-47776" y="1946100"/>
                  <a:pt x="47483" y="1801167"/>
                  <a:pt x="0" y="1547123"/>
                </a:cubicBezTo>
                <a:cubicBezTo>
                  <a:pt x="-47483" y="1293079"/>
                  <a:pt x="20481" y="1243035"/>
                  <a:pt x="0" y="1000473"/>
                </a:cubicBezTo>
                <a:cubicBezTo>
                  <a:pt x="-20481" y="757911"/>
                  <a:pt x="2099" y="719774"/>
                  <a:pt x="0" y="453823"/>
                </a:cubicBezTo>
                <a:cubicBezTo>
                  <a:pt x="-2099" y="187872"/>
                  <a:pt x="22981" y="215120"/>
                  <a:pt x="0" y="0"/>
                </a:cubicBezTo>
                <a:close/>
              </a:path>
              <a:path w="3662855" h="3094245" extrusionOk="0">
                <a:moveTo>
                  <a:pt x="0" y="0"/>
                </a:moveTo>
                <a:cubicBezTo>
                  <a:pt x="200049" y="-17617"/>
                  <a:pt x="270227" y="30365"/>
                  <a:pt x="486636" y="0"/>
                </a:cubicBezTo>
                <a:cubicBezTo>
                  <a:pt x="703045" y="-30365"/>
                  <a:pt x="729719" y="20184"/>
                  <a:pt x="900016" y="0"/>
                </a:cubicBezTo>
                <a:cubicBezTo>
                  <a:pt x="1070313" y="-20184"/>
                  <a:pt x="1289324" y="10554"/>
                  <a:pt x="1496538" y="0"/>
                </a:cubicBezTo>
                <a:cubicBezTo>
                  <a:pt x="1703752" y="-10554"/>
                  <a:pt x="1885488" y="3286"/>
                  <a:pt x="1983174" y="0"/>
                </a:cubicBezTo>
                <a:cubicBezTo>
                  <a:pt x="2080860" y="-3286"/>
                  <a:pt x="2243281" y="11356"/>
                  <a:pt x="2469811" y="0"/>
                </a:cubicBezTo>
                <a:cubicBezTo>
                  <a:pt x="2696341" y="-11356"/>
                  <a:pt x="2892560" y="39963"/>
                  <a:pt x="3066333" y="0"/>
                </a:cubicBezTo>
                <a:cubicBezTo>
                  <a:pt x="3240106" y="-39963"/>
                  <a:pt x="3463467" y="34098"/>
                  <a:pt x="3662855" y="0"/>
                </a:cubicBezTo>
                <a:cubicBezTo>
                  <a:pt x="3673964" y="173027"/>
                  <a:pt x="3640849" y="293103"/>
                  <a:pt x="3662855" y="577592"/>
                </a:cubicBezTo>
                <a:cubicBezTo>
                  <a:pt x="3684861" y="862081"/>
                  <a:pt x="3622360" y="924810"/>
                  <a:pt x="3662855" y="1031415"/>
                </a:cubicBezTo>
                <a:cubicBezTo>
                  <a:pt x="3703350" y="1138020"/>
                  <a:pt x="3624632" y="1261527"/>
                  <a:pt x="3662855" y="1485238"/>
                </a:cubicBezTo>
                <a:cubicBezTo>
                  <a:pt x="3701078" y="1708949"/>
                  <a:pt x="3641279" y="1818179"/>
                  <a:pt x="3662855" y="2000945"/>
                </a:cubicBezTo>
                <a:cubicBezTo>
                  <a:pt x="3684431" y="2183711"/>
                  <a:pt x="3653673" y="2281356"/>
                  <a:pt x="3662855" y="2547595"/>
                </a:cubicBezTo>
                <a:cubicBezTo>
                  <a:pt x="3672037" y="2813834"/>
                  <a:pt x="3640056" y="2960454"/>
                  <a:pt x="3662855" y="3094245"/>
                </a:cubicBezTo>
                <a:cubicBezTo>
                  <a:pt x="3436099" y="3095994"/>
                  <a:pt x="3301723" y="3066813"/>
                  <a:pt x="3139590" y="3094245"/>
                </a:cubicBezTo>
                <a:cubicBezTo>
                  <a:pt x="2977457" y="3121677"/>
                  <a:pt x="2786264" y="3093782"/>
                  <a:pt x="2689582" y="3094245"/>
                </a:cubicBezTo>
                <a:cubicBezTo>
                  <a:pt x="2592900" y="3094708"/>
                  <a:pt x="2324570" y="3077588"/>
                  <a:pt x="2166317" y="3094245"/>
                </a:cubicBezTo>
                <a:cubicBezTo>
                  <a:pt x="2008064" y="3110902"/>
                  <a:pt x="1821042" y="3070365"/>
                  <a:pt x="1569795" y="3094245"/>
                </a:cubicBezTo>
                <a:cubicBezTo>
                  <a:pt x="1318548" y="3118125"/>
                  <a:pt x="1292916" y="3076910"/>
                  <a:pt x="1046530" y="3094245"/>
                </a:cubicBezTo>
                <a:cubicBezTo>
                  <a:pt x="800145" y="3111580"/>
                  <a:pt x="784660" y="3076281"/>
                  <a:pt x="633151" y="3094245"/>
                </a:cubicBezTo>
                <a:cubicBezTo>
                  <a:pt x="481642" y="3112209"/>
                  <a:pt x="130827" y="3088760"/>
                  <a:pt x="0" y="3094245"/>
                </a:cubicBezTo>
                <a:cubicBezTo>
                  <a:pt x="-26512" y="2975671"/>
                  <a:pt x="59958" y="2690769"/>
                  <a:pt x="0" y="2516653"/>
                </a:cubicBezTo>
                <a:cubicBezTo>
                  <a:pt x="-59958" y="2342537"/>
                  <a:pt x="58776" y="2176296"/>
                  <a:pt x="0" y="1939060"/>
                </a:cubicBezTo>
                <a:cubicBezTo>
                  <a:pt x="-58776" y="1701824"/>
                  <a:pt x="8622" y="1596013"/>
                  <a:pt x="0" y="1423353"/>
                </a:cubicBezTo>
                <a:cubicBezTo>
                  <a:pt x="-8622" y="1250693"/>
                  <a:pt x="5613" y="1179698"/>
                  <a:pt x="0" y="938588"/>
                </a:cubicBezTo>
                <a:cubicBezTo>
                  <a:pt x="-5613" y="697479"/>
                  <a:pt x="34665" y="720564"/>
                  <a:pt x="0" y="515708"/>
                </a:cubicBezTo>
                <a:cubicBezTo>
                  <a:pt x="-34665" y="310852"/>
                  <a:pt x="33550" y="203892"/>
                  <a:pt x="0" y="0"/>
                </a:cubicBezTo>
                <a:close/>
              </a:path>
            </a:pathLst>
          </a:custGeom>
          <a:solidFill>
            <a:srgbClr val="FFC000"/>
          </a:solidFill>
          <a:ln w="19050" cap="rnd" cmpd="sng">
            <a:solidFill>
              <a:srgbClr val="A5A5A5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62000" tIns="162000" rIns="162000" bIns="162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suoritetaan minäkin vuonna, jos kirjoittaa...</a:t>
            </a:r>
            <a:endParaRPr lang="fi-FI"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syksyllä?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PS1-2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PS3-5 (7)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PS6 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vuoden keväällä?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PS1-2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PS3-4 (7)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PS5-6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syksyllä?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PS1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PS2-3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PS4-5,7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PS6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vuoden keväällä?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1v: PS1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2v: PS2-3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3v: PS4,7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4v: PS5-6</a:t>
            </a:r>
            <a:endParaRPr sz="1100" dirty="0"/>
          </a:p>
        </p:txBody>
      </p:sp>
      <p:sp>
        <p:nvSpPr>
          <p:cNvPr id="59" name="Google Shape;59;p13"/>
          <p:cNvSpPr/>
          <p:nvPr/>
        </p:nvSpPr>
        <p:spPr>
          <a:xfrm>
            <a:off x="6686912" y="5396939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PS09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Psykologian sovellusalueita, 2op</a:t>
            </a:r>
            <a:endParaRPr sz="1100"/>
          </a:p>
        </p:txBody>
      </p:sp>
      <p:sp>
        <p:nvSpPr>
          <p:cNvPr id="60" name="Google Shape;60;p13"/>
          <p:cNvSpPr/>
          <p:nvPr/>
        </p:nvSpPr>
        <p:spPr>
          <a:xfrm>
            <a:off x="2380520" y="4171370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PS07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Sosiaalipsykologia,  2op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2408848" y="3011807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PS04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Tunteet ja mielenterveys, 2op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4455623" y="5468516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PS10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Elämänhallintaa elämänkaaressa, 2op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4580285" y="4169444"/>
            <a:ext cx="1485000" cy="810000"/>
          </a:xfrm>
          <a:prstGeom prst="rect">
            <a:avLst/>
          </a:prstGeom>
          <a:solidFill>
            <a:srgbClr val="004A95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PS05</a:t>
            </a:r>
            <a:endParaRPr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Yksilöllinen ja yhteisöllinen ihminen, 2op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6451431" y="4169497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PS06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Psykologisen ajattelun taitoja abiturienteille,  2op</a:t>
            </a:r>
            <a:endParaRPr sz="1200" dirty="0"/>
          </a:p>
        </p:txBody>
      </p:sp>
      <p:cxnSp>
        <p:nvCxnSpPr>
          <p:cNvPr id="65" name="Google Shape;65;p13"/>
          <p:cNvCxnSpPr/>
          <p:nvPr/>
        </p:nvCxnSpPr>
        <p:spPr>
          <a:xfrm rot="10800000" flipH="1">
            <a:off x="1715165" y="2855345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6" name="Google Shape;66;p13"/>
          <p:cNvCxnSpPr/>
          <p:nvPr/>
        </p:nvCxnSpPr>
        <p:spPr>
          <a:xfrm>
            <a:off x="1983302" y="1013833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67" name="Google Shape;67;p13"/>
          <p:cNvCxnSpPr/>
          <p:nvPr/>
        </p:nvCxnSpPr>
        <p:spPr>
          <a:xfrm>
            <a:off x="3142664" y="1379525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68" name="Google Shape;68;p13"/>
          <p:cNvCxnSpPr/>
          <p:nvPr/>
        </p:nvCxnSpPr>
        <p:spPr>
          <a:xfrm flipH="1">
            <a:off x="1986368" y="1019911"/>
            <a:ext cx="4200" cy="3592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" name="Google Shape;69;p13"/>
          <p:cNvCxnSpPr/>
          <p:nvPr/>
        </p:nvCxnSpPr>
        <p:spPr>
          <a:xfrm>
            <a:off x="1983302" y="2189489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0" name="Google Shape;70;p13"/>
          <p:cNvCxnSpPr/>
          <p:nvPr/>
        </p:nvCxnSpPr>
        <p:spPr>
          <a:xfrm>
            <a:off x="3126335" y="3782135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71" name="Google Shape;71;p13"/>
          <p:cNvCxnSpPr/>
          <p:nvPr/>
        </p:nvCxnSpPr>
        <p:spPr>
          <a:xfrm>
            <a:off x="3147701" y="2568184"/>
            <a:ext cx="5100" cy="404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72" name="Google Shape;72;p13"/>
          <p:cNvCxnSpPr/>
          <p:nvPr/>
        </p:nvCxnSpPr>
        <p:spPr>
          <a:xfrm>
            <a:off x="1966973" y="3348818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3" name="Google Shape;73;p13"/>
          <p:cNvCxnSpPr/>
          <p:nvPr/>
        </p:nvCxnSpPr>
        <p:spPr>
          <a:xfrm>
            <a:off x="1983301" y="4614282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74" name="Google Shape;74;p13"/>
          <p:cNvCxnSpPr/>
          <p:nvPr/>
        </p:nvCxnSpPr>
        <p:spPr>
          <a:xfrm flipH="1">
            <a:off x="4158068" y="970807"/>
            <a:ext cx="4200" cy="3592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5" name="Google Shape;75;p13"/>
          <p:cNvCxnSpPr/>
          <p:nvPr/>
        </p:nvCxnSpPr>
        <p:spPr>
          <a:xfrm rot="10800000" flipH="1">
            <a:off x="3889791" y="977677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" name="Google Shape;76;p13"/>
          <p:cNvCxnSpPr/>
          <p:nvPr/>
        </p:nvCxnSpPr>
        <p:spPr>
          <a:xfrm rot="10800000" flipH="1">
            <a:off x="3873462" y="2185873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" name="Google Shape;77;p13"/>
          <p:cNvCxnSpPr/>
          <p:nvPr/>
        </p:nvCxnSpPr>
        <p:spPr>
          <a:xfrm rot="10800000" flipH="1">
            <a:off x="3881626" y="3345201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3"/>
          <p:cNvCxnSpPr/>
          <p:nvPr/>
        </p:nvCxnSpPr>
        <p:spPr>
          <a:xfrm rot="10800000" flipH="1">
            <a:off x="3881627" y="4569844"/>
            <a:ext cx="276000" cy="4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" name="Google Shape;79;p13"/>
          <p:cNvCxnSpPr/>
          <p:nvPr/>
        </p:nvCxnSpPr>
        <p:spPr>
          <a:xfrm>
            <a:off x="4165784" y="4573460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80" name="Google Shape;80;p13"/>
          <p:cNvSpPr/>
          <p:nvPr/>
        </p:nvSpPr>
        <p:spPr>
          <a:xfrm>
            <a:off x="156308" y="4180178"/>
            <a:ext cx="1485000" cy="810000"/>
          </a:xfrm>
          <a:prstGeom prst="rect">
            <a:avLst/>
          </a:prstGeom>
          <a:solidFill>
            <a:srgbClr val="FF80F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5000" tIns="108000" rIns="135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PS12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Seikkailu aivoihin,  2op</a:t>
            </a:r>
            <a:endParaRPr dirty="0"/>
          </a:p>
        </p:txBody>
      </p:sp>
      <p:sp>
        <p:nvSpPr>
          <p:cNvPr id="81" name="Google Shape;81;p13"/>
          <p:cNvSpPr txBox="1"/>
          <p:nvPr/>
        </p:nvSpPr>
        <p:spPr>
          <a:xfrm>
            <a:off x="8018164" y="5797791"/>
            <a:ext cx="20574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Nämä voit suorittaa PS01 jälkeen</a:t>
            </a:r>
            <a:endParaRPr sz="1100"/>
          </a:p>
        </p:txBody>
      </p:sp>
      <p:sp>
        <p:nvSpPr>
          <p:cNvPr id="82" name="Google Shape;82;p13"/>
          <p:cNvSpPr txBox="1"/>
          <p:nvPr/>
        </p:nvSpPr>
        <p:spPr>
          <a:xfrm>
            <a:off x="1380" y="3836688"/>
            <a:ext cx="2057400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Tämän voit suorittaa PS03 jälkeen missä vaiheessa tahansa. </a:t>
            </a:r>
            <a:endParaRPr sz="1200" dirty="0"/>
          </a:p>
        </p:txBody>
      </p:sp>
      <p:cxnSp>
        <p:nvCxnSpPr>
          <p:cNvPr id="83" name="Google Shape;83;p13"/>
          <p:cNvCxnSpPr/>
          <p:nvPr/>
        </p:nvCxnSpPr>
        <p:spPr>
          <a:xfrm>
            <a:off x="6042794" y="4602956"/>
            <a:ext cx="4086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4C583528A63B04292277A9086F403C9" ma:contentTypeVersion="6" ma:contentTypeDescription="Luo uusi asiakirja." ma:contentTypeScope="" ma:versionID="a858d36a642737a4f50b1cecc151a917">
  <xsd:schema xmlns:xsd="http://www.w3.org/2001/XMLSchema" xmlns:xs="http://www.w3.org/2001/XMLSchema" xmlns:p="http://schemas.microsoft.com/office/2006/metadata/properties" xmlns:ns2="991bbf30-ef4b-47a7-84d6-a87460822ad6" xmlns:ns3="93fabec8-958c-40c2-bd62-9ac8ea1e537e" targetNamespace="http://schemas.microsoft.com/office/2006/metadata/properties" ma:root="true" ma:fieldsID="9c0f89469b79720f8a0e785e5c7dbe98" ns2:_="" ns3:_="">
    <xsd:import namespace="991bbf30-ef4b-47a7-84d6-a87460822ad6"/>
    <xsd:import namespace="93fabec8-958c-40c2-bd62-9ac8ea1e537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bbf30-ef4b-47a7-84d6-a87460822a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abec8-958c-40c2-bd62-9ac8ea1e5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A55EB9-475D-4B54-8EFA-1BFE161173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9D2DDC7-CDDC-4317-A633-EFA024A5A1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1bbf30-ef4b-47a7-84d6-a87460822ad6"/>
    <ds:schemaRef ds:uri="93fabec8-958c-40c2-bd62-9ac8ea1e5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EF9D26-F1B8-4A1B-BAF3-900A9FC877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2553</Words>
  <Application>Microsoft Office PowerPoint</Application>
  <PresentationFormat>Näytössä katseltava esitys (16:9)</PresentationFormat>
  <Paragraphs>734</Paragraphs>
  <Slides>25</Slides>
  <Notes>23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28" baseType="lpstr">
      <vt:lpstr>Arial</vt:lpstr>
      <vt:lpstr>Calibri</vt:lpstr>
      <vt:lpstr>Simple Light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Karjalainen Tiina Tuulikki</dc:creator>
  <cp:lastModifiedBy>Karjalainen Tiina Tuulikki</cp:lastModifiedBy>
  <cp:revision>18</cp:revision>
  <dcterms:modified xsi:type="dcterms:W3CDTF">2024-09-20T09:41:43Z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0x010100D4C583528A63B04292277A9086F403C9</vt:lpwstr>
  </property>
</Properties>
</file>