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69"/>
  </p:notesMasterIdLst>
  <p:sldIdLst>
    <p:sldId id="336" r:id="rId3"/>
    <p:sldId id="384" r:id="rId4"/>
    <p:sldId id="358" r:id="rId5"/>
    <p:sldId id="412" r:id="rId6"/>
    <p:sldId id="413" r:id="rId7"/>
    <p:sldId id="374" r:id="rId8"/>
    <p:sldId id="357" r:id="rId9"/>
    <p:sldId id="415" r:id="rId10"/>
    <p:sldId id="416" r:id="rId11"/>
    <p:sldId id="417" r:id="rId12"/>
    <p:sldId id="277" r:id="rId13"/>
    <p:sldId id="379" r:id="rId14"/>
    <p:sldId id="380" r:id="rId15"/>
    <p:sldId id="297" r:id="rId16"/>
    <p:sldId id="300" r:id="rId17"/>
    <p:sldId id="299" r:id="rId18"/>
    <p:sldId id="298" r:id="rId19"/>
    <p:sldId id="383" r:id="rId20"/>
    <p:sldId id="387" r:id="rId21"/>
    <p:sldId id="388" r:id="rId22"/>
    <p:sldId id="389" r:id="rId23"/>
    <p:sldId id="301" r:id="rId24"/>
    <p:sldId id="308" r:id="rId25"/>
    <p:sldId id="378" r:id="rId26"/>
    <p:sldId id="352" r:id="rId27"/>
    <p:sldId id="342" r:id="rId28"/>
    <p:sldId id="343" r:id="rId29"/>
    <p:sldId id="285" r:id="rId30"/>
    <p:sldId id="344" r:id="rId31"/>
    <p:sldId id="386" r:id="rId32"/>
    <p:sldId id="317" r:id="rId33"/>
    <p:sldId id="354" r:id="rId34"/>
    <p:sldId id="318" r:id="rId35"/>
    <p:sldId id="353" r:id="rId36"/>
    <p:sldId id="319" r:id="rId37"/>
    <p:sldId id="278" r:id="rId38"/>
    <p:sldId id="390" r:id="rId39"/>
    <p:sldId id="382" r:id="rId40"/>
    <p:sldId id="419" r:id="rId41"/>
    <p:sldId id="334" r:id="rId42"/>
    <p:sldId id="351" r:id="rId43"/>
    <p:sldId id="311" r:id="rId44"/>
    <p:sldId id="312" r:id="rId45"/>
    <p:sldId id="356" r:id="rId46"/>
    <p:sldId id="423" r:id="rId47"/>
    <p:sldId id="420" r:id="rId48"/>
    <p:sldId id="422" r:id="rId49"/>
    <p:sldId id="313" r:id="rId50"/>
    <p:sldId id="338" r:id="rId51"/>
    <p:sldId id="337" r:id="rId52"/>
    <p:sldId id="359" r:id="rId53"/>
    <p:sldId id="350" r:id="rId54"/>
    <p:sldId id="363" r:id="rId55"/>
    <p:sldId id="361" r:id="rId56"/>
    <p:sldId id="364" r:id="rId57"/>
    <p:sldId id="365" r:id="rId58"/>
    <p:sldId id="362" r:id="rId59"/>
    <p:sldId id="366" r:id="rId60"/>
    <p:sldId id="367" r:id="rId61"/>
    <p:sldId id="368" r:id="rId62"/>
    <p:sldId id="369" r:id="rId63"/>
    <p:sldId id="370" r:id="rId64"/>
    <p:sldId id="284" r:id="rId65"/>
    <p:sldId id="315" r:id="rId66"/>
    <p:sldId id="332" r:id="rId67"/>
    <p:sldId id="421" r:id="rId68"/>
  </p:sldIdLst>
  <p:sldSz cx="9144000" cy="6858000" type="screen4x3"/>
  <p:notesSz cx="6858000" cy="9144000"/>
  <p:defaultTextStyle>
    <a:defPPr>
      <a:defRPr lang="fi-FI"/>
    </a:defPPr>
    <a:lvl1pPr algn="l" rtl="0" fontAlgn="base">
      <a:spcBef>
        <a:spcPct val="50000"/>
      </a:spcBef>
      <a:spcAft>
        <a:spcPct val="0"/>
      </a:spcAft>
      <a:buSzPct val="150000"/>
      <a:buChar char="•"/>
      <a:defRPr sz="2400" b="1" kern="1200">
        <a:solidFill>
          <a:schemeClr val="tx1"/>
        </a:solidFill>
        <a:latin typeface="Arial" charset="0"/>
        <a:ea typeface="+mn-ea"/>
        <a:cs typeface="+mn-cs"/>
      </a:defRPr>
    </a:lvl1pPr>
    <a:lvl2pPr marL="457200" algn="l" rtl="0" fontAlgn="base">
      <a:spcBef>
        <a:spcPct val="50000"/>
      </a:spcBef>
      <a:spcAft>
        <a:spcPct val="0"/>
      </a:spcAft>
      <a:buSzPct val="150000"/>
      <a:buChar char="•"/>
      <a:defRPr sz="2400" b="1" kern="1200">
        <a:solidFill>
          <a:schemeClr val="tx1"/>
        </a:solidFill>
        <a:latin typeface="Arial" charset="0"/>
        <a:ea typeface="+mn-ea"/>
        <a:cs typeface="+mn-cs"/>
      </a:defRPr>
    </a:lvl2pPr>
    <a:lvl3pPr marL="914400" algn="l" rtl="0" fontAlgn="base">
      <a:spcBef>
        <a:spcPct val="50000"/>
      </a:spcBef>
      <a:spcAft>
        <a:spcPct val="0"/>
      </a:spcAft>
      <a:buSzPct val="150000"/>
      <a:buChar char="•"/>
      <a:defRPr sz="2400" b="1" kern="1200">
        <a:solidFill>
          <a:schemeClr val="tx1"/>
        </a:solidFill>
        <a:latin typeface="Arial" charset="0"/>
        <a:ea typeface="+mn-ea"/>
        <a:cs typeface="+mn-cs"/>
      </a:defRPr>
    </a:lvl3pPr>
    <a:lvl4pPr marL="1371600" algn="l" rtl="0" fontAlgn="base">
      <a:spcBef>
        <a:spcPct val="50000"/>
      </a:spcBef>
      <a:spcAft>
        <a:spcPct val="0"/>
      </a:spcAft>
      <a:buSzPct val="150000"/>
      <a:buChar char="•"/>
      <a:defRPr sz="2400" b="1" kern="1200">
        <a:solidFill>
          <a:schemeClr val="tx1"/>
        </a:solidFill>
        <a:latin typeface="Arial" charset="0"/>
        <a:ea typeface="+mn-ea"/>
        <a:cs typeface="+mn-cs"/>
      </a:defRPr>
    </a:lvl4pPr>
    <a:lvl5pPr marL="1828800" algn="l" rtl="0" fontAlgn="base">
      <a:spcBef>
        <a:spcPct val="50000"/>
      </a:spcBef>
      <a:spcAft>
        <a:spcPct val="0"/>
      </a:spcAft>
      <a:buSzPct val="150000"/>
      <a:buChar char="•"/>
      <a:defRPr sz="2400" b="1" kern="1200">
        <a:solidFill>
          <a:schemeClr val="tx1"/>
        </a:solidFill>
        <a:latin typeface="Arial" charset="0"/>
        <a:ea typeface="+mn-ea"/>
        <a:cs typeface="+mn-cs"/>
      </a:defRPr>
    </a:lvl5pPr>
    <a:lvl6pPr marL="2286000" algn="l" defTabSz="914400" rtl="0" eaLnBrk="1" latinLnBrk="0" hangingPunct="1">
      <a:defRPr sz="2400" b="1" kern="1200">
        <a:solidFill>
          <a:schemeClr val="tx1"/>
        </a:solidFill>
        <a:latin typeface="Arial" charset="0"/>
        <a:ea typeface="+mn-ea"/>
        <a:cs typeface="+mn-cs"/>
      </a:defRPr>
    </a:lvl6pPr>
    <a:lvl7pPr marL="2743200" algn="l" defTabSz="914400" rtl="0" eaLnBrk="1" latinLnBrk="0" hangingPunct="1">
      <a:defRPr sz="2400" b="1" kern="1200">
        <a:solidFill>
          <a:schemeClr val="tx1"/>
        </a:solidFill>
        <a:latin typeface="Arial" charset="0"/>
        <a:ea typeface="+mn-ea"/>
        <a:cs typeface="+mn-cs"/>
      </a:defRPr>
    </a:lvl7pPr>
    <a:lvl8pPr marL="3200400" algn="l" defTabSz="914400" rtl="0" eaLnBrk="1" latinLnBrk="0" hangingPunct="1">
      <a:defRPr sz="2400" b="1" kern="1200">
        <a:solidFill>
          <a:schemeClr val="tx1"/>
        </a:solidFill>
        <a:latin typeface="Arial" charset="0"/>
        <a:ea typeface="+mn-ea"/>
        <a:cs typeface="+mn-cs"/>
      </a:defRPr>
    </a:lvl8pPr>
    <a:lvl9pPr marL="3657600" algn="l" defTabSz="914400" rtl="0" eaLnBrk="1" latinLnBrk="0" hangingPunct="1">
      <a:defRPr sz="24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979">
          <p15:clr>
            <a:srgbClr val="A4A3A4"/>
          </p15:clr>
        </p15:guide>
        <p15:guide id="2" pos="278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78D90"/>
    <a:srgbClr val="CCCC00"/>
    <a:srgbClr val="CCFF99"/>
    <a:srgbClr val="99FF99"/>
    <a:srgbClr val="99CC00"/>
    <a:srgbClr val="3399FF"/>
    <a:srgbClr val="33CC33"/>
    <a:srgbClr val="CC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45" autoAdjust="0"/>
    <p:restoredTop sz="94696" autoAdjust="0"/>
  </p:normalViewPr>
  <p:slideViewPr>
    <p:cSldViewPr>
      <p:cViewPr varScale="1">
        <p:scale>
          <a:sx n="62" d="100"/>
          <a:sy n="62" d="100"/>
        </p:scale>
        <p:origin x="1412" y="68"/>
      </p:cViewPr>
      <p:guideLst>
        <p:guide orient="horz" pos="1979"/>
        <p:guide pos="278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1" d="100"/>
          <a:sy n="91" d="100"/>
        </p:scale>
        <p:origin x="-2796"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1" custScaleX="32300" custScaleY="32493" custRadScaleRad="152696" custRadScaleInc="43">
        <dgm:presLayoutVars>
          <dgm:bulletEnabled val="1"/>
        </dgm:presLayoutVars>
      </dgm:prSet>
      <dgm:spPr/>
    </dgm:pt>
  </dgm:ptLst>
  <dgm:cxnLst>
    <dgm:cxn modelId="{0D33B31B-F1F4-4E73-9A3A-6C6ADC2D924F}" type="presOf" srcId="{51232223-E57C-4B18-8F06-17CAE1DAD6B5}" destId="{CC1B2D01-42C3-48C8-9D51-774582E04EB6}" srcOrd="0" destOrd="0" presId="urn:microsoft.com/office/officeart/2005/8/layout/cycle3"/>
    <dgm:cxn modelId="{7E7609EF-5BB6-48DF-97B4-F16D7BCF3434}" srcId="{E84E747B-EFCD-4F15-8109-CC59B9A438D3}" destId="{51232223-E57C-4B18-8F06-17CAE1DAD6B5}" srcOrd="0" destOrd="0" parTransId="{2DFA8433-C91D-4489-8880-35AC14D5A2F4}" sibTransId="{69567BEC-B8CE-4E8E-B35D-9E130E67FE8E}"/>
    <dgm:cxn modelId="{66418BF8-0188-4763-9274-464A50CB882A}" type="presOf" srcId="{E84E747B-EFCD-4F15-8109-CC59B9A438D3}" destId="{8CA9BE66-56A5-42C5-9AE4-B4AF71F42A8B}" srcOrd="0" destOrd="0" presId="urn:microsoft.com/office/officeart/2005/8/layout/cycle3"/>
    <dgm:cxn modelId="{F10D6661-CDA2-48CC-A4E4-2F577389DBA4}" type="presParOf" srcId="{8CA9BE66-56A5-42C5-9AE4-B4AF71F42A8B}" destId="{32345175-60AF-4BD9-862F-58627BF4C63A}" srcOrd="0" destOrd="0" presId="urn:microsoft.com/office/officeart/2005/8/layout/cycle3"/>
    <dgm:cxn modelId="{B4D89B97-A7A3-472E-9C6B-AFB6FA110B19}" type="presParOf" srcId="{32345175-60AF-4BD9-862F-58627BF4C63A}" destId="{CC1B2D01-42C3-48C8-9D51-774582E04EB6}" srcOrd="0"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5583" custRadScaleInc="270030">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468ED00-7AF5-426F-A494-381AB5B58437}" type="presOf" srcId="{A5A1C326-8DDE-4616-BFD5-6A74AC309388}" destId="{B8F191ED-329B-4B75-BB98-DBA9231E2D67}"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B043D15B-A833-474B-A757-5F8CD16CAEA0}" type="presOf" srcId="{69567BEC-B8CE-4E8E-B35D-9E130E67FE8E}" destId="{C59D3659-5614-4091-ACF2-EA50ADC5290B}"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3758B451-7C1A-4254-90F7-CB7FEE65C7F7}" type="presOf" srcId="{09822B27-C0D6-4071-A0A0-B5C98846DE2F}" destId="{70239A5A-1754-47AF-87FC-25B943BD1110}" srcOrd="0" destOrd="0" presId="urn:microsoft.com/office/officeart/2005/8/layout/cycle3"/>
    <dgm:cxn modelId="{5C1D8082-96AC-4FBE-A014-DFAF9289483A}" type="presOf" srcId="{4C0EE02A-E1AA-402B-B311-646C912A7D0E}" destId="{22FDA2C6-D5AB-4939-B357-134226132EE5}" srcOrd="0" destOrd="0" presId="urn:microsoft.com/office/officeart/2005/8/layout/cycle3"/>
    <dgm:cxn modelId="{3ED44690-218F-484A-AB22-4BADF59FAE5B}" type="presOf" srcId="{E84E747B-EFCD-4F15-8109-CC59B9A438D3}" destId="{8CA9BE66-56A5-42C5-9AE4-B4AF71F42A8B}" srcOrd="0" destOrd="0" presId="urn:microsoft.com/office/officeart/2005/8/layout/cycle3"/>
    <dgm:cxn modelId="{9E3221C7-8E00-4839-A2E8-6FC6495A54BF}" type="presOf" srcId="{D58CE2A2-AA47-4A57-A952-5DBE21306021}" destId="{B0AA3EB4-DED7-48C6-8290-31E09AEB3445}"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ADD3BE4-48F9-4D0F-9E62-A1E52F251A4A}" type="presOf" srcId="{51232223-E57C-4B18-8F06-17CAE1DAD6B5}" destId="{CC1B2D01-42C3-48C8-9D51-774582E04EB6}"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C2EDD085-1C3C-45C7-9C93-7442DF85B593}" type="presParOf" srcId="{8CA9BE66-56A5-42C5-9AE4-B4AF71F42A8B}" destId="{32345175-60AF-4BD9-862F-58627BF4C63A}" srcOrd="0" destOrd="0" presId="urn:microsoft.com/office/officeart/2005/8/layout/cycle3"/>
    <dgm:cxn modelId="{74300DF5-05F7-490E-92D2-77CE4A661B0F}" type="presParOf" srcId="{32345175-60AF-4BD9-862F-58627BF4C63A}" destId="{CC1B2D01-42C3-48C8-9D51-774582E04EB6}" srcOrd="0" destOrd="0" presId="urn:microsoft.com/office/officeart/2005/8/layout/cycle3"/>
    <dgm:cxn modelId="{E3E66E65-B8A3-4D9F-9C6C-4AF1B9D2492B}" type="presParOf" srcId="{32345175-60AF-4BD9-862F-58627BF4C63A}" destId="{C59D3659-5614-4091-ACF2-EA50ADC5290B}" srcOrd="1" destOrd="0" presId="urn:microsoft.com/office/officeart/2005/8/layout/cycle3"/>
    <dgm:cxn modelId="{A44EE055-4E7E-451A-9293-1F78338E941A}" type="presParOf" srcId="{32345175-60AF-4BD9-862F-58627BF4C63A}" destId="{B8F191ED-329B-4B75-BB98-DBA9231E2D67}" srcOrd="2" destOrd="0" presId="urn:microsoft.com/office/officeart/2005/8/layout/cycle3"/>
    <dgm:cxn modelId="{EA823886-BF93-4704-8A25-CAAF65A0B47B}" type="presParOf" srcId="{32345175-60AF-4BD9-862F-58627BF4C63A}" destId="{70239A5A-1754-47AF-87FC-25B943BD1110}" srcOrd="3" destOrd="0" presId="urn:microsoft.com/office/officeart/2005/8/layout/cycle3"/>
    <dgm:cxn modelId="{AA2AD66A-6C32-4AA9-BD68-FB00DF67A972}" type="presParOf" srcId="{32345175-60AF-4BD9-862F-58627BF4C63A}" destId="{B0AA3EB4-DED7-48C6-8290-31E09AEB3445}" srcOrd="4" destOrd="0" presId="urn:microsoft.com/office/officeart/2005/8/layout/cycle3"/>
    <dgm:cxn modelId="{6976D81D-5F36-4773-8529-5D36A2DBB6D5}"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85000"/>
          </a:schemeClr>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chemeClr val="bg1">
            <a:lumMod val="75000"/>
          </a:schemeClr>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8490" custRadScaleInc="-66">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50719" custRadScaleInc="272372">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1904" custRadScaleInc="-206806">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08970726-0F22-4DD6-A31E-03C67AB7B128}" srcId="{E84E747B-EFCD-4F15-8109-CC59B9A438D3}" destId="{A5A1C326-8DDE-4616-BFD5-6A74AC309388}" srcOrd="1" destOrd="0" parTransId="{A50CF723-C65D-4039-989E-FEBEC74C5DBB}" sibTransId="{681CFE70-4B00-4AF4-8F40-C16AC5DFC162}"/>
    <dgm:cxn modelId="{D7A1F960-0337-4B31-BAD6-7E2EDC536D09}" type="presOf" srcId="{4C0EE02A-E1AA-402B-B311-646C912A7D0E}" destId="{22FDA2C6-D5AB-4939-B357-134226132EE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DE05D16C-5425-464A-88A6-45CEF3A6ABBD}" type="presOf" srcId="{D58CE2A2-AA47-4A57-A952-5DBE21306021}" destId="{B0AA3EB4-DED7-48C6-8290-31E09AEB3445}" srcOrd="0" destOrd="0" presId="urn:microsoft.com/office/officeart/2005/8/layout/cycle3"/>
    <dgm:cxn modelId="{D2B9B3AE-6048-4D3D-99F6-E04D5F3EA96B}" type="presOf" srcId="{09822B27-C0D6-4071-A0A0-B5C98846DE2F}" destId="{70239A5A-1754-47AF-87FC-25B943BD1110}" srcOrd="0" destOrd="0" presId="urn:microsoft.com/office/officeart/2005/8/layout/cycle3"/>
    <dgm:cxn modelId="{7C6915D5-91C2-4AD7-9DC4-F23A50B4499B}" type="presOf" srcId="{51232223-E57C-4B18-8F06-17CAE1DAD6B5}" destId="{CC1B2D01-42C3-48C8-9D51-774582E04EB6}"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78E47DE4-D4E3-4F51-92B3-A822FCF37A64}" type="presOf" srcId="{A5A1C326-8DDE-4616-BFD5-6A74AC309388}" destId="{B8F191ED-329B-4B75-BB98-DBA9231E2D67}" srcOrd="0" destOrd="0" presId="urn:microsoft.com/office/officeart/2005/8/layout/cycle3"/>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9E0410EF-0146-44F3-A09F-708B735C6008}" type="presOf" srcId="{E84E747B-EFCD-4F15-8109-CC59B9A438D3}" destId="{8CA9BE66-56A5-42C5-9AE4-B4AF71F42A8B}" srcOrd="0" destOrd="0" presId="urn:microsoft.com/office/officeart/2005/8/layout/cycle3"/>
    <dgm:cxn modelId="{669483EF-5755-4162-9088-3ED3AF955B9E}" type="presOf" srcId="{69567BEC-B8CE-4E8E-B35D-9E130E67FE8E}" destId="{C59D3659-5614-4091-ACF2-EA50ADC5290B}" srcOrd="0" destOrd="0" presId="urn:microsoft.com/office/officeart/2005/8/layout/cycle3"/>
    <dgm:cxn modelId="{FC7CE692-6AB6-4580-9423-45AEC7A0A4B2}" type="presParOf" srcId="{8CA9BE66-56A5-42C5-9AE4-B4AF71F42A8B}" destId="{32345175-60AF-4BD9-862F-58627BF4C63A}" srcOrd="0" destOrd="0" presId="urn:microsoft.com/office/officeart/2005/8/layout/cycle3"/>
    <dgm:cxn modelId="{F2B53D9F-6BF1-4D22-B761-2C55ECF5E7F5}" type="presParOf" srcId="{32345175-60AF-4BD9-862F-58627BF4C63A}" destId="{CC1B2D01-42C3-48C8-9D51-774582E04EB6}" srcOrd="0" destOrd="0" presId="urn:microsoft.com/office/officeart/2005/8/layout/cycle3"/>
    <dgm:cxn modelId="{3AAA5553-B3E6-459B-94A5-BF1EB2A60E45}" type="presParOf" srcId="{32345175-60AF-4BD9-862F-58627BF4C63A}" destId="{C59D3659-5614-4091-ACF2-EA50ADC5290B}" srcOrd="1" destOrd="0" presId="urn:microsoft.com/office/officeart/2005/8/layout/cycle3"/>
    <dgm:cxn modelId="{6C9F897E-9C27-4018-B8ED-58967012B61C}" type="presParOf" srcId="{32345175-60AF-4BD9-862F-58627BF4C63A}" destId="{B8F191ED-329B-4B75-BB98-DBA9231E2D67}" srcOrd="2" destOrd="0" presId="urn:microsoft.com/office/officeart/2005/8/layout/cycle3"/>
    <dgm:cxn modelId="{06388D42-A5F4-4CE0-B6BA-9104A6F42320}" type="presParOf" srcId="{32345175-60AF-4BD9-862F-58627BF4C63A}" destId="{70239A5A-1754-47AF-87FC-25B943BD1110}" srcOrd="3" destOrd="0" presId="urn:microsoft.com/office/officeart/2005/8/layout/cycle3"/>
    <dgm:cxn modelId="{26ECC1F5-83FC-493A-9085-2ED4E1D0E00F}" type="presParOf" srcId="{32345175-60AF-4BD9-862F-58627BF4C63A}" destId="{B0AA3EB4-DED7-48C6-8290-31E09AEB3445}" srcOrd="4" destOrd="0" presId="urn:microsoft.com/office/officeart/2005/8/layout/cycle3"/>
    <dgm:cxn modelId="{C9782474-B0DC-4A38-BB51-915B394954E8}"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4E747B-EFCD-4F15-8109-CC59B9A438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51232223-E57C-4B18-8F06-17CAE1DAD6B5}">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Äidinkieli</a:t>
          </a:r>
        </a:p>
      </dgm:t>
    </dgm:pt>
    <dgm:pt modelId="{2DFA8433-C91D-4489-8880-35AC14D5A2F4}" type="parTrans" cxnId="{7E7609EF-5BB6-48DF-97B4-F16D7BCF3434}">
      <dgm:prSet/>
      <dgm:spPr/>
      <dgm:t>
        <a:bodyPr/>
        <a:lstStyle/>
        <a:p>
          <a:endParaRPr lang="fi-FI"/>
        </a:p>
      </dgm:t>
    </dgm:pt>
    <dgm:pt modelId="{69567BEC-B8CE-4E8E-B35D-9E130E67FE8E}" type="sibTrans" cxnId="{7E7609EF-5BB6-48DF-97B4-F16D7BCF3434}">
      <dgm:prSet/>
      <dgm:spPr>
        <a:solidFill>
          <a:srgbClr val="FFC000"/>
        </a:solidFill>
      </dgm:spPr>
      <dgm:t>
        <a:bodyPr/>
        <a:lstStyle/>
        <a:p>
          <a:endParaRPr lang="fi-FI" dirty="0"/>
        </a:p>
      </dgm:t>
    </dgm:pt>
    <dgm:pt modelId="{A5A1C326-8DDE-4616-BFD5-6A74AC309388}">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Toinen kotimainen kieli</a:t>
          </a:r>
        </a:p>
      </dgm:t>
    </dgm:pt>
    <dgm:pt modelId="{A50CF723-C65D-4039-989E-FEBEC74C5DBB}" type="parTrans" cxnId="{08970726-0F22-4DD6-A31E-03C67AB7B128}">
      <dgm:prSet/>
      <dgm:spPr/>
      <dgm:t>
        <a:bodyPr/>
        <a:lstStyle/>
        <a:p>
          <a:endParaRPr lang="fi-FI"/>
        </a:p>
      </dgm:t>
    </dgm:pt>
    <dgm:pt modelId="{681CFE70-4B00-4AF4-8F40-C16AC5DFC162}" type="sibTrans" cxnId="{08970726-0F22-4DD6-A31E-03C67AB7B128}">
      <dgm:prSet/>
      <dgm:spPr/>
      <dgm:t>
        <a:bodyPr/>
        <a:lstStyle/>
        <a:p>
          <a:endParaRPr lang="fi-FI"/>
        </a:p>
      </dgm:t>
    </dgm:pt>
    <dgm:pt modelId="{09822B27-C0D6-4071-A0A0-B5C98846DE2F}">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Vieras kieli</a:t>
          </a:r>
        </a:p>
      </dgm:t>
    </dgm:pt>
    <dgm:pt modelId="{2A062892-90A4-4350-A8CF-BD05599F6E51}" type="parTrans" cxnId="{1BB2A6E6-3EB5-4A7D-BEE2-679595C63C1B}">
      <dgm:prSet/>
      <dgm:spPr/>
      <dgm:t>
        <a:bodyPr/>
        <a:lstStyle/>
        <a:p>
          <a:endParaRPr lang="fi-FI"/>
        </a:p>
      </dgm:t>
    </dgm:pt>
    <dgm:pt modelId="{CA6CCA9A-9194-421C-BF15-5D8FD2CEF2F5}" type="sibTrans" cxnId="{1BB2A6E6-3EB5-4A7D-BEE2-679595C63C1B}">
      <dgm:prSet/>
      <dgm:spPr/>
      <dgm:t>
        <a:bodyPr/>
        <a:lstStyle/>
        <a:p>
          <a:endParaRPr lang="fi-FI"/>
        </a:p>
      </dgm:t>
    </dgm:pt>
    <dgm:pt modelId="{D58CE2A2-AA47-4A57-A952-5DBE21306021}">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Reaali</a:t>
          </a:r>
        </a:p>
      </dgm:t>
    </dgm:pt>
    <dgm:pt modelId="{720BEF6B-48E2-4690-B508-20CC1C6A7114}" type="parTrans" cxnId="{405DD142-9FD2-4481-9CEC-9917DB0D4F56}">
      <dgm:prSet/>
      <dgm:spPr/>
      <dgm:t>
        <a:bodyPr/>
        <a:lstStyle/>
        <a:p>
          <a:endParaRPr lang="fi-FI"/>
        </a:p>
      </dgm:t>
    </dgm:pt>
    <dgm:pt modelId="{58A4B8A7-9C2A-429B-9C19-A7E21C37BEDD}" type="sibTrans" cxnId="{405DD142-9FD2-4481-9CEC-9917DB0D4F56}">
      <dgm:prSet/>
      <dgm:spPr/>
      <dgm:t>
        <a:bodyPr/>
        <a:lstStyle/>
        <a:p>
          <a:endParaRPr lang="fi-FI"/>
        </a:p>
      </dgm:t>
    </dgm:pt>
    <dgm:pt modelId="{4C0EE02A-E1AA-402B-B311-646C912A7D0E}">
      <dgm:prSet phldrT="[Teksti]" custT="1">
        <dgm:style>
          <a:lnRef idx="0">
            <a:schemeClr val="accent3"/>
          </a:lnRef>
          <a:fillRef idx="3">
            <a:schemeClr val="accent3"/>
          </a:fillRef>
          <a:effectRef idx="3">
            <a:schemeClr val="accent3"/>
          </a:effectRef>
          <a:fontRef idx="minor">
            <a:schemeClr val="lt1"/>
          </a:fontRef>
        </dgm:style>
      </dgm:prSet>
      <dgm:spPr>
        <a:solidFill>
          <a:srgbClr val="92D050"/>
        </a:solidFill>
      </dgm:spPr>
      <dgm:t>
        <a:bodyPr/>
        <a:lstStyle/>
        <a:p>
          <a:r>
            <a:rPr lang="fi-FI" sz="2800" b="1" baseline="0" dirty="0">
              <a:solidFill>
                <a:schemeClr val="tx1"/>
              </a:solidFill>
              <a:latin typeface="+mj-lt"/>
            </a:rPr>
            <a:t>Matematiikka</a:t>
          </a:r>
        </a:p>
      </dgm:t>
    </dgm:pt>
    <dgm:pt modelId="{D37980D9-7CF3-41FE-8A0D-2A9365A5557B}" type="parTrans" cxnId="{46A395DA-7C7A-44A2-9DA3-3BA8287E8095}">
      <dgm:prSet/>
      <dgm:spPr/>
      <dgm:t>
        <a:bodyPr/>
        <a:lstStyle/>
        <a:p>
          <a:endParaRPr lang="fi-FI"/>
        </a:p>
      </dgm:t>
    </dgm:pt>
    <dgm:pt modelId="{2DF73FA8-9543-4E61-BF94-5888F4D26557}" type="sibTrans" cxnId="{46A395DA-7C7A-44A2-9DA3-3BA8287E8095}">
      <dgm:prSet/>
      <dgm:spPr/>
      <dgm:t>
        <a:bodyPr/>
        <a:lstStyle/>
        <a:p>
          <a:endParaRPr lang="fi-FI"/>
        </a:p>
      </dgm:t>
    </dgm:pt>
    <dgm:pt modelId="{8CA9BE66-56A5-42C5-9AE4-B4AF71F42A8B}" type="pres">
      <dgm:prSet presAssocID="{E84E747B-EFCD-4F15-8109-CC59B9A438D3}" presName="Name0" presStyleCnt="0">
        <dgm:presLayoutVars>
          <dgm:dir/>
          <dgm:resizeHandles val="exact"/>
        </dgm:presLayoutVars>
      </dgm:prSet>
      <dgm:spPr/>
    </dgm:pt>
    <dgm:pt modelId="{32345175-60AF-4BD9-862F-58627BF4C63A}" type="pres">
      <dgm:prSet presAssocID="{E84E747B-EFCD-4F15-8109-CC59B9A438D3}" presName="cycle" presStyleCnt="0"/>
      <dgm:spPr/>
    </dgm:pt>
    <dgm:pt modelId="{CC1B2D01-42C3-48C8-9D51-774582E04EB6}" type="pres">
      <dgm:prSet presAssocID="{51232223-E57C-4B18-8F06-17CAE1DAD6B5}" presName="nodeFirstNode" presStyleLbl="node1" presStyleIdx="0" presStyleCnt="5" custRadScaleRad="96935" custRadScaleInc="-1388">
        <dgm:presLayoutVars>
          <dgm:bulletEnabled val="1"/>
        </dgm:presLayoutVars>
      </dgm:prSet>
      <dgm:spPr/>
    </dgm:pt>
    <dgm:pt modelId="{C59D3659-5614-4091-ACF2-EA50ADC5290B}" type="pres">
      <dgm:prSet presAssocID="{69567BEC-B8CE-4E8E-B35D-9E130E67FE8E}" presName="sibTransFirstNode" presStyleLbl="bgShp" presStyleIdx="0" presStyleCnt="1" custLinFactNeighborX="530" custLinFactNeighborY="2636" custRadScaleRad="200097" custRadScaleInc="-2147483648"/>
      <dgm:spPr/>
    </dgm:pt>
    <dgm:pt modelId="{B8F191ED-329B-4B75-BB98-DBA9231E2D67}" type="pres">
      <dgm:prSet presAssocID="{A5A1C326-8DDE-4616-BFD5-6A74AC309388}" presName="nodeFollowingNodes" presStyleLbl="node1" presStyleIdx="1" presStyleCnt="5" custRadScaleRad="141190" custRadScaleInc="270501">
        <dgm:presLayoutVars>
          <dgm:bulletEnabled val="1"/>
        </dgm:presLayoutVars>
      </dgm:prSet>
      <dgm:spPr/>
    </dgm:pt>
    <dgm:pt modelId="{70239A5A-1754-47AF-87FC-25B943BD1110}" type="pres">
      <dgm:prSet presAssocID="{09822B27-C0D6-4071-A0A0-B5C98846DE2F}" presName="nodeFollowingNodes" presStyleLbl="node1" presStyleIdx="2" presStyleCnt="5" custRadScaleRad="114866" custRadScaleInc="204270">
        <dgm:presLayoutVars>
          <dgm:bulletEnabled val="1"/>
        </dgm:presLayoutVars>
      </dgm:prSet>
      <dgm:spPr/>
    </dgm:pt>
    <dgm:pt modelId="{B0AA3EB4-DED7-48C6-8290-31E09AEB3445}" type="pres">
      <dgm:prSet presAssocID="{D58CE2A2-AA47-4A57-A952-5DBE21306021}" presName="nodeFollowingNodes" presStyleLbl="node1" presStyleIdx="3" presStyleCnt="5" custRadScaleRad="112485" custRadScaleInc="-202677">
        <dgm:presLayoutVars>
          <dgm:bulletEnabled val="1"/>
        </dgm:presLayoutVars>
      </dgm:prSet>
      <dgm:spPr/>
    </dgm:pt>
    <dgm:pt modelId="{22FDA2C6-D5AB-4939-B357-134226132EE5}" type="pres">
      <dgm:prSet presAssocID="{4C0EE02A-E1AA-402B-B311-646C912A7D0E}" presName="nodeFollowingNodes" presStyleLbl="node1" presStyleIdx="4" presStyleCnt="5" custScaleX="104563" custRadScaleRad="138396" custRadScaleInc="-269109">
        <dgm:presLayoutVars>
          <dgm:bulletEnabled val="1"/>
        </dgm:presLayoutVars>
      </dgm:prSet>
      <dgm:spPr/>
    </dgm:pt>
  </dgm:ptLst>
  <dgm:cxnLst>
    <dgm:cxn modelId="{B6E2BA1F-C28E-4FF2-AC5D-0F06F4AC6CB4}" type="presOf" srcId="{E84E747B-EFCD-4F15-8109-CC59B9A438D3}" destId="{8CA9BE66-56A5-42C5-9AE4-B4AF71F42A8B}" srcOrd="0" destOrd="0" presId="urn:microsoft.com/office/officeart/2005/8/layout/cycle3"/>
    <dgm:cxn modelId="{08970726-0F22-4DD6-A31E-03C67AB7B128}" srcId="{E84E747B-EFCD-4F15-8109-CC59B9A438D3}" destId="{A5A1C326-8DDE-4616-BFD5-6A74AC309388}" srcOrd="1" destOrd="0" parTransId="{A50CF723-C65D-4039-989E-FEBEC74C5DBB}" sibTransId="{681CFE70-4B00-4AF4-8F40-C16AC5DFC162}"/>
    <dgm:cxn modelId="{F9A14D5C-99CB-4597-8276-434E1791DBB0}" type="presOf" srcId="{D58CE2A2-AA47-4A57-A952-5DBE21306021}" destId="{B0AA3EB4-DED7-48C6-8290-31E09AEB3445}" srcOrd="0" destOrd="0" presId="urn:microsoft.com/office/officeart/2005/8/layout/cycle3"/>
    <dgm:cxn modelId="{405DD142-9FD2-4481-9CEC-9917DB0D4F56}" srcId="{E84E747B-EFCD-4F15-8109-CC59B9A438D3}" destId="{D58CE2A2-AA47-4A57-A952-5DBE21306021}" srcOrd="3" destOrd="0" parTransId="{720BEF6B-48E2-4690-B508-20CC1C6A7114}" sibTransId="{58A4B8A7-9C2A-429B-9C19-A7E21C37BEDD}"/>
    <dgm:cxn modelId="{5A283B66-C811-4093-B9FD-38D7952FED7B}" type="presOf" srcId="{4C0EE02A-E1AA-402B-B311-646C912A7D0E}" destId="{22FDA2C6-D5AB-4939-B357-134226132EE5}" srcOrd="0" destOrd="0" presId="urn:microsoft.com/office/officeart/2005/8/layout/cycle3"/>
    <dgm:cxn modelId="{01EFEF57-81EF-4C2C-B1C8-164EBF741CB1}" type="presOf" srcId="{51232223-E57C-4B18-8F06-17CAE1DAD6B5}" destId="{CC1B2D01-42C3-48C8-9D51-774582E04EB6}" srcOrd="0" destOrd="0" presId="urn:microsoft.com/office/officeart/2005/8/layout/cycle3"/>
    <dgm:cxn modelId="{BF10417F-3F0E-45A8-BE81-682430DFA077}" type="presOf" srcId="{69567BEC-B8CE-4E8E-B35D-9E130E67FE8E}" destId="{C59D3659-5614-4091-ACF2-EA50ADC5290B}" srcOrd="0" destOrd="0" presId="urn:microsoft.com/office/officeart/2005/8/layout/cycle3"/>
    <dgm:cxn modelId="{1FB288BC-6D87-41C0-A16C-9393AD06258F}" type="presOf" srcId="{09822B27-C0D6-4071-A0A0-B5C98846DE2F}" destId="{70239A5A-1754-47AF-87FC-25B943BD1110}" srcOrd="0" destOrd="0" presId="urn:microsoft.com/office/officeart/2005/8/layout/cycle3"/>
    <dgm:cxn modelId="{46A395DA-7C7A-44A2-9DA3-3BA8287E8095}" srcId="{E84E747B-EFCD-4F15-8109-CC59B9A438D3}" destId="{4C0EE02A-E1AA-402B-B311-646C912A7D0E}" srcOrd="4" destOrd="0" parTransId="{D37980D9-7CF3-41FE-8A0D-2A9365A5557B}" sibTransId="{2DF73FA8-9543-4E61-BF94-5888F4D26557}"/>
    <dgm:cxn modelId="{1BB2A6E6-3EB5-4A7D-BEE2-679595C63C1B}" srcId="{E84E747B-EFCD-4F15-8109-CC59B9A438D3}" destId="{09822B27-C0D6-4071-A0A0-B5C98846DE2F}" srcOrd="2" destOrd="0" parTransId="{2A062892-90A4-4350-A8CF-BD05599F6E51}" sibTransId="{CA6CCA9A-9194-421C-BF15-5D8FD2CEF2F5}"/>
    <dgm:cxn modelId="{7E7609EF-5BB6-48DF-97B4-F16D7BCF3434}" srcId="{E84E747B-EFCD-4F15-8109-CC59B9A438D3}" destId="{51232223-E57C-4B18-8F06-17CAE1DAD6B5}" srcOrd="0" destOrd="0" parTransId="{2DFA8433-C91D-4489-8880-35AC14D5A2F4}" sibTransId="{69567BEC-B8CE-4E8E-B35D-9E130E67FE8E}"/>
    <dgm:cxn modelId="{7C380BFC-620A-49ED-8E7A-1A4EE4288E68}" type="presOf" srcId="{A5A1C326-8DDE-4616-BFD5-6A74AC309388}" destId="{B8F191ED-329B-4B75-BB98-DBA9231E2D67}" srcOrd="0" destOrd="0" presId="urn:microsoft.com/office/officeart/2005/8/layout/cycle3"/>
    <dgm:cxn modelId="{B1AFFF9B-B7D7-4A34-8FD7-9CF4BD9661C6}" type="presParOf" srcId="{8CA9BE66-56A5-42C5-9AE4-B4AF71F42A8B}" destId="{32345175-60AF-4BD9-862F-58627BF4C63A}" srcOrd="0" destOrd="0" presId="urn:microsoft.com/office/officeart/2005/8/layout/cycle3"/>
    <dgm:cxn modelId="{0071B4D9-C8AD-41D6-B75A-9DFF254CB962}" type="presParOf" srcId="{32345175-60AF-4BD9-862F-58627BF4C63A}" destId="{CC1B2D01-42C3-48C8-9D51-774582E04EB6}" srcOrd="0" destOrd="0" presId="urn:microsoft.com/office/officeart/2005/8/layout/cycle3"/>
    <dgm:cxn modelId="{2B0FB1C4-76EF-4D52-B93F-D14AF6753CCF}" type="presParOf" srcId="{32345175-60AF-4BD9-862F-58627BF4C63A}" destId="{C59D3659-5614-4091-ACF2-EA50ADC5290B}" srcOrd="1" destOrd="0" presId="urn:microsoft.com/office/officeart/2005/8/layout/cycle3"/>
    <dgm:cxn modelId="{AC3DCFC1-A4CD-405E-A021-D1BA7C854D4C}" type="presParOf" srcId="{32345175-60AF-4BD9-862F-58627BF4C63A}" destId="{B8F191ED-329B-4B75-BB98-DBA9231E2D67}" srcOrd="2" destOrd="0" presId="urn:microsoft.com/office/officeart/2005/8/layout/cycle3"/>
    <dgm:cxn modelId="{0C8A8E63-8563-4802-81AA-97755C5E32E6}" type="presParOf" srcId="{32345175-60AF-4BD9-862F-58627BF4C63A}" destId="{70239A5A-1754-47AF-87FC-25B943BD1110}" srcOrd="3" destOrd="0" presId="urn:microsoft.com/office/officeart/2005/8/layout/cycle3"/>
    <dgm:cxn modelId="{F426CDCF-DA1B-4B5E-A8B4-9CF259992A7A}" type="presParOf" srcId="{32345175-60AF-4BD9-862F-58627BF4C63A}" destId="{B0AA3EB4-DED7-48C6-8290-31E09AEB3445}" srcOrd="4" destOrd="0" presId="urn:microsoft.com/office/officeart/2005/8/layout/cycle3"/>
    <dgm:cxn modelId="{37142C8B-52DF-4040-A1BA-9D7A14AFE94C}" type="presParOf" srcId="{32345175-60AF-4BD9-862F-58627BF4C63A}" destId="{22FDA2C6-D5AB-4939-B357-134226132EE5}" srcOrd="5"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068626-5802-4B5A-B8E0-AD7912AC3651}"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fi-FI"/>
        </a:p>
      </dgm:t>
    </dgm:pt>
    <dgm:pt modelId="{0540C2F8-C1A1-4374-B555-FF94A3952708}">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8245520C-69FB-4F9B-9C5B-FA543226481C}" type="parTrans" cxnId="{0A3F9DF6-6735-49BE-9E88-D02BE727A699}">
      <dgm:prSet/>
      <dgm:spPr/>
      <dgm:t>
        <a:bodyPr/>
        <a:lstStyle/>
        <a:p>
          <a:endParaRPr lang="fi-FI" b="1">
            <a:solidFill>
              <a:schemeClr val="tx1"/>
            </a:solidFill>
          </a:endParaRPr>
        </a:p>
      </dgm:t>
    </dgm:pt>
    <dgm:pt modelId="{FD34B318-06C6-4E34-8864-D5B7F36E120A}" type="sibTrans" cxnId="{0A3F9DF6-6735-49BE-9E88-D02BE727A699}">
      <dgm:prSet/>
      <dgm:spPr/>
      <dgm:t>
        <a:bodyPr/>
        <a:lstStyle/>
        <a:p>
          <a:endParaRPr lang="fi-FI" b="1">
            <a:solidFill>
              <a:schemeClr val="tx1"/>
            </a:solidFill>
          </a:endParaRPr>
        </a:p>
      </dgm:t>
    </dgm:pt>
    <dgm:pt modelId="{CA0F8300-11F8-4DC0-AFCF-A85D7DE05889}">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	</a:t>
          </a:r>
        </a:p>
      </dgm:t>
    </dgm:pt>
    <dgm:pt modelId="{8E371B59-459E-49BF-8AC2-C99EE0103A23}" type="parTrans" cxnId="{163D8943-0138-4043-9DB9-DAB2BE5E7618}">
      <dgm:prSet/>
      <dgm:spPr/>
      <dgm:t>
        <a:bodyPr/>
        <a:lstStyle/>
        <a:p>
          <a:endParaRPr lang="fi-FI" b="1">
            <a:solidFill>
              <a:schemeClr val="tx1"/>
            </a:solidFill>
          </a:endParaRPr>
        </a:p>
      </dgm:t>
    </dgm:pt>
    <dgm:pt modelId="{5704F251-D142-4B49-BE56-24786AB9DE03}" type="sibTrans" cxnId="{163D8943-0138-4043-9DB9-DAB2BE5E7618}">
      <dgm:prSet/>
      <dgm:spPr/>
      <dgm:t>
        <a:bodyPr/>
        <a:lstStyle/>
        <a:p>
          <a:endParaRPr lang="fi-FI" b="1">
            <a:solidFill>
              <a:schemeClr val="tx1"/>
            </a:solidFill>
          </a:endParaRPr>
        </a:p>
      </dgm:t>
    </dgm:pt>
    <dgm:pt modelId="{A589C872-3E90-4590-93FD-3BC2DFB0DB74}">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3C07DA43-8DCC-40B8-95AA-4A1CACFB59AB}" type="parTrans" cxnId="{9A0F2242-5AA7-48CD-A7B3-463C3D56A93E}">
      <dgm:prSet/>
      <dgm:spPr/>
      <dgm:t>
        <a:bodyPr/>
        <a:lstStyle/>
        <a:p>
          <a:endParaRPr lang="fi-FI" b="1">
            <a:solidFill>
              <a:schemeClr val="tx1"/>
            </a:solidFill>
          </a:endParaRPr>
        </a:p>
      </dgm:t>
    </dgm:pt>
    <dgm:pt modelId="{091C4BBC-F303-4DF9-A162-4A7AF276A539}" type="sibTrans" cxnId="{9A0F2242-5AA7-48CD-A7B3-463C3D56A93E}">
      <dgm:prSet/>
      <dgm:spPr/>
      <dgm:t>
        <a:bodyPr/>
        <a:lstStyle/>
        <a:p>
          <a:endParaRPr lang="fi-FI" b="1">
            <a:solidFill>
              <a:schemeClr val="tx1"/>
            </a:solidFill>
          </a:endParaRPr>
        </a:p>
      </dgm:t>
    </dgm:pt>
    <dgm:pt modelId="{02EB9F1F-3255-4EE9-9849-987EDCCCBB5D}">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syksy</a:t>
          </a:r>
        </a:p>
      </dgm:t>
    </dgm:pt>
    <dgm:pt modelId="{5CDF9A13-35C2-4F95-8A7C-C4F6536FCEF1}" type="parTrans" cxnId="{5FDE953B-B735-46B6-B62A-871095FFA460}">
      <dgm:prSet/>
      <dgm:spPr/>
      <dgm:t>
        <a:bodyPr/>
        <a:lstStyle/>
        <a:p>
          <a:endParaRPr lang="fi-FI" b="1">
            <a:solidFill>
              <a:schemeClr val="tx1"/>
            </a:solidFill>
          </a:endParaRPr>
        </a:p>
      </dgm:t>
    </dgm:pt>
    <dgm:pt modelId="{A7157D01-A530-4A6F-9F21-520808968C25}" type="sibTrans" cxnId="{5FDE953B-B735-46B6-B62A-871095FFA460}">
      <dgm:prSet/>
      <dgm:spPr/>
      <dgm:t>
        <a:bodyPr/>
        <a:lstStyle/>
        <a:p>
          <a:endParaRPr lang="fi-FI" b="1">
            <a:solidFill>
              <a:schemeClr val="tx1"/>
            </a:solidFill>
          </a:endParaRPr>
        </a:p>
      </dgm:t>
    </dgm:pt>
    <dgm:pt modelId="{DC75F36B-AECE-4EDF-B321-58DCD311038C}">
      <dgm:prSet phldrT="[Teksti]">
        <dgm:style>
          <a:lnRef idx="0">
            <a:schemeClr val="accent1"/>
          </a:lnRef>
          <a:fillRef idx="3">
            <a:schemeClr val="accent1"/>
          </a:fillRef>
          <a:effectRef idx="3">
            <a:schemeClr val="accent1"/>
          </a:effectRef>
          <a:fontRef idx="minor">
            <a:schemeClr val="lt1"/>
          </a:fontRef>
        </dgm:style>
      </dgm:prSet>
      <dgm:spPr>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scene3d>
          <a:camera prst="orthographicFront">
            <a:rot lat="0" lon="0" rev="0"/>
          </a:camera>
          <a:lightRig rig="threePt" dir="t">
            <a:rot lat="0" lon="0" rev="1200000"/>
          </a:lightRig>
        </a:scene3d>
      </dgm:spPr>
      <dgm:t>
        <a:bodyPr/>
        <a:lstStyle/>
        <a:p>
          <a:r>
            <a:rPr lang="fi-FI" b="1" dirty="0">
              <a:solidFill>
                <a:schemeClr val="tx1"/>
              </a:solidFill>
            </a:rPr>
            <a:t>kevät</a:t>
          </a:r>
        </a:p>
      </dgm:t>
    </dgm:pt>
    <dgm:pt modelId="{01486192-3E9C-4AAF-9C0E-4E35DD1D2786}" type="parTrans" cxnId="{BD99E58A-F5FB-45AF-AF97-471198E51679}">
      <dgm:prSet/>
      <dgm:spPr/>
      <dgm:t>
        <a:bodyPr/>
        <a:lstStyle/>
        <a:p>
          <a:endParaRPr lang="fi-FI" b="1">
            <a:solidFill>
              <a:schemeClr val="tx1"/>
            </a:solidFill>
          </a:endParaRPr>
        </a:p>
      </dgm:t>
    </dgm:pt>
    <dgm:pt modelId="{F42F5EA1-54CE-41F0-ACF0-B16D626F3CD9}" type="sibTrans" cxnId="{BD99E58A-F5FB-45AF-AF97-471198E51679}">
      <dgm:prSet/>
      <dgm:spPr/>
      <dgm:t>
        <a:bodyPr/>
        <a:lstStyle/>
        <a:p>
          <a:endParaRPr lang="fi-FI" b="1">
            <a:solidFill>
              <a:schemeClr val="tx1"/>
            </a:solidFill>
          </a:endParaRPr>
        </a:p>
      </dgm:t>
    </dgm:pt>
    <dgm:pt modelId="{61FDEE23-9EB8-4353-9663-99A8F989C9D1}" type="pres">
      <dgm:prSet presAssocID="{5D068626-5802-4B5A-B8E0-AD7912AC3651}" presName="Name0" presStyleCnt="0">
        <dgm:presLayoutVars>
          <dgm:dir/>
          <dgm:resizeHandles val="exact"/>
        </dgm:presLayoutVars>
      </dgm:prSet>
      <dgm:spPr/>
    </dgm:pt>
    <dgm:pt modelId="{C4A41EFF-2930-4E02-93AC-655F5BB5279E}" type="pres">
      <dgm:prSet presAssocID="{0540C2F8-C1A1-4374-B555-FF94A3952708}" presName="Name5" presStyleLbl="vennNode1" presStyleIdx="0" presStyleCnt="5" custLinFactX="-59218" custLinFactNeighborX="-100000" custLinFactNeighborY="-57">
        <dgm:presLayoutVars>
          <dgm:bulletEnabled val="1"/>
        </dgm:presLayoutVars>
      </dgm:prSet>
      <dgm:spPr/>
    </dgm:pt>
    <dgm:pt modelId="{B3951E7D-75C4-4540-B976-031845E23A95}" type="pres">
      <dgm:prSet presAssocID="{FD34B318-06C6-4E34-8864-D5B7F36E120A}" presName="space" presStyleCnt="0"/>
      <dgm:spPr/>
    </dgm:pt>
    <dgm:pt modelId="{515F2085-174E-4696-9FB8-F007721744F6}" type="pres">
      <dgm:prSet presAssocID="{CA0F8300-11F8-4DC0-AFCF-A85D7DE05889}" presName="Name5" presStyleLbl="vennNode1" presStyleIdx="1" presStyleCnt="5" custLinFactX="-171" custLinFactNeighborX="-100000" custLinFactNeighborY="-57">
        <dgm:presLayoutVars>
          <dgm:bulletEnabled val="1"/>
        </dgm:presLayoutVars>
      </dgm:prSet>
      <dgm:spPr/>
    </dgm:pt>
    <dgm:pt modelId="{D716B697-D1DB-4CDB-970A-C25D9B8B371A}" type="pres">
      <dgm:prSet presAssocID="{5704F251-D142-4B49-BE56-24786AB9DE03}" presName="space" presStyleCnt="0"/>
      <dgm:spPr/>
    </dgm:pt>
    <dgm:pt modelId="{91E1DAE3-2511-42FF-884D-ADBB867A8F5F}" type="pres">
      <dgm:prSet presAssocID="{A589C872-3E90-4590-93FD-3BC2DFB0DB74}" presName="Name5" presStyleLbl="vennNode1" presStyleIdx="2" presStyleCnt="5">
        <dgm:presLayoutVars>
          <dgm:bulletEnabled val="1"/>
        </dgm:presLayoutVars>
      </dgm:prSet>
      <dgm:spPr/>
    </dgm:pt>
    <dgm:pt modelId="{07D44F47-C034-463E-BB89-91105A09DB32}" type="pres">
      <dgm:prSet presAssocID="{091C4BBC-F303-4DF9-A162-4A7AF276A539}" presName="space" presStyleCnt="0"/>
      <dgm:spPr/>
    </dgm:pt>
    <dgm:pt modelId="{2489F23B-8DA4-4259-8FD7-368A096CADC3}" type="pres">
      <dgm:prSet presAssocID="{02EB9F1F-3255-4EE9-9849-987EDCCCBB5D}" presName="Name5" presStyleLbl="vennNode1" presStyleIdx="3" presStyleCnt="5" custLinFactX="33428" custLinFactNeighborX="100000" custLinFactNeighborY="-57">
        <dgm:presLayoutVars>
          <dgm:bulletEnabled val="1"/>
        </dgm:presLayoutVars>
      </dgm:prSet>
      <dgm:spPr/>
    </dgm:pt>
    <dgm:pt modelId="{ABA424BF-2473-48A1-B171-14D3FE151C4E}" type="pres">
      <dgm:prSet presAssocID="{A7157D01-A530-4A6F-9F21-520808968C25}" presName="space" presStyleCnt="0"/>
      <dgm:spPr/>
    </dgm:pt>
    <dgm:pt modelId="{3468B273-B785-401D-9B2A-BB38906028F3}" type="pres">
      <dgm:prSet presAssocID="{DC75F36B-AECE-4EDF-B321-58DCD311038C}" presName="Name5" presStyleLbl="vennNode1" presStyleIdx="4" presStyleCnt="5" custLinFactX="53543" custLinFactNeighborX="100000" custLinFactNeighborY="-57">
        <dgm:presLayoutVars>
          <dgm:bulletEnabled val="1"/>
        </dgm:presLayoutVars>
      </dgm:prSet>
      <dgm:spPr/>
    </dgm:pt>
  </dgm:ptLst>
  <dgm:cxnLst>
    <dgm:cxn modelId="{6358EC25-4343-458E-8C5C-EEC50F50D9A3}" type="presOf" srcId="{5D068626-5802-4B5A-B8E0-AD7912AC3651}" destId="{61FDEE23-9EB8-4353-9663-99A8F989C9D1}" srcOrd="0" destOrd="0" presId="urn:microsoft.com/office/officeart/2005/8/layout/venn3"/>
    <dgm:cxn modelId="{5FDE953B-B735-46B6-B62A-871095FFA460}" srcId="{5D068626-5802-4B5A-B8E0-AD7912AC3651}" destId="{02EB9F1F-3255-4EE9-9849-987EDCCCBB5D}" srcOrd="3" destOrd="0" parTransId="{5CDF9A13-35C2-4F95-8A7C-C4F6536FCEF1}" sibTransId="{A7157D01-A530-4A6F-9F21-520808968C25}"/>
    <dgm:cxn modelId="{9A0F2242-5AA7-48CD-A7B3-463C3D56A93E}" srcId="{5D068626-5802-4B5A-B8E0-AD7912AC3651}" destId="{A589C872-3E90-4590-93FD-3BC2DFB0DB74}" srcOrd="2" destOrd="0" parTransId="{3C07DA43-8DCC-40B8-95AA-4A1CACFB59AB}" sibTransId="{091C4BBC-F303-4DF9-A162-4A7AF276A539}"/>
    <dgm:cxn modelId="{163D8943-0138-4043-9DB9-DAB2BE5E7618}" srcId="{5D068626-5802-4B5A-B8E0-AD7912AC3651}" destId="{CA0F8300-11F8-4DC0-AFCF-A85D7DE05889}" srcOrd="1" destOrd="0" parTransId="{8E371B59-459E-49BF-8AC2-C99EE0103A23}" sibTransId="{5704F251-D142-4B49-BE56-24786AB9DE03}"/>
    <dgm:cxn modelId="{2D47EF70-94D0-4CEB-A847-4E0848A0066E}" type="presOf" srcId="{0540C2F8-C1A1-4374-B555-FF94A3952708}" destId="{C4A41EFF-2930-4E02-93AC-655F5BB5279E}" srcOrd="0" destOrd="0" presId="urn:microsoft.com/office/officeart/2005/8/layout/venn3"/>
    <dgm:cxn modelId="{772FFB51-CE1C-4592-A86C-20FDC9D0702B}" type="presOf" srcId="{02EB9F1F-3255-4EE9-9849-987EDCCCBB5D}" destId="{2489F23B-8DA4-4259-8FD7-368A096CADC3}" srcOrd="0" destOrd="0" presId="urn:microsoft.com/office/officeart/2005/8/layout/venn3"/>
    <dgm:cxn modelId="{BD99E58A-F5FB-45AF-AF97-471198E51679}" srcId="{5D068626-5802-4B5A-B8E0-AD7912AC3651}" destId="{DC75F36B-AECE-4EDF-B321-58DCD311038C}" srcOrd="4" destOrd="0" parTransId="{01486192-3E9C-4AAF-9C0E-4E35DD1D2786}" sibTransId="{F42F5EA1-54CE-41F0-ACF0-B16D626F3CD9}"/>
    <dgm:cxn modelId="{CD7945B9-7819-410E-983C-40D87C1DA3CE}" type="presOf" srcId="{A589C872-3E90-4590-93FD-3BC2DFB0DB74}" destId="{91E1DAE3-2511-42FF-884D-ADBB867A8F5F}" srcOrd="0" destOrd="0" presId="urn:microsoft.com/office/officeart/2005/8/layout/venn3"/>
    <dgm:cxn modelId="{B96D90C4-A01F-4431-8432-A7AA1D6BB453}" type="presOf" srcId="{DC75F36B-AECE-4EDF-B321-58DCD311038C}" destId="{3468B273-B785-401D-9B2A-BB38906028F3}" srcOrd="0" destOrd="0" presId="urn:microsoft.com/office/officeart/2005/8/layout/venn3"/>
    <dgm:cxn modelId="{0A3F9DF6-6735-49BE-9E88-D02BE727A699}" srcId="{5D068626-5802-4B5A-B8E0-AD7912AC3651}" destId="{0540C2F8-C1A1-4374-B555-FF94A3952708}" srcOrd="0" destOrd="0" parTransId="{8245520C-69FB-4F9B-9C5B-FA543226481C}" sibTransId="{FD34B318-06C6-4E34-8864-D5B7F36E120A}"/>
    <dgm:cxn modelId="{F1BCEAFB-710F-4BDC-86D7-CA6DB4A6CD42}" type="presOf" srcId="{CA0F8300-11F8-4DC0-AFCF-A85D7DE05889}" destId="{515F2085-174E-4696-9FB8-F007721744F6}" srcOrd="0" destOrd="0" presId="urn:microsoft.com/office/officeart/2005/8/layout/venn3"/>
    <dgm:cxn modelId="{9B8FCE49-C649-408F-B03B-C24C2FDD92EE}" type="presParOf" srcId="{61FDEE23-9EB8-4353-9663-99A8F989C9D1}" destId="{C4A41EFF-2930-4E02-93AC-655F5BB5279E}" srcOrd="0" destOrd="0" presId="urn:microsoft.com/office/officeart/2005/8/layout/venn3"/>
    <dgm:cxn modelId="{BB18ECE4-1F22-4364-9105-58BD68583A22}" type="presParOf" srcId="{61FDEE23-9EB8-4353-9663-99A8F989C9D1}" destId="{B3951E7D-75C4-4540-B976-031845E23A95}" srcOrd="1" destOrd="0" presId="urn:microsoft.com/office/officeart/2005/8/layout/venn3"/>
    <dgm:cxn modelId="{659C104F-651D-4CB4-8142-017BAE3E758E}" type="presParOf" srcId="{61FDEE23-9EB8-4353-9663-99A8F989C9D1}" destId="{515F2085-174E-4696-9FB8-F007721744F6}" srcOrd="2" destOrd="0" presId="urn:microsoft.com/office/officeart/2005/8/layout/venn3"/>
    <dgm:cxn modelId="{B0D30BBD-8E3C-4716-865F-243D41C04157}" type="presParOf" srcId="{61FDEE23-9EB8-4353-9663-99A8F989C9D1}" destId="{D716B697-D1DB-4CDB-970A-C25D9B8B371A}" srcOrd="3" destOrd="0" presId="urn:microsoft.com/office/officeart/2005/8/layout/venn3"/>
    <dgm:cxn modelId="{9483F31B-2305-40BB-A365-5884CD1ED66C}" type="presParOf" srcId="{61FDEE23-9EB8-4353-9663-99A8F989C9D1}" destId="{91E1DAE3-2511-42FF-884D-ADBB867A8F5F}" srcOrd="4" destOrd="0" presId="urn:microsoft.com/office/officeart/2005/8/layout/venn3"/>
    <dgm:cxn modelId="{551F3238-E45D-450B-96E5-0B8F084F273A}" type="presParOf" srcId="{61FDEE23-9EB8-4353-9663-99A8F989C9D1}" destId="{07D44F47-C034-463E-BB89-91105A09DB32}" srcOrd="5" destOrd="0" presId="urn:microsoft.com/office/officeart/2005/8/layout/venn3"/>
    <dgm:cxn modelId="{85A13463-F3F0-476C-A03C-BB4894417581}" type="presParOf" srcId="{61FDEE23-9EB8-4353-9663-99A8F989C9D1}" destId="{2489F23B-8DA4-4259-8FD7-368A096CADC3}" srcOrd="6" destOrd="0" presId="urn:microsoft.com/office/officeart/2005/8/layout/venn3"/>
    <dgm:cxn modelId="{0BC69608-1785-4142-9D49-8F88629DD2A7}" type="presParOf" srcId="{61FDEE23-9EB8-4353-9663-99A8F989C9D1}" destId="{ABA424BF-2473-48A1-B171-14D3FE151C4E}" srcOrd="7" destOrd="0" presId="urn:microsoft.com/office/officeart/2005/8/layout/venn3"/>
    <dgm:cxn modelId="{A2ED46A7-FF2C-4D3D-9A67-3822A346E6F8}" type="presParOf" srcId="{61FDEE23-9EB8-4353-9663-99A8F989C9D1}" destId="{3468B273-B785-401D-9B2A-BB38906028F3}" srcOrd="8"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1B2D01-42C3-48C8-9D51-774582E04EB6}">
      <dsp:nvSpPr>
        <dsp:cNvPr id="0" name=""/>
        <dsp:cNvSpPr/>
      </dsp:nvSpPr>
      <dsp:spPr>
        <a:xfrm>
          <a:off x="2623986" y="44361"/>
          <a:ext cx="2488668" cy="1251769"/>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5092" y="105467"/>
        <a:ext cx="2366456" cy="11295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224154" y="144012"/>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622984" y="36182"/>
          <a:ext cx="2513107" cy="1256553"/>
        </a:xfrm>
        <a:prstGeom prst="roundRect">
          <a:avLst/>
        </a:prstGeom>
        <a:solidFill>
          <a:schemeClr val="bg1">
            <a:lumMod val="8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84324" y="97522"/>
        <a:ext cx="2390427" cy="1133873"/>
      </dsp:txXfrm>
    </dsp:sp>
    <dsp:sp modelId="{B8F191ED-329B-4B75-BB98-DBA9231E2D67}">
      <dsp:nvSpPr>
        <dsp:cNvPr id="0" name=""/>
        <dsp:cNvSpPr/>
      </dsp:nvSpPr>
      <dsp:spPr>
        <a:xfrm>
          <a:off x="0"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40"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84573" y="2376260"/>
          <a:ext cx="2513107" cy="1256553"/>
        </a:xfrm>
        <a:prstGeom prst="roundRect">
          <a:avLst/>
        </a:prstGeom>
        <a:solidFill>
          <a:schemeClr val="bg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45913" y="2437600"/>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D3659-5614-4091-ACF2-EA50ADC5290B}">
      <dsp:nvSpPr>
        <dsp:cNvPr id="0" name=""/>
        <dsp:cNvSpPr/>
      </dsp:nvSpPr>
      <dsp:spPr>
        <a:xfrm>
          <a:off x="1193462" y="179840"/>
          <a:ext cx="5367665" cy="5367665"/>
        </a:xfrm>
        <a:prstGeom prst="circularArrow">
          <a:avLst>
            <a:gd name="adj1" fmla="val 5544"/>
            <a:gd name="adj2" fmla="val 330680"/>
            <a:gd name="adj3" fmla="val 13776269"/>
            <a:gd name="adj4" fmla="val 17385755"/>
            <a:gd name="adj5" fmla="val 5757"/>
          </a:avLst>
        </a:prstGeom>
        <a:solidFill>
          <a:srgbClr val="FFC000"/>
        </a:solidFill>
        <a:ln>
          <a:noFill/>
        </a:ln>
        <a:effectLst/>
      </dsp:spPr>
      <dsp:style>
        <a:lnRef idx="0">
          <a:scrgbClr r="0" g="0" b="0"/>
        </a:lnRef>
        <a:fillRef idx="1">
          <a:scrgbClr r="0" g="0" b="0"/>
        </a:fillRef>
        <a:effectRef idx="0">
          <a:scrgbClr r="0" g="0" b="0"/>
        </a:effectRef>
        <a:fontRef idx="minor"/>
      </dsp:style>
    </dsp:sp>
    <dsp:sp modelId="{CC1B2D01-42C3-48C8-9D51-774582E04EB6}">
      <dsp:nvSpPr>
        <dsp:cNvPr id="0" name=""/>
        <dsp:cNvSpPr/>
      </dsp:nvSpPr>
      <dsp:spPr>
        <a:xfrm>
          <a:off x="2592292" y="72010"/>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Äidinkieli</a:t>
          </a:r>
        </a:p>
      </dsp:txBody>
      <dsp:txXfrm>
        <a:off x="2653632" y="133350"/>
        <a:ext cx="2390427" cy="1133873"/>
      </dsp:txXfrm>
    </dsp:sp>
    <dsp:sp modelId="{B8F191ED-329B-4B75-BB98-DBA9231E2D67}">
      <dsp:nvSpPr>
        <dsp:cNvPr id="0" name=""/>
        <dsp:cNvSpPr/>
      </dsp:nvSpPr>
      <dsp:spPr>
        <a:xfrm>
          <a:off x="19" y="4144046"/>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Toinen kotimainen kieli</a:t>
          </a:r>
        </a:p>
      </dsp:txBody>
      <dsp:txXfrm>
        <a:off x="61359" y="4205386"/>
        <a:ext cx="2390427" cy="1133873"/>
      </dsp:txXfrm>
    </dsp:sp>
    <dsp:sp modelId="{70239A5A-1754-47AF-87FC-25B943BD1110}">
      <dsp:nvSpPr>
        <dsp:cNvPr id="0" name=""/>
        <dsp:cNvSpPr/>
      </dsp:nvSpPr>
      <dsp:spPr>
        <a:xfrm>
          <a:off x="11" y="2448274"/>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Vieras kieli</a:t>
          </a:r>
        </a:p>
      </dsp:txBody>
      <dsp:txXfrm>
        <a:off x="61351" y="2509614"/>
        <a:ext cx="2390427" cy="1133873"/>
      </dsp:txXfrm>
    </dsp:sp>
    <dsp:sp modelId="{B0AA3EB4-DED7-48C6-8290-31E09AEB3445}">
      <dsp:nvSpPr>
        <dsp:cNvPr id="0" name=""/>
        <dsp:cNvSpPr/>
      </dsp:nvSpPr>
      <dsp:spPr>
        <a:xfrm>
          <a:off x="5191737" y="2487857"/>
          <a:ext cx="2513107"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Reaali</a:t>
          </a:r>
        </a:p>
      </dsp:txBody>
      <dsp:txXfrm>
        <a:off x="5253077" y="2549197"/>
        <a:ext cx="2390427" cy="1133873"/>
      </dsp:txXfrm>
    </dsp:sp>
    <dsp:sp modelId="{22FDA2C6-D5AB-4939-B357-134226132EE5}">
      <dsp:nvSpPr>
        <dsp:cNvPr id="0" name=""/>
        <dsp:cNvSpPr/>
      </dsp:nvSpPr>
      <dsp:spPr>
        <a:xfrm>
          <a:off x="5077075" y="4144046"/>
          <a:ext cx="2627780" cy="1256553"/>
        </a:xfrm>
        <a:prstGeom prst="roundRect">
          <a:avLst/>
        </a:prstGeom>
        <a:solidFill>
          <a:srgbClr val="92D05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fi-FI" sz="2800" b="1" kern="1200" baseline="0" dirty="0">
              <a:solidFill>
                <a:schemeClr val="tx1"/>
              </a:solidFill>
              <a:latin typeface="+mj-lt"/>
            </a:rPr>
            <a:t>Matematiikka</a:t>
          </a:r>
        </a:p>
      </dsp:txBody>
      <dsp:txXfrm>
        <a:off x="5138415" y="4205386"/>
        <a:ext cx="2505100" cy="11338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A41EFF-2930-4E02-93AC-655F5BB5279E}">
      <dsp:nvSpPr>
        <dsp:cNvPr id="0" name=""/>
        <dsp:cNvSpPr/>
      </dsp:nvSpPr>
      <dsp:spPr>
        <a:xfrm>
          <a:off x="827191"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1016811" y="189620"/>
        <a:ext cx="915564" cy="915564"/>
      </dsp:txXfrm>
    </dsp:sp>
    <dsp:sp modelId="{515F2085-174E-4696-9FB8-F007721744F6}">
      <dsp:nvSpPr>
        <dsp:cNvPr id="0" name=""/>
        <dsp:cNvSpPr/>
      </dsp:nvSpPr>
      <dsp:spPr>
        <a:xfrm>
          <a:off x="2627578"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	</a:t>
          </a:r>
        </a:p>
      </dsp:txBody>
      <dsp:txXfrm>
        <a:off x="2817198" y="189620"/>
        <a:ext cx="915564" cy="915564"/>
      </dsp:txXfrm>
    </dsp:sp>
    <dsp:sp modelId="{91E1DAE3-2511-42FF-884D-ADBB867A8F5F}">
      <dsp:nvSpPr>
        <dsp:cNvPr id="0" name=""/>
        <dsp:cNvSpPr/>
      </dsp:nvSpPr>
      <dsp:spPr>
        <a:xfrm>
          <a:off x="3924597" y="669"/>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4114217" y="190289"/>
        <a:ext cx="915564" cy="915564"/>
      </dsp:txXfrm>
    </dsp:sp>
    <dsp:sp modelId="{2489F23B-8DA4-4259-8FD7-368A096CADC3}">
      <dsp:nvSpPr>
        <dsp:cNvPr id="0" name=""/>
        <dsp:cNvSpPr/>
      </dsp:nvSpPr>
      <dsp:spPr>
        <a:xfrm>
          <a:off x="5652229"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syksy</a:t>
          </a:r>
        </a:p>
      </dsp:txBody>
      <dsp:txXfrm>
        <a:off x="5841849" y="189620"/>
        <a:ext cx="915564" cy="915564"/>
      </dsp:txXfrm>
    </dsp:sp>
    <dsp:sp modelId="{3468B273-B785-401D-9B2A-BB38906028F3}">
      <dsp:nvSpPr>
        <dsp:cNvPr id="0" name=""/>
        <dsp:cNvSpPr/>
      </dsp:nvSpPr>
      <dsp:spPr>
        <a:xfrm>
          <a:off x="6948523" y="0"/>
          <a:ext cx="1294804" cy="1294804"/>
        </a:xfrm>
        <a:prstGeom prst="ellipse">
          <a:avLst/>
        </a:prstGeom>
        <a:gradFill rotWithShape="0">
          <a:gsLst>
            <a:gs pos="0">
              <a:srgbClr val="E6DCAC"/>
            </a:gs>
            <a:gs pos="12000">
              <a:srgbClr val="E6D78A"/>
            </a:gs>
            <a:gs pos="30000">
              <a:srgbClr val="C7AC4C"/>
            </a:gs>
            <a:gs pos="45000">
              <a:srgbClr val="E6D78A"/>
            </a:gs>
            <a:gs pos="77000">
              <a:srgbClr val="C7AC4C"/>
            </a:gs>
            <a:gs pos="100000">
              <a:srgbClr val="E6DCAC"/>
            </a:gs>
          </a:gsLst>
          <a:lin ang="16200000" scaled="0"/>
        </a:gradFill>
        <a:ln>
          <a:solidFill>
            <a:schemeClr val="tx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71257" tIns="21590" rIns="71257" bIns="21590" numCol="1" spcCol="1270" anchor="ctr" anchorCtr="0">
          <a:noAutofit/>
        </a:bodyPr>
        <a:lstStyle/>
        <a:p>
          <a:pPr marL="0" lvl="0" indent="0" algn="ctr" defTabSz="755650">
            <a:lnSpc>
              <a:spcPct val="90000"/>
            </a:lnSpc>
            <a:spcBef>
              <a:spcPct val="0"/>
            </a:spcBef>
            <a:spcAft>
              <a:spcPct val="35000"/>
            </a:spcAft>
            <a:buNone/>
          </a:pPr>
          <a:r>
            <a:rPr lang="fi-FI" sz="1700" b="1" kern="1200" dirty="0">
              <a:solidFill>
                <a:schemeClr val="tx1"/>
              </a:solidFill>
            </a:rPr>
            <a:t>kevät</a:t>
          </a:r>
        </a:p>
      </dsp:txBody>
      <dsp:txXfrm>
        <a:off x="7138143" y="189620"/>
        <a:ext cx="915564" cy="9155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SzTx/>
              <a:buFontTx/>
              <a:buNone/>
              <a:defRPr sz="1200" b="0"/>
            </a:lvl1pPr>
          </a:lstStyle>
          <a:p>
            <a:pPr>
              <a:defRPr/>
            </a:pPr>
            <a:endParaRPr lang="fi-FI" dirty="0"/>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SzTx/>
              <a:buFontTx/>
              <a:buNone/>
              <a:defRPr sz="1200" b="0"/>
            </a:lvl1pPr>
          </a:lstStyle>
          <a:p>
            <a:pPr>
              <a:defRPr/>
            </a:pPr>
            <a:endParaRPr lang="fi-FI" dirty="0"/>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SzTx/>
              <a:buFontTx/>
              <a:buNone/>
              <a:defRPr sz="1200" b="0"/>
            </a:lvl1pPr>
          </a:lstStyle>
          <a:p>
            <a:pPr>
              <a:defRPr/>
            </a:pPr>
            <a:endParaRPr lang="fi-FI" dirty="0"/>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SzTx/>
              <a:buFontTx/>
              <a:buNone/>
              <a:defRPr sz="1200" b="0"/>
            </a:lvl1pPr>
          </a:lstStyle>
          <a:p>
            <a:pPr>
              <a:defRPr/>
            </a:pPr>
            <a:fld id="{F3F57841-CA54-4A08-8A54-B57532CFC9FB}" type="slidenum">
              <a:rPr lang="fi-FI"/>
              <a:pPr>
                <a:defRPr/>
              </a:pPr>
              <a:t>‹#›</a:t>
            </a:fld>
            <a:endParaRPr lang="fi-FI" dirty="0"/>
          </a:p>
        </p:txBody>
      </p:sp>
    </p:spTree>
    <p:extLst>
      <p:ext uri="{BB962C8B-B14F-4D97-AF65-F5344CB8AC3E}">
        <p14:creationId xmlns:p14="http://schemas.microsoft.com/office/powerpoint/2010/main" val="3225687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Kokelas, joka on keväällä 2019 kirjoittanut neljännen pakollisen ja saanut siitä hylätyn, saa uusia kokeen kolme kertaa kolmen seuraavan tutkintokerran aikana, koska hänellä on tutkinnon suorittaminen kesken uuden lain tullessa voimaan.</a:t>
            </a:r>
          </a:p>
          <a:p>
            <a:r>
              <a:rPr lang="fi-FI" dirty="0"/>
              <a:t>Sama koskee kokelasta, joka sai pakollisesta hylätyn jo syksyllä 2018.</a:t>
            </a:r>
          </a:p>
          <a:p>
            <a:r>
              <a:rPr lang="fi-FI" dirty="0"/>
              <a:t>Kokelas, joka sai hylätyn pakollisesta kokeesta keväällä 2018, saa käyttää uusimiskertansa kolmen seuraavan tutkintokerran aikana. Näin ollen aika, jonka puitteissa hänen on uusittava kokeensa, on vielä voimassa uuden lain tullessa voimaan. Lautakunnan tulkinnan mukaan hän saa siis tulla uusimaan hylättyä pakollista koetta vielä syksyllä 2019 riippumatta siitä, onko hän käyttänyt yhtä vai kahta uusimiskertaa. </a:t>
            </a:r>
          </a:p>
          <a:p>
            <a:r>
              <a:rPr lang="fi-FI" dirty="0"/>
              <a:t>Jos kokelas on tullut hylätyksi yhdessä pakollisessa aineessa, mutta pääsee ylioppilaaksi kompensaation kautta, hän voi uusia hylättyä koetta ilman rajoituksia. Tämä koskee kaikkia kokelaita riippumatta siitä, milloin ovat päässeet ylioppilaaksi.</a:t>
            </a:r>
          </a:p>
        </p:txBody>
      </p:sp>
      <p:sp>
        <p:nvSpPr>
          <p:cNvPr id="4" name="Dian numeron paikkamerkki 3"/>
          <p:cNvSpPr>
            <a:spLocks noGrp="1"/>
          </p:cNvSpPr>
          <p:nvPr>
            <p:ph type="sldNum" sz="quarter" idx="10"/>
          </p:nvPr>
        </p:nvSpPr>
        <p:spPr/>
        <p:txBody>
          <a:bodyPr/>
          <a:lstStyle/>
          <a:p>
            <a:pPr>
              <a:defRPr/>
            </a:pPr>
            <a:fld id="{F3F57841-CA54-4A08-8A54-B57532CFC9FB}" type="slidenum">
              <a:rPr lang="fi-FI" smtClean="0"/>
              <a:pPr>
                <a:defRPr/>
              </a:pPr>
              <a:t>34</a:t>
            </a:fld>
            <a:endParaRPr lang="fi-FI" dirty="0"/>
          </a:p>
        </p:txBody>
      </p:sp>
    </p:spTree>
    <p:extLst>
      <p:ext uri="{BB962C8B-B14F-4D97-AF65-F5344CB8AC3E}">
        <p14:creationId xmlns:p14="http://schemas.microsoft.com/office/powerpoint/2010/main" val="34957584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685800" y="2130425"/>
            <a:ext cx="7772400" cy="1470025"/>
          </a:xfrm>
          <a:prstGeom prst="rect">
            <a:avLst/>
          </a:prstGeom>
        </p:spPr>
        <p:txBody>
          <a:bodyPr/>
          <a:lstStyle/>
          <a:p>
            <a:r>
              <a:rPr lang="fi-FI"/>
              <a:t>Muokkaa perustyyl. napsautt.</a:t>
            </a:r>
          </a:p>
        </p:txBody>
      </p:sp>
      <p:sp>
        <p:nvSpPr>
          <p:cNvPr id="3" name="Alaotsikk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a:t>Muokkaa alaotsikon perustyyliä napsautt.</a:t>
            </a:r>
          </a:p>
        </p:txBody>
      </p:sp>
    </p:spTree>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Pystysuoran tekstin paikkamerkki 2"/>
          <p:cNvSpPr>
            <a:spLocks noGrp="1"/>
          </p:cNvSpPr>
          <p:nvPr>
            <p:ph type="body" orient="vert" idx="1"/>
          </p:nvPr>
        </p:nvSpPr>
        <p:spPr>
          <a:xfrm>
            <a:off x="457200" y="1600200"/>
            <a:ext cx="8229600" cy="4525963"/>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a:prstGeom prst="rect">
            <a:avLst/>
          </a:prstGeom>
        </p:spPr>
        <p:txBody>
          <a:bodyPr vert="eaVert"/>
          <a:lstStyle/>
          <a:p>
            <a:r>
              <a:rPr lang="fi-FI"/>
              <a:t>Muokkaa perustyyl. napsautt.</a:t>
            </a:r>
          </a:p>
        </p:txBody>
      </p:sp>
      <p:sp>
        <p:nvSpPr>
          <p:cNvPr id="3" name="Pystysuoran tekstin paikkamerkki 2"/>
          <p:cNvSpPr>
            <a:spLocks noGrp="1"/>
          </p:cNvSpPr>
          <p:nvPr>
            <p:ph type="body" orient="vert" idx="1"/>
          </p:nvPr>
        </p:nvSpPr>
        <p:spPr>
          <a:xfrm>
            <a:off x="457200" y="274638"/>
            <a:ext cx="6019800" cy="5851525"/>
          </a:xfrm>
          <a:prstGeom prst="rect">
            <a:avLst/>
          </a:prstGeo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Kaavion paikkamerkki 2"/>
          <p:cNvSpPr>
            <a:spLocks noGrp="1"/>
          </p:cNvSpPr>
          <p:nvPr>
            <p:ph type="chart" idx="1"/>
          </p:nvPr>
        </p:nvSpPr>
        <p:spPr>
          <a:xfrm>
            <a:off x="457200" y="1600200"/>
            <a:ext cx="8229600" cy="4525963"/>
          </a:xfrm>
          <a:prstGeom prst="rect">
            <a:avLst/>
          </a:prstGeom>
        </p:spPr>
        <p:txBody>
          <a:bodyPr/>
          <a:lstStyle/>
          <a:p>
            <a:pPr lvl="0"/>
            <a:endParaRPr lang="fi-FI" noProof="0"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A97E444-AF6B-4101-82C3-4ED9521E68D4}"/>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2EFCD7C6-7779-49E1-887C-EA885F360CB7}"/>
                </a:ext>
              </a:extLst>
            </p:cNvPr>
            <p:cNvGrpSpPr>
              <a:grpSpLocks/>
            </p:cNvGrpSpPr>
            <p:nvPr/>
          </p:nvGrpSpPr>
          <p:grpSpPr bwMode="auto">
            <a:xfrm flipH="1">
              <a:off x="-2" y="1562"/>
              <a:ext cx="5762" cy="638"/>
              <a:chOff x="-2" y="1562"/>
              <a:chExt cx="5762" cy="638"/>
            </a:xfrm>
          </p:grpSpPr>
          <p:sp>
            <p:nvSpPr>
              <p:cNvPr id="8" name="Freeform 4">
                <a:extLst>
                  <a:ext uri="{FF2B5EF4-FFF2-40B4-BE49-F238E27FC236}">
                    <a16:creationId xmlns:a16="http://schemas.microsoft.com/office/drawing/2014/main" id="{DF7F9943-67EF-4418-803A-95C333244A4B}"/>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9" name="Freeform 5">
                <a:extLst>
                  <a:ext uri="{FF2B5EF4-FFF2-40B4-BE49-F238E27FC236}">
                    <a16:creationId xmlns:a16="http://schemas.microsoft.com/office/drawing/2014/main" id="{0912FD8D-9981-4939-984F-C0575C4BA2A1}"/>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 name="Freeform 6">
                <a:extLst>
                  <a:ext uri="{FF2B5EF4-FFF2-40B4-BE49-F238E27FC236}">
                    <a16:creationId xmlns:a16="http://schemas.microsoft.com/office/drawing/2014/main" id="{3ECD38F4-2C29-4714-95D9-077717FF52BC}"/>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1" name="Freeform 7">
                <a:extLst>
                  <a:ext uri="{FF2B5EF4-FFF2-40B4-BE49-F238E27FC236}">
                    <a16:creationId xmlns:a16="http://schemas.microsoft.com/office/drawing/2014/main" id="{BB220FE6-E3DD-4E98-A26D-033933EDB92E}"/>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2" name="Freeform 8">
                <a:extLst>
                  <a:ext uri="{FF2B5EF4-FFF2-40B4-BE49-F238E27FC236}">
                    <a16:creationId xmlns:a16="http://schemas.microsoft.com/office/drawing/2014/main" id="{17560398-7E90-4FEC-8281-C4F9096EE048}"/>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3" name="Freeform 9">
                <a:extLst>
                  <a:ext uri="{FF2B5EF4-FFF2-40B4-BE49-F238E27FC236}">
                    <a16:creationId xmlns:a16="http://schemas.microsoft.com/office/drawing/2014/main" id="{B06BEE78-C359-4E6D-9978-365004EABFE4}"/>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4" name="Freeform 10">
                <a:extLst>
                  <a:ext uri="{FF2B5EF4-FFF2-40B4-BE49-F238E27FC236}">
                    <a16:creationId xmlns:a16="http://schemas.microsoft.com/office/drawing/2014/main" id="{621C2619-5C48-498F-8AE3-A86E7F29F36D}"/>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5" name="Freeform 11">
                <a:extLst>
                  <a:ext uri="{FF2B5EF4-FFF2-40B4-BE49-F238E27FC236}">
                    <a16:creationId xmlns:a16="http://schemas.microsoft.com/office/drawing/2014/main" id="{F4EA931E-CFF1-439A-B531-A4E5CF4E4906}"/>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6" name="Freeform 12">
                <a:extLst>
                  <a:ext uri="{FF2B5EF4-FFF2-40B4-BE49-F238E27FC236}">
                    <a16:creationId xmlns:a16="http://schemas.microsoft.com/office/drawing/2014/main" id="{E5D95635-A0EA-4B21-AF26-E26767AEB56B}"/>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7" name="Freeform 13">
                <a:extLst>
                  <a:ext uri="{FF2B5EF4-FFF2-40B4-BE49-F238E27FC236}">
                    <a16:creationId xmlns:a16="http://schemas.microsoft.com/office/drawing/2014/main" id="{56A07804-77C0-4A3A-A314-E8E9855AF305}"/>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8" name="Freeform 14">
                <a:extLst>
                  <a:ext uri="{FF2B5EF4-FFF2-40B4-BE49-F238E27FC236}">
                    <a16:creationId xmlns:a16="http://schemas.microsoft.com/office/drawing/2014/main" id="{09DFE98B-D376-4BE1-BBDC-AB46AACA2578}"/>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9" name="Freeform 15">
                <a:extLst>
                  <a:ext uri="{FF2B5EF4-FFF2-40B4-BE49-F238E27FC236}">
                    <a16:creationId xmlns:a16="http://schemas.microsoft.com/office/drawing/2014/main" id="{F8DFC2D2-38B2-4A4F-A1DB-DFC4BE224618}"/>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0" name="Freeform 16">
                <a:extLst>
                  <a:ext uri="{FF2B5EF4-FFF2-40B4-BE49-F238E27FC236}">
                    <a16:creationId xmlns:a16="http://schemas.microsoft.com/office/drawing/2014/main" id="{2D58E208-5E5F-4C3F-9CCD-AB25073BBCE3}"/>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1" name="Freeform 17">
                <a:extLst>
                  <a:ext uri="{FF2B5EF4-FFF2-40B4-BE49-F238E27FC236}">
                    <a16:creationId xmlns:a16="http://schemas.microsoft.com/office/drawing/2014/main" id="{13AF589E-E952-4469-99BA-034138F611E7}"/>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2" name="Freeform 18">
                <a:extLst>
                  <a:ext uri="{FF2B5EF4-FFF2-40B4-BE49-F238E27FC236}">
                    <a16:creationId xmlns:a16="http://schemas.microsoft.com/office/drawing/2014/main" id="{BFEDE57C-1EFD-473F-80DC-40105E08F77F}"/>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3" name="Freeform 19">
                <a:extLst>
                  <a:ext uri="{FF2B5EF4-FFF2-40B4-BE49-F238E27FC236}">
                    <a16:creationId xmlns:a16="http://schemas.microsoft.com/office/drawing/2014/main" id="{406015E0-8D71-4269-AEF2-FF223DB6FD2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24" name="Freeform 20">
                <a:extLst>
                  <a:ext uri="{FF2B5EF4-FFF2-40B4-BE49-F238E27FC236}">
                    <a16:creationId xmlns:a16="http://schemas.microsoft.com/office/drawing/2014/main" id="{A2081385-1247-4457-BA74-6A9648CAE0FB}"/>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5" name="Freeform 21">
                <a:extLst>
                  <a:ext uri="{FF2B5EF4-FFF2-40B4-BE49-F238E27FC236}">
                    <a16:creationId xmlns:a16="http://schemas.microsoft.com/office/drawing/2014/main" id="{99B21591-7DC3-4633-A552-D9E69947372C}"/>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26" name="Freeform 22">
                <a:extLst>
                  <a:ext uri="{FF2B5EF4-FFF2-40B4-BE49-F238E27FC236}">
                    <a16:creationId xmlns:a16="http://schemas.microsoft.com/office/drawing/2014/main" id="{4BE55402-E782-41E9-B4FC-1D7D01F6884B}"/>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6" name="Freeform 23">
              <a:extLst>
                <a:ext uri="{FF2B5EF4-FFF2-40B4-BE49-F238E27FC236}">
                  <a16:creationId xmlns:a16="http://schemas.microsoft.com/office/drawing/2014/main" id="{EEE36315-39CE-4AA0-8E45-E2C72F303AF1}"/>
                </a:ext>
              </a:extLst>
            </p:cNvPr>
            <p:cNvSpPr>
              <a:spLocks/>
            </p:cNvSpPr>
            <p:nvPr/>
          </p:nvSpPr>
          <p:spPr bwMode="ltGray">
            <a:xfrm flipH="1">
              <a:off x="-2" y="1536"/>
              <a:ext cx="5762" cy="412"/>
            </a:xfrm>
            <a:custGeom>
              <a:avLst/>
              <a:gdLst>
                <a:gd name="T0" fmla="*/ 0 w 5762"/>
                <a:gd name="T1" fmla="*/ 66851 h 385"/>
                <a:gd name="T2" fmla="*/ 5762 w 5762"/>
                <a:gd name="T3" fmla="*/ 63903 h 385"/>
                <a:gd name="T4" fmla="*/ 5762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7" name="Freeform 24">
              <a:extLst>
                <a:ext uri="{FF2B5EF4-FFF2-40B4-BE49-F238E27FC236}">
                  <a16:creationId xmlns:a16="http://schemas.microsoft.com/office/drawing/2014/main" id="{D6F7DD46-11F6-4690-AA61-91B2598ABC83}"/>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6169" name="Rectangle 25"/>
          <p:cNvSpPr>
            <a:spLocks noGrp="1" noChangeArrowheads="1"/>
          </p:cNvSpPr>
          <p:nvPr>
            <p:ph type="ctrTitle"/>
          </p:nvPr>
        </p:nvSpPr>
        <p:spPr>
          <a:xfrm>
            <a:off x="1173163" y="198438"/>
            <a:ext cx="7772400" cy="2286000"/>
          </a:xfrm>
        </p:spPr>
        <p:txBody>
          <a:bodyPr anchor="b">
            <a:spAutoFit/>
          </a:bodyPr>
          <a:lstStyle>
            <a:lvl1pPr>
              <a:defRPr sz="7200"/>
            </a:lvl1pPr>
          </a:lstStyle>
          <a:p>
            <a:pPr lvl="0"/>
            <a:r>
              <a:rPr lang="en-GB" noProof="0"/>
              <a:t>Click to edit Master title style</a:t>
            </a:r>
          </a:p>
        </p:txBody>
      </p:sp>
      <p:sp>
        <p:nvSpPr>
          <p:cNvPr id="6170" name="Rectangle 26"/>
          <p:cNvSpPr>
            <a:spLocks noGrp="1" noChangeArrowheads="1"/>
          </p:cNvSpPr>
          <p:nvPr>
            <p:ph type="subTitle" idx="1"/>
          </p:nvPr>
        </p:nvSpPr>
        <p:spPr>
          <a:xfrm>
            <a:off x="1166813" y="3886200"/>
            <a:ext cx="6400800" cy="1752600"/>
          </a:xfrm>
        </p:spPr>
        <p:txBody>
          <a:bodyPr/>
          <a:lstStyle>
            <a:lvl1pPr marL="0" indent="0">
              <a:buFont typeface="Wingdings" pitchFamily="2" charset="2"/>
              <a:buNone/>
              <a:defRPr sz="4000"/>
            </a:lvl1pPr>
          </a:lstStyle>
          <a:p>
            <a:pPr lvl="0"/>
            <a:r>
              <a:rPr lang="en-GB" noProof="0"/>
              <a:t>Click to edit Master subtitle style</a:t>
            </a:r>
          </a:p>
        </p:txBody>
      </p:sp>
      <p:sp>
        <p:nvSpPr>
          <p:cNvPr id="27" name="Rectangle 27">
            <a:extLst>
              <a:ext uri="{FF2B5EF4-FFF2-40B4-BE49-F238E27FC236}">
                <a16:creationId xmlns:a16="http://schemas.microsoft.com/office/drawing/2014/main" id="{9062D91B-8FC1-4216-BB39-BE3B72657FDF}"/>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GB"/>
          </a:p>
        </p:txBody>
      </p:sp>
      <p:sp>
        <p:nvSpPr>
          <p:cNvPr id="28" name="Rectangle 28">
            <a:extLst>
              <a:ext uri="{FF2B5EF4-FFF2-40B4-BE49-F238E27FC236}">
                <a16:creationId xmlns:a16="http://schemas.microsoft.com/office/drawing/2014/main" id="{B14828BA-22F2-46F1-897C-8DA062037335}"/>
              </a:ext>
            </a:extLst>
          </p:cNvPr>
          <p:cNvSpPr>
            <a:spLocks noGrp="1" noChangeArrowheads="1"/>
          </p:cNvSpPr>
          <p:nvPr>
            <p:ph type="ftr" sz="quarter" idx="11"/>
          </p:nvPr>
        </p:nvSpPr>
        <p:spPr/>
        <p:txBody>
          <a:bodyPr/>
          <a:lstStyle>
            <a:lvl1pPr>
              <a:defRPr>
                <a:solidFill>
                  <a:srgbClr val="000000"/>
                </a:solidFill>
              </a:defRPr>
            </a:lvl1pPr>
          </a:lstStyle>
          <a:p>
            <a:pPr>
              <a:defRPr/>
            </a:pPr>
            <a:endParaRPr lang="en-GB"/>
          </a:p>
        </p:txBody>
      </p:sp>
      <p:sp>
        <p:nvSpPr>
          <p:cNvPr id="29" name="Rectangle 29">
            <a:extLst>
              <a:ext uri="{FF2B5EF4-FFF2-40B4-BE49-F238E27FC236}">
                <a16:creationId xmlns:a16="http://schemas.microsoft.com/office/drawing/2014/main" id="{3AC30FC5-186D-431B-B3C4-CCD9406024F5}"/>
              </a:ext>
            </a:extLst>
          </p:cNvPr>
          <p:cNvSpPr>
            <a:spLocks noGrp="1" noChangeArrowheads="1"/>
          </p:cNvSpPr>
          <p:nvPr>
            <p:ph type="sldNum" sz="quarter" idx="12"/>
          </p:nvPr>
        </p:nvSpPr>
        <p:spPr/>
        <p:txBody>
          <a:bodyPr/>
          <a:lstStyle>
            <a:lvl1pPr>
              <a:defRPr>
                <a:solidFill>
                  <a:srgbClr val="000000"/>
                </a:solidFill>
              </a:defRPr>
            </a:lvl1pPr>
          </a:lstStyle>
          <a:p>
            <a:pPr>
              <a:defRPr/>
            </a:pPr>
            <a:fld id="{D07612A3-9C1A-4CCC-9AF9-BE3931D4809A}" type="slidenum">
              <a:rPr lang="en-GB" altLang="fi-FI"/>
              <a:pPr>
                <a:defRPr/>
              </a:pPr>
              <a:t>‹#›</a:t>
            </a:fld>
            <a:endParaRPr lang="en-GB" altLang="fi-FI"/>
          </a:p>
        </p:txBody>
      </p:sp>
    </p:spTree>
    <p:extLst>
      <p:ext uri="{BB962C8B-B14F-4D97-AF65-F5344CB8AC3E}">
        <p14:creationId xmlns:p14="http://schemas.microsoft.com/office/powerpoint/2010/main" val="11584208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7294D53-C3ED-48C8-BE9C-DA50AE47CB1A}"/>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175DCBA8-404B-431B-B1A2-1A6EA5CED20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AB9E30FE-97FB-4CA3-9258-1D83B195C3AE}"/>
              </a:ext>
            </a:extLst>
          </p:cNvPr>
          <p:cNvSpPr>
            <a:spLocks noGrp="1" noChangeArrowheads="1"/>
          </p:cNvSpPr>
          <p:nvPr>
            <p:ph type="sldNum" sz="quarter" idx="12"/>
          </p:nvPr>
        </p:nvSpPr>
        <p:spPr>
          <a:ln/>
        </p:spPr>
        <p:txBody>
          <a:bodyPr/>
          <a:lstStyle>
            <a:lvl1pPr>
              <a:defRPr/>
            </a:lvl1pPr>
          </a:lstStyle>
          <a:p>
            <a:pPr>
              <a:defRPr/>
            </a:pPr>
            <a:fld id="{93A845FD-153E-4924-A026-94FF5A196F0F}" type="slidenum">
              <a:rPr lang="en-GB" altLang="fi-FI"/>
              <a:pPr>
                <a:defRPr/>
              </a:pPr>
              <a:t>‹#›</a:t>
            </a:fld>
            <a:endParaRPr lang="en-GB" altLang="fi-FI"/>
          </a:p>
        </p:txBody>
      </p:sp>
    </p:spTree>
    <p:extLst>
      <p:ext uri="{BB962C8B-B14F-4D97-AF65-F5344CB8AC3E}">
        <p14:creationId xmlns:p14="http://schemas.microsoft.com/office/powerpoint/2010/main" val="7316793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
        <p:nvSpPr>
          <p:cNvPr id="4" name="Rectangle 27">
            <a:extLst>
              <a:ext uri="{FF2B5EF4-FFF2-40B4-BE49-F238E27FC236}">
                <a16:creationId xmlns:a16="http://schemas.microsoft.com/office/drawing/2014/main" id="{5451248C-3089-4FAA-93BF-952737C35E82}"/>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65BAF4B6-9173-4667-823D-9EA301B7E45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07B6A61E-824F-4C5C-A74C-EA70B676122A}"/>
              </a:ext>
            </a:extLst>
          </p:cNvPr>
          <p:cNvSpPr>
            <a:spLocks noGrp="1" noChangeArrowheads="1"/>
          </p:cNvSpPr>
          <p:nvPr>
            <p:ph type="sldNum" sz="quarter" idx="12"/>
          </p:nvPr>
        </p:nvSpPr>
        <p:spPr>
          <a:ln/>
        </p:spPr>
        <p:txBody>
          <a:bodyPr/>
          <a:lstStyle>
            <a:lvl1pPr>
              <a:defRPr/>
            </a:lvl1pPr>
          </a:lstStyle>
          <a:p>
            <a:pPr>
              <a:defRPr/>
            </a:pPr>
            <a:fld id="{36134BC7-6A49-4703-801F-AB8696D99EED}" type="slidenum">
              <a:rPr lang="en-GB" altLang="fi-FI"/>
              <a:pPr>
                <a:defRPr/>
              </a:pPr>
              <a:t>‹#›</a:t>
            </a:fld>
            <a:endParaRPr lang="en-GB" altLang="fi-FI"/>
          </a:p>
        </p:txBody>
      </p:sp>
    </p:spTree>
    <p:extLst>
      <p:ext uri="{BB962C8B-B14F-4D97-AF65-F5344CB8AC3E}">
        <p14:creationId xmlns:p14="http://schemas.microsoft.com/office/powerpoint/2010/main" val="2665406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Rectangle 27">
            <a:extLst>
              <a:ext uri="{FF2B5EF4-FFF2-40B4-BE49-F238E27FC236}">
                <a16:creationId xmlns:a16="http://schemas.microsoft.com/office/drawing/2014/main" id="{1431C37D-03A6-4BDC-8DD1-C3D4759B753F}"/>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9AF4CAE3-9C31-42DC-BE51-C83D27AD458A}"/>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1BC890FE-6D81-49AC-A051-F2E8FDF7670B}"/>
              </a:ext>
            </a:extLst>
          </p:cNvPr>
          <p:cNvSpPr>
            <a:spLocks noGrp="1" noChangeArrowheads="1"/>
          </p:cNvSpPr>
          <p:nvPr>
            <p:ph type="sldNum" sz="quarter" idx="12"/>
          </p:nvPr>
        </p:nvSpPr>
        <p:spPr>
          <a:ln/>
        </p:spPr>
        <p:txBody>
          <a:bodyPr/>
          <a:lstStyle>
            <a:lvl1pPr>
              <a:defRPr/>
            </a:lvl1pPr>
          </a:lstStyle>
          <a:p>
            <a:pPr>
              <a:defRPr/>
            </a:pPr>
            <a:fld id="{5E039FCC-9BF8-470E-9D9C-05142C3C120B}" type="slidenum">
              <a:rPr lang="en-GB" altLang="fi-FI"/>
              <a:pPr>
                <a:defRPr/>
              </a:pPr>
              <a:t>‹#›</a:t>
            </a:fld>
            <a:endParaRPr lang="en-GB" altLang="fi-FI"/>
          </a:p>
        </p:txBody>
      </p:sp>
    </p:spTree>
    <p:extLst>
      <p:ext uri="{BB962C8B-B14F-4D97-AF65-F5344CB8AC3E}">
        <p14:creationId xmlns:p14="http://schemas.microsoft.com/office/powerpoint/2010/main" val="1039921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Rectangle 27">
            <a:extLst>
              <a:ext uri="{FF2B5EF4-FFF2-40B4-BE49-F238E27FC236}">
                <a16:creationId xmlns:a16="http://schemas.microsoft.com/office/drawing/2014/main" id="{08D8B4D2-E771-40B5-9275-292EC1BFBAE6}"/>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28">
            <a:extLst>
              <a:ext uri="{FF2B5EF4-FFF2-40B4-BE49-F238E27FC236}">
                <a16:creationId xmlns:a16="http://schemas.microsoft.com/office/drawing/2014/main" id="{56A0E245-8384-4662-BC3D-731E7BADFF1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29">
            <a:extLst>
              <a:ext uri="{FF2B5EF4-FFF2-40B4-BE49-F238E27FC236}">
                <a16:creationId xmlns:a16="http://schemas.microsoft.com/office/drawing/2014/main" id="{C662D2E5-8AB6-4437-9321-7BCE3ECFE585}"/>
              </a:ext>
            </a:extLst>
          </p:cNvPr>
          <p:cNvSpPr>
            <a:spLocks noGrp="1" noChangeArrowheads="1"/>
          </p:cNvSpPr>
          <p:nvPr>
            <p:ph type="sldNum" sz="quarter" idx="12"/>
          </p:nvPr>
        </p:nvSpPr>
        <p:spPr>
          <a:ln/>
        </p:spPr>
        <p:txBody>
          <a:bodyPr/>
          <a:lstStyle>
            <a:lvl1pPr>
              <a:defRPr/>
            </a:lvl1pPr>
          </a:lstStyle>
          <a:p>
            <a:pPr>
              <a:defRPr/>
            </a:pPr>
            <a:fld id="{B4789A06-3D26-4BB2-BA01-9CB34E1C67C7}" type="slidenum">
              <a:rPr lang="en-GB" altLang="fi-FI"/>
              <a:pPr>
                <a:defRPr/>
              </a:pPr>
              <a:t>‹#›</a:t>
            </a:fld>
            <a:endParaRPr lang="en-GB" altLang="fi-FI"/>
          </a:p>
        </p:txBody>
      </p:sp>
    </p:spTree>
    <p:extLst>
      <p:ext uri="{BB962C8B-B14F-4D97-AF65-F5344CB8AC3E}">
        <p14:creationId xmlns:p14="http://schemas.microsoft.com/office/powerpoint/2010/main" val="1609597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Rectangle 27">
            <a:extLst>
              <a:ext uri="{FF2B5EF4-FFF2-40B4-BE49-F238E27FC236}">
                <a16:creationId xmlns:a16="http://schemas.microsoft.com/office/drawing/2014/main" id="{14574AAC-687F-462C-B0D6-9BAE3E8B98B8}"/>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28">
            <a:extLst>
              <a:ext uri="{FF2B5EF4-FFF2-40B4-BE49-F238E27FC236}">
                <a16:creationId xmlns:a16="http://schemas.microsoft.com/office/drawing/2014/main" id="{BC6DE478-CBB6-47AB-B37C-23C13D0E59F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29">
            <a:extLst>
              <a:ext uri="{FF2B5EF4-FFF2-40B4-BE49-F238E27FC236}">
                <a16:creationId xmlns:a16="http://schemas.microsoft.com/office/drawing/2014/main" id="{DDA9AE5B-9E22-475F-BA2A-B3CF0C998325}"/>
              </a:ext>
            </a:extLst>
          </p:cNvPr>
          <p:cNvSpPr>
            <a:spLocks noGrp="1" noChangeArrowheads="1"/>
          </p:cNvSpPr>
          <p:nvPr>
            <p:ph type="sldNum" sz="quarter" idx="12"/>
          </p:nvPr>
        </p:nvSpPr>
        <p:spPr>
          <a:ln/>
        </p:spPr>
        <p:txBody>
          <a:bodyPr/>
          <a:lstStyle>
            <a:lvl1pPr>
              <a:defRPr/>
            </a:lvl1pPr>
          </a:lstStyle>
          <a:p>
            <a:pPr>
              <a:defRPr/>
            </a:pPr>
            <a:fld id="{6C89B988-1E61-40CE-8547-95E898F0F3D0}" type="slidenum">
              <a:rPr lang="en-GB" altLang="fi-FI"/>
              <a:pPr>
                <a:defRPr/>
              </a:pPr>
              <a:t>‹#›</a:t>
            </a:fld>
            <a:endParaRPr lang="en-GB" altLang="fi-FI"/>
          </a:p>
        </p:txBody>
      </p:sp>
    </p:spTree>
    <p:extLst>
      <p:ext uri="{BB962C8B-B14F-4D97-AF65-F5344CB8AC3E}">
        <p14:creationId xmlns:p14="http://schemas.microsoft.com/office/powerpoint/2010/main" val="422382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F343598A-67FE-4529-9826-959E29F757EB}"/>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28">
            <a:extLst>
              <a:ext uri="{FF2B5EF4-FFF2-40B4-BE49-F238E27FC236}">
                <a16:creationId xmlns:a16="http://schemas.microsoft.com/office/drawing/2014/main" id="{27213372-9B20-4C5E-83D3-FD5677A4290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29">
            <a:extLst>
              <a:ext uri="{FF2B5EF4-FFF2-40B4-BE49-F238E27FC236}">
                <a16:creationId xmlns:a16="http://schemas.microsoft.com/office/drawing/2014/main" id="{4FB530E6-74B0-4D9B-BA92-8868E42D7FB2}"/>
              </a:ext>
            </a:extLst>
          </p:cNvPr>
          <p:cNvSpPr>
            <a:spLocks noGrp="1" noChangeArrowheads="1"/>
          </p:cNvSpPr>
          <p:nvPr>
            <p:ph type="sldNum" sz="quarter" idx="12"/>
          </p:nvPr>
        </p:nvSpPr>
        <p:spPr>
          <a:ln/>
        </p:spPr>
        <p:txBody>
          <a:bodyPr/>
          <a:lstStyle>
            <a:lvl1pPr>
              <a:defRPr/>
            </a:lvl1pPr>
          </a:lstStyle>
          <a:p>
            <a:pPr>
              <a:defRPr/>
            </a:pPr>
            <a:fld id="{6BFB6C3E-5B84-4837-9B8E-2DD462E246F1}" type="slidenum">
              <a:rPr lang="en-GB" altLang="fi-FI"/>
              <a:pPr>
                <a:defRPr/>
              </a:pPr>
              <a:t>‹#›</a:t>
            </a:fld>
            <a:endParaRPr lang="en-GB" altLang="fi-FI"/>
          </a:p>
        </p:txBody>
      </p:sp>
    </p:spTree>
    <p:extLst>
      <p:ext uri="{BB962C8B-B14F-4D97-AF65-F5344CB8AC3E}">
        <p14:creationId xmlns:p14="http://schemas.microsoft.com/office/powerpoint/2010/main" val="1806208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idx="1"/>
          </p:nvPr>
        </p:nvSpPr>
        <p:spPr>
          <a:xfrm>
            <a:off x="457200" y="1600200"/>
            <a:ext cx="8229600" cy="4525963"/>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1CF9D985-72F0-4775-838A-D120C82C0FD5}"/>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E880CDEA-9039-4449-A049-9AE4843C4AB1}"/>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60CF4911-56B7-4C8A-B65E-AC27F2BC72A9}"/>
              </a:ext>
            </a:extLst>
          </p:cNvPr>
          <p:cNvSpPr>
            <a:spLocks noGrp="1" noChangeArrowheads="1"/>
          </p:cNvSpPr>
          <p:nvPr>
            <p:ph type="sldNum" sz="quarter" idx="12"/>
          </p:nvPr>
        </p:nvSpPr>
        <p:spPr>
          <a:ln/>
        </p:spPr>
        <p:txBody>
          <a:bodyPr/>
          <a:lstStyle>
            <a:lvl1pPr>
              <a:defRPr/>
            </a:lvl1pPr>
          </a:lstStyle>
          <a:p>
            <a:pPr>
              <a:defRPr/>
            </a:pPr>
            <a:fld id="{E083ABC1-6866-404B-9C33-67C437BBDE92}" type="slidenum">
              <a:rPr lang="en-GB" altLang="fi-FI"/>
              <a:pPr>
                <a:defRPr/>
              </a:pPr>
              <a:t>‹#›</a:t>
            </a:fld>
            <a:endParaRPr lang="en-GB" altLang="fi-FI"/>
          </a:p>
        </p:txBody>
      </p:sp>
    </p:spTree>
    <p:extLst>
      <p:ext uri="{BB962C8B-B14F-4D97-AF65-F5344CB8AC3E}">
        <p14:creationId xmlns:p14="http://schemas.microsoft.com/office/powerpoint/2010/main" val="20424950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Rectangle 27">
            <a:extLst>
              <a:ext uri="{FF2B5EF4-FFF2-40B4-BE49-F238E27FC236}">
                <a16:creationId xmlns:a16="http://schemas.microsoft.com/office/drawing/2014/main" id="{4ED2B895-E3B3-4D3F-A1D6-2E7393A6F96C}"/>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28">
            <a:extLst>
              <a:ext uri="{FF2B5EF4-FFF2-40B4-BE49-F238E27FC236}">
                <a16:creationId xmlns:a16="http://schemas.microsoft.com/office/drawing/2014/main" id="{FF5D0912-5A22-414E-B9D5-4622BFBCC5F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29">
            <a:extLst>
              <a:ext uri="{FF2B5EF4-FFF2-40B4-BE49-F238E27FC236}">
                <a16:creationId xmlns:a16="http://schemas.microsoft.com/office/drawing/2014/main" id="{39A18F67-1F38-4948-AF54-B46AEEDF38D4}"/>
              </a:ext>
            </a:extLst>
          </p:cNvPr>
          <p:cNvSpPr>
            <a:spLocks noGrp="1" noChangeArrowheads="1"/>
          </p:cNvSpPr>
          <p:nvPr>
            <p:ph type="sldNum" sz="quarter" idx="12"/>
          </p:nvPr>
        </p:nvSpPr>
        <p:spPr>
          <a:ln/>
        </p:spPr>
        <p:txBody>
          <a:bodyPr/>
          <a:lstStyle>
            <a:lvl1pPr>
              <a:defRPr/>
            </a:lvl1pPr>
          </a:lstStyle>
          <a:p>
            <a:pPr>
              <a:defRPr/>
            </a:pPr>
            <a:fld id="{AE85DC8C-9DAC-4622-A011-DFB28E58BD6C}" type="slidenum">
              <a:rPr lang="en-GB" altLang="fi-FI"/>
              <a:pPr>
                <a:defRPr/>
              </a:pPr>
              <a:t>‹#›</a:t>
            </a:fld>
            <a:endParaRPr lang="en-GB" altLang="fi-FI"/>
          </a:p>
        </p:txBody>
      </p:sp>
    </p:spTree>
    <p:extLst>
      <p:ext uri="{BB962C8B-B14F-4D97-AF65-F5344CB8AC3E}">
        <p14:creationId xmlns:p14="http://schemas.microsoft.com/office/powerpoint/2010/main" val="34438038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502AF36E-3EBC-4271-B8DA-9BCBF1EB288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AEBE1AEE-E08A-4279-960F-72F9F79B6C2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396AD3A3-1988-4DF6-B12E-8988C881D841}"/>
              </a:ext>
            </a:extLst>
          </p:cNvPr>
          <p:cNvSpPr>
            <a:spLocks noGrp="1" noChangeArrowheads="1"/>
          </p:cNvSpPr>
          <p:nvPr>
            <p:ph type="sldNum" sz="quarter" idx="12"/>
          </p:nvPr>
        </p:nvSpPr>
        <p:spPr>
          <a:ln/>
        </p:spPr>
        <p:txBody>
          <a:bodyPr/>
          <a:lstStyle>
            <a:lvl1pPr>
              <a:defRPr/>
            </a:lvl1pPr>
          </a:lstStyle>
          <a:p>
            <a:pPr>
              <a:defRPr/>
            </a:pPr>
            <a:fld id="{72E0EC14-5433-4E3F-BFD1-28A695E73BF0}" type="slidenum">
              <a:rPr lang="en-GB" altLang="fi-FI"/>
              <a:pPr>
                <a:defRPr/>
              </a:pPr>
              <a:t>‹#›</a:t>
            </a:fld>
            <a:endParaRPr lang="en-GB" altLang="fi-FI"/>
          </a:p>
        </p:txBody>
      </p:sp>
    </p:spTree>
    <p:extLst>
      <p:ext uri="{BB962C8B-B14F-4D97-AF65-F5344CB8AC3E}">
        <p14:creationId xmlns:p14="http://schemas.microsoft.com/office/powerpoint/2010/main" val="21381971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7002463" y="457200"/>
            <a:ext cx="1943100" cy="5638800"/>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1173163" y="457200"/>
            <a:ext cx="5676900" cy="56388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Rectangle 27">
            <a:extLst>
              <a:ext uri="{FF2B5EF4-FFF2-40B4-BE49-F238E27FC236}">
                <a16:creationId xmlns:a16="http://schemas.microsoft.com/office/drawing/2014/main" id="{7702E2C1-D645-406A-8657-228A7ECF153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28">
            <a:extLst>
              <a:ext uri="{FF2B5EF4-FFF2-40B4-BE49-F238E27FC236}">
                <a16:creationId xmlns:a16="http://schemas.microsoft.com/office/drawing/2014/main" id="{9963CEBD-A1CA-473A-AE16-9BA1AD884B57}"/>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29">
            <a:extLst>
              <a:ext uri="{FF2B5EF4-FFF2-40B4-BE49-F238E27FC236}">
                <a16:creationId xmlns:a16="http://schemas.microsoft.com/office/drawing/2014/main" id="{B25B23B2-9DF4-45DD-8DE6-DEA9130B02A2}"/>
              </a:ext>
            </a:extLst>
          </p:cNvPr>
          <p:cNvSpPr>
            <a:spLocks noGrp="1" noChangeArrowheads="1"/>
          </p:cNvSpPr>
          <p:nvPr>
            <p:ph type="sldNum" sz="quarter" idx="12"/>
          </p:nvPr>
        </p:nvSpPr>
        <p:spPr>
          <a:ln/>
        </p:spPr>
        <p:txBody>
          <a:bodyPr/>
          <a:lstStyle>
            <a:lvl1pPr>
              <a:defRPr/>
            </a:lvl1pPr>
          </a:lstStyle>
          <a:p>
            <a:pPr>
              <a:defRPr/>
            </a:pPr>
            <a:fld id="{D9B6C8B6-5D93-474F-8EBF-AB242E36CBA3}" type="slidenum">
              <a:rPr lang="en-GB" altLang="fi-FI"/>
              <a:pPr>
                <a:defRPr/>
              </a:pPr>
              <a:t>‹#›</a:t>
            </a:fld>
            <a:endParaRPr lang="en-GB" altLang="fi-FI"/>
          </a:p>
        </p:txBody>
      </p:sp>
    </p:spTree>
    <p:extLst>
      <p:ext uri="{BB962C8B-B14F-4D97-AF65-F5344CB8AC3E}">
        <p14:creationId xmlns:p14="http://schemas.microsoft.com/office/powerpoint/2010/main" val="1854560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fi-FI"/>
              <a:t>Muokkaa perustyyl. napsautt.</a:t>
            </a:r>
          </a:p>
        </p:txBody>
      </p:sp>
      <p:sp>
        <p:nvSpPr>
          <p:cNvPr id="3" name="Tekstin paikkamerkki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a:t>Muokkaa tekstin perustyylejä napsauttamalla</a:t>
            </a:r>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p>
            <a:r>
              <a:rPr lang="fi-FI"/>
              <a:t>Muokkaa perustyyl. napsautt.</a:t>
            </a:r>
          </a:p>
        </p:txBody>
      </p:sp>
      <p:sp>
        <p:nvSpPr>
          <p:cNvPr id="3" name="Sisällön paikkamerkki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a:prstGeom prst="rect">
            <a:avLst/>
          </a:prstGeom>
        </p:spPr>
        <p:txBody>
          <a:bodyPr/>
          <a:lstStyle>
            <a:lvl1pPr>
              <a:defRPr/>
            </a:lvl1pPr>
          </a:lstStyle>
          <a:p>
            <a:r>
              <a:rPr lang="fi-FI"/>
              <a:t>Muokkaa perustyyl. napsautt.</a:t>
            </a:r>
          </a:p>
        </p:txBody>
      </p:sp>
      <p:sp>
        <p:nvSpPr>
          <p:cNvPr id="3" name="Tekstin paikkamerkki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539552" y="274638"/>
            <a:ext cx="8147248" cy="778098"/>
          </a:xfrm>
          <a:prstGeom prst="rect">
            <a:avLst/>
          </a:prstGeom>
        </p:spPr>
        <p:txBody>
          <a:bodyPr/>
          <a:lstStyle>
            <a:lvl1pPr>
              <a:defRPr sz="3200">
                <a:solidFill>
                  <a:schemeClr val="bg1"/>
                </a:solidFill>
                <a:latin typeface="Arial Rounded MT Bold" pitchFamily="34" charset="0"/>
              </a:defRPr>
            </a:lvl1pPr>
          </a:lstStyle>
          <a:p>
            <a:r>
              <a:rPr lang="fi-FI" dirty="0"/>
              <a:t>Muokkaa </a:t>
            </a:r>
            <a:r>
              <a:rPr lang="fi-FI" dirty="0" err="1"/>
              <a:t>perustyyl</a:t>
            </a:r>
            <a:r>
              <a:rPr lang="fi-FI" dirty="0"/>
              <a:t>. </a:t>
            </a:r>
            <a:r>
              <a:rPr lang="fi-FI" dirty="0" err="1"/>
              <a:t>napsautt</a:t>
            </a:r>
            <a:r>
              <a:rPr lang="fi-FI" dirty="0"/>
              <a:t>.</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a:prstGeom prst="rect">
            <a:avLst/>
          </a:prstGeom>
        </p:spPr>
        <p:txBody>
          <a:bodyPr anchor="b"/>
          <a:lstStyle>
            <a:lvl1pPr algn="l">
              <a:defRPr sz="2000" b="1"/>
            </a:lvl1pPr>
          </a:lstStyle>
          <a:p>
            <a:r>
              <a:rPr lang="fi-FI"/>
              <a:t>Muokkaa perustyyl. napsautt.</a:t>
            </a:r>
          </a:p>
        </p:txBody>
      </p:sp>
      <p:sp>
        <p:nvSpPr>
          <p:cNvPr id="3" name="Sisällön paikkamerkki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i-FI"/>
              <a:t>Muokkaa perustyyl. napsautt.</a:t>
            </a:r>
          </a:p>
        </p:txBody>
      </p:sp>
      <p:sp>
        <p:nvSpPr>
          <p:cNvPr id="3" name="Kuvan paikkamerkki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032" name="Text Box 8"/>
          <p:cNvSpPr txBox="1">
            <a:spLocks noChangeArrowheads="1"/>
          </p:cNvSpPr>
          <p:nvPr userDrawn="1"/>
        </p:nvSpPr>
        <p:spPr bwMode="auto">
          <a:xfrm>
            <a:off x="8243961" y="6700718"/>
            <a:ext cx="1296591" cy="184666"/>
          </a:xfrm>
          <a:prstGeom prst="rect">
            <a:avLst/>
          </a:prstGeom>
          <a:noFill/>
          <a:ln w="9525">
            <a:noFill/>
            <a:miter lim="800000"/>
            <a:headEnd/>
            <a:tailEnd/>
          </a:ln>
          <a:effectLst/>
        </p:spPr>
        <p:txBody>
          <a:bodyPr wrap="square">
            <a:spAutoFit/>
          </a:bodyPr>
          <a:lstStyle/>
          <a:p>
            <a:pPr>
              <a:buSzTx/>
              <a:buFontTx/>
              <a:buNone/>
              <a:defRPr/>
            </a:pPr>
            <a:r>
              <a:rPr lang="en-US" sz="600" b="0" dirty="0">
                <a:cs typeface="Arial" charset="0"/>
              </a:rPr>
              <a:t>© Present-</a:t>
            </a:r>
            <a:r>
              <a:rPr lang="en-US" sz="600" b="0" dirty="0" err="1">
                <a:cs typeface="Arial" charset="0"/>
              </a:rPr>
              <a:t>äSSä</a:t>
            </a:r>
            <a:r>
              <a:rPr lang="en-US" sz="600" b="0" dirty="0">
                <a:cs typeface="Arial" charset="0"/>
              </a:rPr>
              <a:t> 2013</a:t>
            </a:r>
          </a:p>
        </p:txBody>
      </p:sp>
      <p:sp>
        <p:nvSpPr>
          <p:cNvPr id="2" name="Pyöristetty suorakulmio 1"/>
          <p:cNvSpPr/>
          <p:nvPr userDrawn="1"/>
        </p:nvSpPr>
        <p:spPr bwMode="auto">
          <a:xfrm>
            <a:off x="971600" y="116632"/>
            <a:ext cx="7128792" cy="648072"/>
          </a:xfrm>
          <a:prstGeom prst="roundRect">
            <a:avLst/>
          </a:prstGeom>
          <a:solidFill>
            <a:schemeClr val="bg1"/>
          </a:solid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a:ln>
                <a:noFill/>
              </a:ln>
              <a:solidFill>
                <a:schemeClr val="tx1"/>
              </a:solidFill>
              <a:effectLst/>
              <a:latin typeface="Arial" charset="0"/>
            </a:endParaRPr>
          </a:p>
        </p:txBody>
      </p:sp>
      <p:sp>
        <p:nvSpPr>
          <p:cNvPr id="3" name="Tekstiruutu 2"/>
          <p:cNvSpPr txBox="1"/>
          <p:nvPr userDrawn="1"/>
        </p:nvSpPr>
        <p:spPr>
          <a:xfrm>
            <a:off x="1907704" y="209835"/>
            <a:ext cx="4896544" cy="461665"/>
          </a:xfrm>
          <a:prstGeom prst="rect">
            <a:avLst/>
          </a:prstGeom>
          <a:noFill/>
        </p:spPr>
        <p:txBody>
          <a:bodyPr wrap="square" rtlCol="0">
            <a:spAutoFit/>
          </a:bodyPr>
          <a:lstStyle/>
          <a:p>
            <a:pPr>
              <a:buNone/>
            </a:pPr>
            <a:r>
              <a:rPr lang="fi-FI" dirty="0">
                <a:solidFill>
                  <a:srgbClr val="FF0000"/>
                </a:solidFill>
              </a:rPr>
              <a:t>Älä</a:t>
            </a:r>
            <a:r>
              <a:rPr lang="fi-FI" baseline="0" dirty="0">
                <a:solidFill>
                  <a:srgbClr val="FF0000"/>
                </a:solidFill>
              </a:rPr>
              <a:t> muuta </a:t>
            </a:r>
            <a:r>
              <a:rPr lang="fi-FI" baseline="0" dirty="0" err="1">
                <a:solidFill>
                  <a:srgbClr val="FF0000"/>
                </a:solidFill>
              </a:rPr>
              <a:t>perustyylidiaa</a:t>
            </a:r>
            <a:endParaRPr lang="fi-FI" dirty="0">
              <a:solidFill>
                <a:srgbClr val="FF0000"/>
              </a:solidFill>
            </a:endParaRPr>
          </a:p>
        </p:txBody>
      </p:sp>
      <p:pic>
        <p:nvPicPr>
          <p:cNvPr id="4098"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1314" y="-243408"/>
            <a:ext cx="9467850"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wipe dir="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4701544B-AB19-46DB-9B99-C530B7C9AED4}"/>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11DBD7CF-9867-43CB-98AD-E649285E1D21}"/>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897F7601-EBBF-4673-AF45-ABA4BCFF4588}"/>
                  </a:ext>
                </a:extLst>
              </p:cNvPr>
              <p:cNvSpPr>
                <a:spLocks/>
              </p:cNvSpPr>
              <p:nvPr/>
            </p:nvSpPr>
            <p:spPr bwMode="ltGray">
              <a:xfrm rot="-5400000">
                <a:off x="2559" y="-993"/>
                <a:ext cx="624" cy="5745"/>
              </a:xfrm>
              <a:custGeom>
                <a:avLst/>
                <a:gdLst>
                  <a:gd name="T0" fmla="*/ 0 w 1000"/>
                  <a:gd name="T1" fmla="*/ 0 h 720"/>
                  <a:gd name="T2" fmla="*/ 0 w 1000"/>
                  <a:gd name="T3" fmla="*/ 2147483646 h 720"/>
                  <a:gd name="T4" fmla="*/ 1 w 1000"/>
                  <a:gd name="T5" fmla="*/ 2147483646 h 720"/>
                  <a:gd name="T6" fmla="*/ 1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6" name="Freeform 5">
                <a:extLst>
                  <a:ext uri="{FF2B5EF4-FFF2-40B4-BE49-F238E27FC236}">
                    <a16:creationId xmlns:a16="http://schemas.microsoft.com/office/drawing/2014/main" id="{CDEDD536-AD34-4591-BCDF-F5562DE81B77}"/>
                  </a:ext>
                </a:extLst>
              </p:cNvPr>
              <p:cNvSpPr>
                <a:spLocks/>
              </p:cNvSpPr>
              <p:nvPr/>
            </p:nvSpPr>
            <p:spPr bwMode="ltGray">
              <a:xfrm rot="-5400000">
                <a:off x="1323"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7" name="Freeform 6">
                <a:extLst>
                  <a:ext uri="{FF2B5EF4-FFF2-40B4-BE49-F238E27FC236}">
                    <a16:creationId xmlns:a16="http://schemas.microsoft.com/office/drawing/2014/main" id="{2ED75AD8-36BB-4D9F-B328-73444C19D16B}"/>
                  </a:ext>
                </a:extLst>
              </p:cNvPr>
              <p:cNvSpPr>
                <a:spLocks/>
              </p:cNvSpPr>
              <p:nvPr/>
            </p:nvSpPr>
            <p:spPr bwMode="ltGray">
              <a:xfrm rot="-5400000">
                <a:off x="982"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38" name="Freeform 7">
                <a:extLst>
                  <a:ext uri="{FF2B5EF4-FFF2-40B4-BE49-F238E27FC236}">
                    <a16:creationId xmlns:a16="http://schemas.microsoft.com/office/drawing/2014/main" id="{CCC14194-53E1-4EDA-8490-123DCA492360}"/>
                  </a:ext>
                </a:extLst>
              </p:cNvPr>
              <p:cNvSpPr>
                <a:spLocks/>
              </p:cNvSpPr>
              <p:nvPr/>
            </p:nvSpPr>
            <p:spPr bwMode="ltGray">
              <a:xfrm rot="-5400000">
                <a:off x="-57" y="1752"/>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39" name="Freeform 8">
                <a:extLst>
                  <a:ext uri="{FF2B5EF4-FFF2-40B4-BE49-F238E27FC236}">
                    <a16:creationId xmlns:a16="http://schemas.microsoft.com/office/drawing/2014/main" id="{8FA1EEAF-0E70-4622-A611-27A967BAB8A4}"/>
                  </a:ext>
                </a:extLst>
              </p:cNvPr>
              <p:cNvSpPr>
                <a:spLocks/>
              </p:cNvSpPr>
              <p:nvPr/>
            </p:nvSpPr>
            <p:spPr bwMode="ltGray">
              <a:xfrm rot="-5400000">
                <a:off x="664" y="1733"/>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0" name="Freeform 9">
                <a:extLst>
                  <a:ext uri="{FF2B5EF4-FFF2-40B4-BE49-F238E27FC236}">
                    <a16:creationId xmlns:a16="http://schemas.microsoft.com/office/drawing/2014/main" id="{AD03AC12-3016-4147-B28F-D20246538876}"/>
                  </a:ext>
                </a:extLst>
              </p:cNvPr>
              <p:cNvSpPr>
                <a:spLocks/>
              </p:cNvSpPr>
              <p:nvPr/>
            </p:nvSpPr>
            <p:spPr bwMode="ltGray">
              <a:xfrm rot="-5400000">
                <a:off x="442" y="1699"/>
                <a:ext cx="624" cy="362"/>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1" name="Freeform 10">
                <a:extLst>
                  <a:ext uri="{FF2B5EF4-FFF2-40B4-BE49-F238E27FC236}">
                    <a16:creationId xmlns:a16="http://schemas.microsoft.com/office/drawing/2014/main" id="{BF318874-8722-4EE8-B2D0-137093DBFC3E}"/>
                  </a:ext>
                </a:extLst>
              </p:cNvPr>
              <p:cNvSpPr>
                <a:spLocks/>
              </p:cNvSpPr>
              <p:nvPr/>
            </p:nvSpPr>
            <p:spPr bwMode="ltGray">
              <a:xfrm rot="-5400000">
                <a:off x="156" y="1726"/>
                <a:ext cx="632" cy="315"/>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2" name="Freeform 11">
                <a:extLst>
                  <a:ext uri="{FF2B5EF4-FFF2-40B4-BE49-F238E27FC236}">
                    <a16:creationId xmlns:a16="http://schemas.microsoft.com/office/drawing/2014/main" id="{98B7FC34-7710-4877-98A3-BD8B2C7C4394}"/>
                  </a:ext>
                </a:extLst>
              </p:cNvPr>
              <p:cNvSpPr>
                <a:spLocks/>
              </p:cNvSpPr>
              <p:nvPr/>
            </p:nvSpPr>
            <p:spPr bwMode="ltGray">
              <a:xfrm rot="-5400000">
                <a:off x="3211" y="1664"/>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3" name="Freeform 12">
                <a:extLst>
                  <a:ext uri="{FF2B5EF4-FFF2-40B4-BE49-F238E27FC236}">
                    <a16:creationId xmlns:a16="http://schemas.microsoft.com/office/drawing/2014/main" id="{DE6473F8-E800-4FDD-AE1F-205200B7EEA4}"/>
                  </a:ext>
                </a:extLst>
              </p:cNvPr>
              <p:cNvSpPr>
                <a:spLocks/>
              </p:cNvSpPr>
              <p:nvPr/>
            </p:nvSpPr>
            <p:spPr bwMode="ltGray">
              <a:xfrm rot="-5400000">
                <a:off x="2870" y="1664"/>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4" name="Freeform 13">
                <a:extLst>
                  <a:ext uri="{FF2B5EF4-FFF2-40B4-BE49-F238E27FC236}">
                    <a16:creationId xmlns:a16="http://schemas.microsoft.com/office/drawing/2014/main" id="{B45E1578-D366-452A-9269-6E4E48B37DAD}"/>
                  </a:ext>
                </a:extLst>
              </p:cNvPr>
              <p:cNvSpPr>
                <a:spLocks/>
              </p:cNvSpPr>
              <p:nvPr/>
            </p:nvSpPr>
            <p:spPr bwMode="ltGray">
              <a:xfrm rot="-5400000">
                <a:off x="1830"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45" name="Freeform 14">
                <a:extLst>
                  <a:ext uri="{FF2B5EF4-FFF2-40B4-BE49-F238E27FC236}">
                    <a16:creationId xmlns:a16="http://schemas.microsoft.com/office/drawing/2014/main" id="{0768FC3B-5E0D-41FB-A8AC-27B0B6376AEF}"/>
                  </a:ext>
                </a:extLst>
              </p:cNvPr>
              <p:cNvSpPr>
                <a:spLocks/>
              </p:cNvSpPr>
              <p:nvPr/>
            </p:nvSpPr>
            <p:spPr bwMode="ltGray">
              <a:xfrm rot="-5400000">
                <a:off x="2551" y="1728"/>
                <a:ext cx="624" cy="294"/>
              </a:xfrm>
              <a:custGeom>
                <a:avLst/>
                <a:gdLst>
                  <a:gd name="T0" fmla="*/ 0 w 624"/>
                  <a:gd name="T1" fmla="*/ 0 h 317"/>
                  <a:gd name="T2" fmla="*/ 0 w 624"/>
                  <a:gd name="T3" fmla="*/ 6 h 317"/>
                  <a:gd name="T4" fmla="*/ 624 w 624"/>
                  <a:gd name="T5" fmla="*/ 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6" name="Freeform 15">
                <a:extLst>
                  <a:ext uri="{FF2B5EF4-FFF2-40B4-BE49-F238E27FC236}">
                    <a16:creationId xmlns:a16="http://schemas.microsoft.com/office/drawing/2014/main" id="{3B7E035D-F307-4206-A78F-AB54AD05180B}"/>
                  </a:ext>
                </a:extLst>
              </p:cNvPr>
              <p:cNvSpPr>
                <a:spLocks/>
              </p:cNvSpPr>
              <p:nvPr/>
            </p:nvSpPr>
            <p:spPr bwMode="ltGray">
              <a:xfrm rot="-5400000">
                <a:off x="2330"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7" name="Freeform 16">
                <a:extLst>
                  <a:ext uri="{FF2B5EF4-FFF2-40B4-BE49-F238E27FC236}">
                    <a16:creationId xmlns:a16="http://schemas.microsoft.com/office/drawing/2014/main" id="{E943FC17-FB27-4C1A-B83F-B155C4B9D8F6}"/>
                  </a:ext>
                </a:extLst>
              </p:cNvPr>
              <p:cNvSpPr>
                <a:spLocks/>
              </p:cNvSpPr>
              <p:nvPr/>
            </p:nvSpPr>
            <p:spPr bwMode="ltGray">
              <a:xfrm rot="-5400000">
                <a:off x="2043"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8" name="Freeform 17">
                <a:extLst>
                  <a:ext uri="{FF2B5EF4-FFF2-40B4-BE49-F238E27FC236}">
                    <a16:creationId xmlns:a16="http://schemas.microsoft.com/office/drawing/2014/main" id="{F4B6BFB8-1804-46DB-832A-1794F3F5B789}"/>
                  </a:ext>
                </a:extLst>
              </p:cNvPr>
              <p:cNvSpPr>
                <a:spLocks/>
              </p:cNvSpPr>
              <p:nvPr/>
            </p:nvSpPr>
            <p:spPr bwMode="ltGray">
              <a:xfrm rot="-5400000">
                <a:off x="4077" y="1669"/>
                <a:ext cx="624" cy="421"/>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49" name="Freeform 18">
                <a:extLst>
                  <a:ext uri="{FF2B5EF4-FFF2-40B4-BE49-F238E27FC236}">
                    <a16:creationId xmlns:a16="http://schemas.microsoft.com/office/drawing/2014/main" id="{977BAD5C-5DCB-40E1-A37B-6C820B2594D0}"/>
                  </a:ext>
                </a:extLst>
              </p:cNvPr>
              <p:cNvSpPr>
                <a:spLocks/>
              </p:cNvSpPr>
              <p:nvPr/>
            </p:nvSpPr>
            <p:spPr bwMode="ltGray">
              <a:xfrm rot="-5400000">
                <a:off x="3736" y="1669"/>
                <a:ext cx="624" cy="422"/>
              </a:xfrm>
              <a:custGeom>
                <a:avLst/>
                <a:gdLst>
                  <a:gd name="T0" fmla="*/ 0 w 624"/>
                  <a:gd name="T1" fmla="*/ 0 h 317"/>
                  <a:gd name="T2" fmla="*/ 0 w 624"/>
                  <a:gd name="T3" fmla="*/ 2147483646 h 317"/>
                  <a:gd name="T4" fmla="*/ 624 w 624"/>
                  <a:gd name="T5" fmla="*/ 214748364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0" name="Freeform 19">
                <a:extLst>
                  <a:ext uri="{FF2B5EF4-FFF2-40B4-BE49-F238E27FC236}">
                    <a16:creationId xmlns:a16="http://schemas.microsoft.com/office/drawing/2014/main" id="{F81DFDDF-5CE2-4ABF-AA61-F594DAB68452}"/>
                  </a:ext>
                </a:extLst>
              </p:cNvPr>
              <p:cNvSpPr>
                <a:spLocks/>
              </p:cNvSpPr>
              <p:nvPr/>
            </p:nvSpPr>
            <p:spPr bwMode="ltGray">
              <a:xfrm rot="-5400000">
                <a:off x="4584" y="1747"/>
                <a:ext cx="624" cy="255"/>
              </a:xfrm>
              <a:custGeom>
                <a:avLst/>
                <a:gdLst>
                  <a:gd name="T0" fmla="*/ 0 w 624"/>
                  <a:gd name="T1" fmla="*/ 1 h 370"/>
                  <a:gd name="T2" fmla="*/ 0 w 624"/>
                  <a:gd name="T3" fmla="*/ 1 h 370"/>
                  <a:gd name="T4" fmla="*/ 624 w 624"/>
                  <a:gd name="T5" fmla="*/ 1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endParaRPr lang="fi-FI"/>
              </a:p>
            </p:txBody>
          </p:sp>
          <p:sp>
            <p:nvSpPr>
              <p:cNvPr id="1051" name="Freeform 20">
                <a:extLst>
                  <a:ext uri="{FF2B5EF4-FFF2-40B4-BE49-F238E27FC236}">
                    <a16:creationId xmlns:a16="http://schemas.microsoft.com/office/drawing/2014/main" id="{158B6952-49BD-457A-B62E-F7642EA9B805}"/>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2" name="Freeform 21">
                <a:extLst>
                  <a:ext uri="{FF2B5EF4-FFF2-40B4-BE49-F238E27FC236}">
                    <a16:creationId xmlns:a16="http://schemas.microsoft.com/office/drawing/2014/main" id="{FB824284-9753-48F6-B9F3-D8DFE3F7098A}"/>
                  </a:ext>
                </a:extLst>
              </p:cNvPr>
              <p:cNvSpPr>
                <a:spLocks/>
              </p:cNvSpPr>
              <p:nvPr/>
            </p:nvSpPr>
            <p:spPr bwMode="ltGray">
              <a:xfrm rot="-5400000">
                <a:off x="5084" y="1694"/>
                <a:ext cx="624" cy="361"/>
              </a:xfrm>
              <a:custGeom>
                <a:avLst/>
                <a:gdLst>
                  <a:gd name="T0" fmla="*/ 0 w 624"/>
                  <a:gd name="T1" fmla="*/ 0 h 272"/>
                  <a:gd name="T2" fmla="*/ 0 w 624"/>
                  <a:gd name="T3" fmla="*/ 2147483646 h 272"/>
                  <a:gd name="T4" fmla="*/ 240 w 624"/>
                  <a:gd name="T5" fmla="*/ 2147483646 h 272"/>
                  <a:gd name="T6" fmla="*/ 624 w 624"/>
                  <a:gd name="T7" fmla="*/ 214748364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sp>
            <p:nvSpPr>
              <p:cNvPr id="1053" name="Freeform 22">
                <a:extLst>
                  <a:ext uri="{FF2B5EF4-FFF2-40B4-BE49-F238E27FC236}">
                    <a16:creationId xmlns:a16="http://schemas.microsoft.com/office/drawing/2014/main" id="{9B5EDDEF-F37D-4019-830F-3ACAF3648696}"/>
                  </a:ext>
                </a:extLst>
              </p:cNvPr>
              <p:cNvSpPr>
                <a:spLocks/>
              </p:cNvSpPr>
              <p:nvPr/>
            </p:nvSpPr>
            <p:spPr bwMode="ltGray">
              <a:xfrm rot="-5400000">
                <a:off x="4797" y="1721"/>
                <a:ext cx="632" cy="316"/>
              </a:xfrm>
              <a:custGeom>
                <a:avLst/>
                <a:gdLst>
                  <a:gd name="T0" fmla="*/ 8 w 632"/>
                  <a:gd name="T1" fmla="*/ 3 h 362"/>
                  <a:gd name="T2" fmla="*/ 8 w 632"/>
                  <a:gd name="T3" fmla="*/ 3 h 362"/>
                  <a:gd name="T4" fmla="*/ 248 w 632"/>
                  <a:gd name="T5" fmla="*/ 3 h 362"/>
                  <a:gd name="T6" fmla="*/ 632 w 632"/>
                  <a:gd name="T7" fmla="*/ 3 h 362"/>
                  <a:gd name="T8" fmla="*/ 632 w 632"/>
                  <a:gd name="T9" fmla="*/ 3 h 362"/>
                  <a:gd name="T10" fmla="*/ 104 w 632"/>
                  <a:gd name="T11" fmla="*/ 3 h 362"/>
                  <a:gd name="T12" fmla="*/ 8 w 632"/>
                  <a:gd name="T13" fmla="*/ 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fi-FI"/>
              </a:p>
            </p:txBody>
          </p:sp>
        </p:grpSp>
        <p:sp>
          <p:nvSpPr>
            <p:cNvPr id="1033" name="Freeform 23">
              <a:extLst>
                <a:ext uri="{FF2B5EF4-FFF2-40B4-BE49-F238E27FC236}">
                  <a16:creationId xmlns:a16="http://schemas.microsoft.com/office/drawing/2014/main" id="{82B7E443-3166-4AA4-B5D0-346BBCB90B52}"/>
                </a:ext>
              </a:extLst>
            </p:cNvPr>
            <p:cNvSpPr>
              <a:spLocks/>
            </p:cNvSpPr>
            <p:nvPr/>
          </p:nvSpPr>
          <p:spPr bwMode="ltGray">
            <a:xfrm rot="16200000" flipH="1">
              <a:off x="-1954" y="1951"/>
              <a:ext cx="4320" cy="412"/>
            </a:xfrm>
            <a:custGeom>
              <a:avLst/>
              <a:gdLst>
                <a:gd name="T0" fmla="*/ 0 w 5762"/>
                <a:gd name="T1" fmla="*/ 66851 h 385"/>
                <a:gd name="T2" fmla="*/ 1 w 5762"/>
                <a:gd name="T3" fmla="*/ 63903 h 385"/>
                <a:gd name="T4" fmla="*/ 1 w 5762"/>
                <a:gd name="T5" fmla="*/ 4 h 385"/>
                <a:gd name="T6" fmla="*/ 0 w 5762"/>
                <a:gd name="T7" fmla="*/ 0 h 385"/>
                <a:gd name="T8" fmla="*/ 0 w 5762"/>
                <a:gd name="T9" fmla="*/ 66851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sp>
          <p:nvSpPr>
            <p:cNvPr id="1034" name="Freeform 24">
              <a:extLst>
                <a:ext uri="{FF2B5EF4-FFF2-40B4-BE49-F238E27FC236}">
                  <a16:creationId xmlns:a16="http://schemas.microsoft.com/office/drawing/2014/main" id="{6EE12AA3-CEB7-454F-9451-788ED9553AC9}"/>
                </a:ext>
              </a:extLst>
            </p:cNvPr>
            <p:cNvSpPr>
              <a:spLocks/>
            </p:cNvSpPr>
            <p:nvPr/>
          </p:nvSpPr>
          <p:spPr bwMode="ltGray">
            <a:xfrm rot="16200000" flipH="1">
              <a:off x="-1584" y="2062"/>
              <a:ext cx="4319" cy="189"/>
            </a:xfrm>
            <a:custGeom>
              <a:avLst/>
              <a:gdLst>
                <a:gd name="T0" fmla="*/ 0 w 5761"/>
                <a:gd name="T1" fmla="*/ 28 h 189"/>
                <a:gd name="T2" fmla="*/ 1 w 5761"/>
                <a:gd name="T3" fmla="*/ 0 h 189"/>
                <a:gd name="T4" fmla="*/ 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i-FI"/>
            </a:p>
          </p:txBody>
        </p:sp>
      </p:grpSp>
      <p:sp>
        <p:nvSpPr>
          <p:cNvPr id="1027" name="Rectangle 25">
            <a:extLst>
              <a:ext uri="{FF2B5EF4-FFF2-40B4-BE49-F238E27FC236}">
                <a16:creationId xmlns:a16="http://schemas.microsoft.com/office/drawing/2014/main" id="{0E4D67CA-31AB-4C11-8B5F-33D41805E3DE}"/>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fi-FI"/>
              <a:t>Click to edit Master title style</a:t>
            </a:r>
          </a:p>
        </p:txBody>
      </p:sp>
      <p:sp>
        <p:nvSpPr>
          <p:cNvPr id="1028" name="Rectangle 26">
            <a:extLst>
              <a:ext uri="{FF2B5EF4-FFF2-40B4-BE49-F238E27FC236}">
                <a16:creationId xmlns:a16="http://schemas.microsoft.com/office/drawing/2014/main" id="{C0B22AFC-FEC1-4025-846D-090F647EBA1E}"/>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fi-FI"/>
              <a:t>Click to edit Master text styles</a:t>
            </a:r>
          </a:p>
          <a:p>
            <a:pPr lvl="1"/>
            <a:r>
              <a:rPr lang="en-GB" altLang="fi-FI"/>
              <a:t>Second level</a:t>
            </a:r>
          </a:p>
          <a:p>
            <a:pPr lvl="2"/>
            <a:r>
              <a:rPr lang="en-GB" altLang="fi-FI"/>
              <a:t>Third level</a:t>
            </a:r>
          </a:p>
          <a:p>
            <a:pPr lvl="3"/>
            <a:r>
              <a:rPr lang="en-GB" altLang="fi-FI"/>
              <a:t>Fourth level</a:t>
            </a:r>
          </a:p>
          <a:p>
            <a:pPr lvl="4"/>
            <a:r>
              <a:rPr lang="en-GB" altLang="fi-FI"/>
              <a:t>Fifth level</a:t>
            </a:r>
          </a:p>
        </p:txBody>
      </p:sp>
      <p:sp>
        <p:nvSpPr>
          <p:cNvPr id="5147" name="Rectangle 27">
            <a:extLst>
              <a:ext uri="{FF2B5EF4-FFF2-40B4-BE49-F238E27FC236}">
                <a16:creationId xmlns:a16="http://schemas.microsoft.com/office/drawing/2014/main" id="{175852EE-47EE-45F6-85AC-ADA298BA6B27}"/>
              </a:ext>
            </a:extLst>
          </p:cNvPr>
          <p:cNvSpPr>
            <a:spLocks noGrp="1" noChangeArrowheads="1"/>
          </p:cNvSpPr>
          <p:nvPr>
            <p:ph type="dt" sz="half" idx="2"/>
          </p:nvPr>
        </p:nvSpPr>
        <p:spPr bwMode="auto">
          <a:xfrm>
            <a:off x="1173163" y="6265863"/>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spcBef>
                <a:spcPct val="50000"/>
              </a:spcBef>
              <a:defRPr sz="1400">
                <a:latin typeface="+mn-lt"/>
              </a:defRPr>
            </a:lvl1pPr>
          </a:lstStyle>
          <a:p>
            <a:pPr>
              <a:defRPr/>
            </a:pPr>
            <a:endParaRPr lang="en-GB"/>
          </a:p>
        </p:txBody>
      </p:sp>
      <p:sp>
        <p:nvSpPr>
          <p:cNvPr id="5148" name="Rectangle 28">
            <a:extLst>
              <a:ext uri="{FF2B5EF4-FFF2-40B4-BE49-F238E27FC236}">
                <a16:creationId xmlns:a16="http://schemas.microsoft.com/office/drawing/2014/main" id="{55505D1D-3C55-4E95-BAD3-56EF2B77940C}"/>
              </a:ext>
            </a:extLst>
          </p:cNvPr>
          <p:cNvSpPr>
            <a:spLocks noGrp="1" noChangeArrowheads="1"/>
          </p:cNvSpPr>
          <p:nvPr>
            <p:ph type="ftr" sz="quarter" idx="3"/>
          </p:nvPr>
        </p:nvSpPr>
        <p:spPr bwMode="auto">
          <a:xfrm>
            <a:off x="3581400" y="6248400"/>
            <a:ext cx="2895600" cy="457200"/>
          </a:xfrm>
          <a:prstGeom prst="rect">
            <a:avLst/>
          </a:prstGeom>
          <a:noFill/>
          <a:ln>
            <a:noFill/>
          </a:ln>
        </p:spPr>
        <p:txBody>
          <a:bodyPr vert="horz" wrap="square" lIns="91440" tIns="45720" rIns="91440" bIns="45720" numCol="1" anchor="t" anchorCtr="0" compatLnSpc="1">
            <a:prstTxWarp prst="textNoShape">
              <a:avLst/>
            </a:prstTxWarp>
          </a:bodyPr>
          <a:lstStyle>
            <a:lvl1pPr algn="ctr" eaLnBrk="1" hangingPunct="1">
              <a:spcBef>
                <a:spcPct val="50000"/>
              </a:spcBef>
              <a:defRPr sz="1400">
                <a:latin typeface="+mn-lt"/>
              </a:defRPr>
            </a:lvl1pPr>
          </a:lstStyle>
          <a:p>
            <a:pPr>
              <a:defRPr/>
            </a:pPr>
            <a:endParaRPr lang="en-GB"/>
          </a:p>
        </p:txBody>
      </p:sp>
      <p:sp>
        <p:nvSpPr>
          <p:cNvPr id="5149" name="Rectangle 29">
            <a:extLst>
              <a:ext uri="{FF2B5EF4-FFF2-40B4-BE49-F238E27FC236}">
                <a16:creationId xmlns:a16="http://schemas.microsoft.com/office/drawing/2014/main" id="{FAC93EC0-B384-44FD-9D03-8B6132A0FF25}"/>
              </a:ext>
            </a:extLst>
          </p:cNvPr>
          <p:cNvSpPr>
            <a:spLocks noGrp="1" noChangeArrowheads="1"/>
          </p:cNvSpPr>
          <p:nvPr>
            <p:ph type="sldNum" sz="quarter" idx="4"/>
          </p:nvPr>
        </p:nvSpPr>
        <p:spPr bwMode="auto">
          <a:xfrm>
            <a:off x="7010400" y="6248400"/>
            <a:ext cx="19050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spcBef>
                <a:spcPct val="50000"/>
              </a:spcBef>
              <a:defRPr sz="1400">
                <a:latin typeface="Arial" panose="020B0604020202020204" pitchFamily="34" charset="0"/>
              </a:defRPr>
            </a:lvl1pPr>
          </a:lstStyle>
          <a:p>
            <a:pPr>
              <a:defRPr/>
            </a:pPr>
            <a:fld id="{711A23B3-D825-4391-B75C-E7909F743264}" type="slidenum">
              <a:rPr lang="en-GB" altLang="fi-FI"/>
              <a:pPr>
                <a:defRPr/>
              </a:pPr>
              <a:t>‹#›</a:t>
            </a:fld>
            <a:endParaRPr lang="en-GB" altLang="fi-FI"/>
          </a:p>
        </p:txBody>
      </p:sp>
    </p:spTree>
    <p:extLst>
      <p:ext uri="{BB962C8B-B14F-4D97-AF65-F5344CB8AC3E}">
        <p14:creationId xmlns:p14="http://schemas.microsoft.com/office/powerpoint/2010/main" val="41647699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SzPct val="80000"/>
        <a:buFont typeface="Wingdings" panose="05000000000000000000"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ilmo.ylioppilastutkinto.fi/f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lioppilastutkinto.fi/fi/tutkinnon-suorittaminen/tulokset-ja-koesuoritukset" TargetMode="Externa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www.abitti.fi/"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ylioppilastutkinto.fi/fi/ylioppilastutkinto/hinnasto"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http://www.kallavedenlukio.fi/" TargetMode="External"/><Relationship Id="rId2" Type="http://schemas.openxmlformats.org/officeDocument/2006/relationships/hyperlink" Target="http://www.ylioppilastutkinto.fi/"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pPr algn="r"/>
            <a:r>
              <a:rPr lang="fi-FI" sz="2800" b="1" dirty="0"/>
              <a:t>Rehtorin info ylioppilaskirjoituksiin  osallistuville</a:t>
            </a:r>
            <a:endParaRPr lang="fi-FI" sz="2800" b="1" dirty="0">
              <a:solidFill>
                <a:srgbClr val="FF0000"/>
              </a:solidFill>
            </a:endParaRPr>
          </a:p>
        </p:txBody>
      </p:sp>
      <p:sp>
        <p:nvSpPr>
          <p:cNvPr id="3" name="Alaotsikko 2"/>
          <p:cNvSpPr>
            <a:spLocks noGrp="1"/>
          </p:cNvSpPr>
          <p:nvPr>
            <p:ph type="subTitle" idx="1"/>
          </p:nvPr>
        </p:nvSpPr>
        <p:spPr/>
        <p:txBody>
          <a:bodyPr/>
          <a:lstStyle/>
          <a:p>
            <a:pPr algn="r"/>
            <a:endParaRPr lang="fi-FI" b="1" dirty="0"/>
          </a:p>
          <a:p>
            <a:pPr algn="r"/>
            <a:r>
              <a:rPr lang="fi-FI" b="1" dirty="0"/>
              <a:t> toukokuu 2024</a:t>
            </a:r>
          </a:p>
          <a:p>
            <a:pPr algn="r"/>
            <a:endParaRPr lang="fi-FI" sz="1200" b="1" dirty="0"/>
          </a:p>
          <a:p>
            <a:pPr algn="r"/>
            <a:r>
              <a:rPr lang="fi-FI" sz="1200" b="1" dirty="0"/>
              <a:t>Tiina Karjalainen</a:t>
            </a:r>
          </a:p>
        </p:txBody>
      </p:sp>
      <p:pic>
        <p:nvPicPr>
          <p:cNvPr id="5122" name="Picture 2" descr="K:\KUVIA\Lukioilme_KALLAVEDE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819144"/>
            <a:ext cx="3099816" cy="30388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1008711"/>
      </p:ext>
    </p:extLst>
  </p:cSld>
  <p:clrMapOvr>
    <a:masterClrMapping/>
  </p:clrMapOvr>
  <p:transition spd="med">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727D6C6-ABFE-470A-860A-05FEA340E97A}"/>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D4060920-01E1-4E7D-BAE9-F13BD651AAD8}"/>
              </a:ext>
            </a:extLst>
          </p:cNvPr>
          <p:cNvSpPr>
            <a:spLocks noGrp="1"/>
          </p:cNvSpPr>
          <p:nvPr>
            <p:ph idx="1"/>
          </p:nvPr>
        </p:nvSpPr>
        <p:spPr>
          <a:xfrm>
            <a:off x="431000" y="1484784"/>
            <a:ext cx="8229600" cy="4608512"/>
          </a:xfrm>
        </p:spPr>
        <p:txBody>
          <a:bodyPr/>
          <a:lstStyle/>
          <a:p>
            <a:r>
              <a:rPr lang="fi-FI" sz="2400" dirty="0"/>
              <a:t>Jos kokelas saa maksuttomasti suoritetusta kokeesta </a:t>
            </a:r>
            <a:r>
              <a:rPr lang="fi-FI" sz="2400" b="1" dirty="0"/>
              <a:t>hylätyn arvosanan</a:t>
            </a:r>
            <a:r>
              <a:rPr lang="fi-FI" sz="2400" dirty="0"/>
              <a:t>, hän </a:t>
            </a:r>
            <a:r>
              <a:rPr lang="fi-FI" sz="2400" b="1" dirty="0"/>
              <a:t>saa uusia kokeen ilman maksua.</a:t>
            </a:r>
          </a:p>
          <a:p>
            <a:r>
              <a:rPr lang="fi-FI" sz="2400" dirty="0"/>
              <a:t>Hylätyn kokeen uusiminen ilman maksua ei kuitenkaan ole mahdollista seuraavissa tapauksissa:</a:t>
            </a:r>
          </a:p>
          <a:p>
            <a:pPr marL="0" indent="0">
              <a:buNone/>
            </a:pPr>
            <a:r>
              <a:rPr lang="fi-FI" sz="2400" dirty="0"/>
              <a:t>1. kokelas on jättänyt saapumatta koetilaisuuteen</a:t>
            </a:r>
          </a:p>
          <a:p>
            <a:pPr marL="0" indent="0">
              <a:buNone/>
            </a:pPr>
            <a:r>
              <a:rPr lang="fi-FI" sz="2400" dirty="0"/>
              <a:t>2. kokelas ei ole jättänyt koesuoritusta arvosteltavaksi</a:t>
            </a:r>
          </a:p>
          <a:p>
            <a:pPr marL="0" indent="0">
              <a:buNone/>
            </a:pPr>
            <a:r>
              <a:rPr lang="fi-FI" sz="2400" dirty="0"/>
              <a:t>3. kokelaan koe on hylätty vilpin tai koetilaisuuden järjestyksen häiritsemisen vuoksi</a:t>
            </a:r>
          </a:p>
          <a:p>
            <a:r>
              <a:rPr lang="fi-FI" sz="2400" b="1" dirty="0">
                <a:solidFill>
                  <a:srgbClr val="FF0000"/>
                </a:solidFill>
              </a:rPr>
              <a:t>Hyväksytyn kokeen uusimisesta peritään aina maksu.</a:t>
            </a:r>
          </a:p>
          <a:p>
            <a:r>
              <a:rPr lang="fi-FI" sz="2400" b="1" dirty="0"/>
              <a:t>Ylioppilastutkinnon valmistumisen jälkeen suoritetuista kokeista peritään aina maksu. </a:t>
            </a:r>
          </a:p>
        </p:txBody>
      </p:sp>
    </p:spTree>
    <p:extLst>
      <p:ext uri="{BB962C8B-B14F-4D97-AF65-F5344CB8AC3E}">
        <p14:creationId xmlns:p14="http://schemas.microsoft.com/office/powerpoint/2010/main" val="4150632807"/>
      </p:ext>
    </p:extLst>
  </p:cSld>
  <p:clrMapOvr>
    <a:masterClrMapping/>
  </p:clrMapOvr>
  <p:transition spd="med">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bwMode="auto">
          <a:xfrm>
            <a:off x="1193626" y="189582"/>
            <a:ext cx="6762750" cy="7191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Ylioppilastutkinto</a:t>
            </a:r>
          </a:p>
        </p:txBody>
      </p:sp>
      <p:sp>
        <p:nvSpPr>
          <p:cNvPr id="7171" name="Rectangle 3"/>
          <p:cNvSpPr>
            <a:spLocks noGrp="1" noChangeArrowheads="1"/>
          </p:cNvSpPr>
          <p:nvPr>
            <p:ph type="subTitle" idx="1"/>
          </p:nvPr>
        </p:nvSpPr>
        <p:spPr bwMode="auto">
          <a:xfrm>
            <a:off x="1227138" y="5132784"/>
            <a:ext cx="6400800" cy="1752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fi-FI" sz="2800" b="1" dirty="0">
                <a:latin typeface="Arial Rounded MT Bold" pitchFamily="34" charset="0"/>
              </a:rPr>
              <a:t>Ylioppilastutkintotodistukseen vaaditaan yo-kirjoitusten lisäksi lukion päättötodistus tai ammatillisen tutkinnon todistus</a:t>
            </a:r>
          </a:p>
        </p:txBody>
      </p:sp>
      <p:pic>
        <p:nvPicPr>
          <p:cNvPr id="7172" name="Kuva 6" descr="DSC_0014.JPG"/>
          <p:cNvPicPr>
            <a:picLocks noChangeAspect="1" noChangeArrowheads="1"/>
          </p:cNvPicPr>
          <p:nvPr/>
        </p:nvPicPr>
        <p:blipFill>
          <a:blip r:embed="rId2" cstate="print">
            <a:lum bright="20000" contrast="22000"/>
          </a:blip>
          <a:srcRect/>
          <a:stretch>
            <a:fillRect/>
          </a:stretch>
        </p:blipFill>
        <p:spPr bwMode="auto">
          <a:xfrm>
            <a:off x="1619672" y="1096144"/>
            <a:ext cx="5665366" cy="37743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408430" algn="l"/>
                <a:tab pos="2468880" algn="l"/>
                <a:tab pos="3291840" algn="l"/>
                <a:tab pos="4114800" algn="l"/>
                <a:tab pos="4937760" algn="l"/>
              </a:tabLst>
            </a:pPr>
            <a:r>
              <a:rPr lang="fi-FI" sz="2400" b="1" dirty="0">
                <a:ea typeface="Times New Roman"/>
                <a:cs typeface="Courier 10cpi"/>
              </a:rPr>
              <a:t>Ylioppilastutkintotodistuksen ja ylioppilaslakin saa, kun kaikki pakolliset ja syventävät sekä soveltavat kurssit on suoritettu = </a:t>
            </a:r>
            <a:r>
              <a:rPr lang="fi-FI" sz="2400" b="1" u="sng" dirty="0">
                <a:ea typeface="Times New Roman"/>
                <a:cs typeface="Courier 10cpi"/>
              </a:rPr>
              <a:t>vähintään 150 opintopistettä ja ylioppilastutkinto </a:t>
            </a:r>
            <a:r>
              <a:rPr lang="fi-FI" sz="2400" b="1" dirty="0">
                <a:ea typeface="Times New Roman"/>
                <a:cs typeface="Courier 10cpi"/>
              </a:rPr>
              <a:t>on suoritettu </a:t>
            </a:r>
            <a:endParaRPr lang="fi-FI" sz="2400" b="1" dirty="0">
              <a:latin typeface="Courier 10cpi"/>
              <a:ea typeface="Times New Roman"/>
              <a:cs typeface="Courier 10cpi"/>
            </a:endParaRPr>
          </a:p>
          <a:p>
            <a:pPr>
              <a:spcAft>
                <a:spcPts val="0"/>
              </a:spcAft>
              <a:tabLst>
                <a:tab pos="-822960" algn="l"/>
                <a:tab pos="822960" algn="l"/>
                <a:tab pos="1408430" algn="l"/>
                <a:tab pos="2468880" algn="l"/>
                <a:tab pos="3291840" algn="l"/>
                <a:tab pos="4114800" algn="l"/>
                <a:tab pos="4937760" algn="l"/>
              </a:tabLst>
            </a:pPr>
            <a:endParaRPr lang="fi-FI" sz="2400" b="1" dirty="0">
              <a:latin typeface="Courier 10cpi"/>
              <a:ea typeface="Times New Roman"/>
              <a:cs typeface="Courier 10cpi"/>
            </a:endParaRPr>
          </a:p>
          <a:p>
            <a:r>
              <a:rPr lang="fi-FI" sz="2400" dirty="0"/>
              <a:t>Kahden tutkinnon opiskelija saa yo-todistuksen ja lakin, kun ammattitutkinto (+tarpeellinen määrä lukiokursseja) ja ylioppilastutkinto on suoritettu </a:t>
            </a:r>
          </a:p>
          <a:p>
            <a:endParaRPr lang="fi-FI" sz="1800" dirty="0"/>
          </a:p>
        </p:txBody>
      </p:sp>
    </p:spTree>
    <p:extLst>
      <p:ext uri="{BB962C8B-B14F-4D97-AF65-F5344CB8AC3E}">
        <p14:creationId xmlns:p14="http://schemas.microsoft.com/office/powerpoint/2010/main" val="804484546"/>
      </p:ext>
    </p:extLst>
  </p:cSld>
  <p:clrMapOvr>
    <a:masterClrMapping/>
  </p:clrMapOvr>
  <p:transition spd="med">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Valmistuminen</a:t>
            </a:r>
          </a:p>
        </p:txBody>
      </p:sp>
      <p:sp>
        <p:nvSpPr>
          <p:cNvPr id="3" name="Sisällön paikkamerkki 2"/>
          <p:cNvSpPr>
            <a:spLocks noGrp="1"/>
          </p:cNvSpPr>
          <p:nvPr>
            <p:ph idx="1"/>
          </p:nvPr>
        </p:nvSpPr>
        <p:spPr/>
        <p:txBody>
          <a:bodyPr/>
          <a:lstStyle/>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Lukion oppimäärä suoritetaan (noin) </a:t>
            </a:r>
            <a:r>
              <a:rPr lang="fi-FI" sz="2400" u="sng" dirty="0">
                <a:ea typeface="Times New Roman"/>
                <a:cs typeface="Courier 10cpi"/>
              </a:rPr>
              <a:t>määräpäivään 30.4.2025</a:t>
            </a:r>
            <a:r>
              <a:rPr lang="fi-FI" sz="2400" dirty="0">
                <a:ea typeface="Times New Roman"/>
                <a:cs typeface="Courier 10cpi"/>
              </a:rPr>
              <a:t> mennessä. Sen jälkeen rehtori ilmoittaa Koski-palveluun, kenellä päättötodistus on valmis. </a:t>
            </a:r>
          </a:p>
          <a:p>
            <a:pPr>
              <a:spcAft>
                <a:spcPts val="0"/>
              </a:spcAft>
              <a:tabLst>
                <a:tab pos="-822960" algn="l"/>
                <a:tab pos="822960" algn="l"/>
                <a:tab pos="1645920" algn="l"/>
                <a:tab pos="2468880" algn="l"/>
                <a:tab pos="3291840" algn="l"/>
                <a:tab pos="4114800" algn="l"/>
                <a:tab pos="4937760" algn="l"/>
              </a:tabLst>
            </a:pPr>
            <a:r>
              <a:rPr lang="fi-FI" sz="2400" dirty="0">
                <a:latin typeface="+mj-lt"/>
                <a:ea typeface="Times New Roman"/>
                <a:cs typeface="Courier 10cpi"/>
              </a:rPr>
              <a:t>Tällöin olet mukana korkea-asteen todistusvalinnassa.</a:t>
            </a:r>
          </a:p>
          <a:p>
            <a:pPr>
              <a:spcAft>
                <a:spcPts val="0"/>
              </a:spcAft>
              <a:tabLst>
                <a:tab pos="-822960" algn="l"/>
                <a:tab pos="822960" algn="l"/>
                <a:tab pos="1645920" algn="l"/>
                <a:tab pos="2468880" algn="l"/>
                <a:tab pos="3291840" algn="l"/>
                <a:tab pos="4114800" algn="l"/>
                <a:tab pos="4937760" algn="l"/>
              </a:tabLst>
            </a:pPr>
            <a:r>
              <a:rPr lang="fi-FI" sz="2400" dirty="0">
                <a:ea typeface="Times New Roman"/>
                <a:cs typeface="Courier 10cpi"/>
              </a:rPr>
              <a:t>Kokelaalla on kuitenkin mahdollisuus suorittaa lukion oppimäärää koko kyseinen kevätlukukausi 2025.</a:t>
            </a:r>
          </a:p>
          <a:p>
            <a:pPr>
              <a:spcAft>
                <a:spcPts val="0"/>
              </a:spcAft>
              <a:tabLst>
                <a:tab pos="-822960" algn="l"/>
                <a:tab pos="822960" algn="l"/>
                <a:tab pos="1645920" algn="l"/>
                <a:tab pos="2468880" algn="l"/>
                <a:tab pos="3291840" algn="l"/>
                <a:tab pos="4114800" algn="l"/>
                <a:tab pos="4937760" algn="l"/>
              </a:tabLst>
            </a:pPr>
            <a:r>
              <a:rPr lang="fi-FI" sz="2400" dirty="0">
                <a:solidFill>
                  <a:srgbClr val="FF0000"/>
                </a:solidFill>
                <a:ea typeface="Times New Roman"/>
                <a:cs typeface="Courier 10cpi"/>
              </a:rPr>
              <a:t>Mikäli opiskelija ei ole suorittanut 3. opiskeluvuoden kolmannen jakson päättyessä lukion oppimäärää (150 op), hänen tulee neuvotella opinto-ohjaajan kanssa tarvittavista suorituksista ja allekirjoittaa kirjallinen suoritussuunnitelma rehtorin kanssa. Asiasta lähetetään myös tieto opiskelijan vanhemmille tai huoltajille.</a:t>
            </a:r>
          </a:p>
          <a:p>
            <a:pPr>
              <a:spcAft>
                <a:spcPts val="0"/>
              </a:spcAft>
              <a:tabLst>
                <a:tab pos="-822960" algn="l"/>
                <a:tab pos="822960" algn="l"/>
                <a:tab pos="1645920" algn="l"/>
                <a:tab pos="2468880" algn="l"/>
                <a:tab pos="3291840" algn="l"/>
                <a:tab pos="4114800" algn="l"/>
                <a:tab pos="4937760" algn="l"/>
              </a:tabLst>
            </a:pPr>
            <a:endParaRPr lang="fi-FI" sz="2400" dirty="0">
              <a:latin typeface="Courier 10cpi"/>
              <a:ea typeface="Times New Roman"/>
              <a:cs typeface="Courier 10cpi"/>
            </a:endParaRPr>
          </a:p>
          <a:p>
            <a:endParaRPr lang="fi-FI" sz="1800" dirty="0"/>
          </a:p>
        </p:txBody>
      </p:sp>
    </p:spTree>
    <p:extLst>
      <p:ext uri="{BB962C8B-B14F-4D97-AF65-F5344CB8AC3E}">
        <p14:creationId xmlns:p14="http://schemas.microsoft.com/office/powerpoint/2010/main" val="554975306"/>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1892826"/>
          </a:xfrm>
          <a:prstGeom prst="rect">
            <a:avLst/>
          </a:prstGeom>
          <a:noFill/>
        </p:spPr>
        <p:txBody>
          <a:bodyPr wrap="square" rtlCol="0">
            <a:spAutoFit/>
          </a:bodyPr>
          <a:lstStyle/>
          <a:p>
            <a:pPr algn="ctr">
              <a:buNone/>
            </a:pPr>
            <a:r>
              <a:rPr lang="fi-FI" sz="1800" dirty="0"/>
              <a:t>Äidinkielen koe on kaikille pakollinen</a:t>
            </a:r>
          </a:p>
          <a:p>
            <a:pPr algn="ctr">
              <a:buNone/>
            </a:pPr>
            <a:r>
              <a:rPr lang="fi-FI" sz="1800" dirty="0">
                <a:solidFill>
                  <a:srgbClr val="FF0000"/>
                </a:solidFill>
              </a:rPr>
              <a:t>(tai S2 jos kotikieli muu kuin suomi ja S2-oppimäärän  mukaan opiskellut) </a:t>
            </a:r>
          </a:p>
        </p:txBody>
      </p:sp>
      <p:sp>
        <p:nvSpPr>
          <p:cNvPr id="7" name="Tekstikehys 6"/>
          <p:cNvSpPr txBox="1"/>
          <p:nvPr/>
        </p:nvSpPr>
        <p:spPr>
          <a:xfrm>
            <a:off x="251520" y="1052736"/>
            <a:ext cx="2664296" cy="707886"/>
          </a:xfrm>
          <a:prstGeom prst="rect">
            <a:avLst/>
          </a:prstGeom>
          <a:solidFill>
            <a:schemeClr val="bg1">
              <a:lumMod val="95000"/>
            </a:schemeClr>
          </a:solidFill>
          <a:ln w="19050">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(5) koetta</a:t>
            </a:r>
          </a:p>
        </p:txBody>
      </p:sp>
    </p:spTree>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ikehys 3"/>
          <p:cNvSpPr txBox="1"/>
          <p:nvPr/>
        </p:nvSpPr>
        <p:spPr>
          <a:xfrm>
            <a:off x="3491880" y="2420888"/>
            <a:ext cx="2664296" cy="646331"/>
          </a:xfrm>
          <a:prstGeom prst="rect">
            <a:avLst/>
          </a:prstGeom>
          <a:noFill/>
        </p:spPr>
        <p:txBody>
          <a:bodyPr wrap="square" rtlCol="0">
            <a:spAutoFit/>
          </a:bodyPr>
          <a:lstStyle/>
          <a:p>
            <a:pPr algn="ctr">
              <a:buNone/>
            </a:pPr>
            <a:r>
              <a:rPr lang="fi-FI" sz="1800" dirty="0"/>
              <a:t>Äidinkielen koe on kaikille pakollinen</a:t>
            </a:r>
          </a:p>
        </p:txBody>
      </p:sp>
      <p:grpSp>
        <p:nvGrpSpPr>
          <p:cNvPr id="8" name="Ryhmä 7"/>
          <p:cNvGrpSpPr/>
          <p:nvPr/>
        </p:nvGrpSpPr>
        <p:grpSpPr>
          <a:xfrm>
            <a:off x="3491880" y="4221088"/>
            <a:ext cx="2520280" cy="1289248"/>
            <a:chOff x="3491880" y="4221088"/>
            <a:chExt cx="2520280" cy="1289248"/>
          </a:xfrm>
        </p:grpSpPr>
        <p:sp>
          <p:nvSpPr>
            <p:cNvPr id="6" name="Kuvatekstinuoli vasemmalle ja oikealle 5"/>
            <p:cNvSpPr/>
            <p:nvPr/>
          </p:nvSpPr>
          <p:spPr bwMode="auto">
            <a:xfrm>
              <a:off x="3491880" y="4221088"/>
              <a:ext cx="2520280" cy="1289248"/>
            </a:xfrm>
            <a:prstGeom prst="leftRightArrowCallout">
              <a:avLst>
                <a:gd name="adj1" fmla="val 41792"/>
                <a:gd name="adj2" fmla="val 28256"/>
                <a:gd name="adj3" fmla="val 11811"/>
                <a:gd name="adj4" fmla="val 75488"/>
              </a:avLst>
            </a:prstGeom>
            <a:solidFill>
              <a:srgbClr val="CC33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ekstikehys 4"/>
            <p:cNvSpPr txBox="1"/>
            <p:nvPr/>
          </p:nvSpPr>
          <p:spPr>
            <a:xfrm>
              <a:off x="3995936" y="4293096"/>
              <a:ext cx="1512168" cy="1077218"/>
            </a:xfrm>
            <a:prstGeom prst="rect">
              <a:avLst/>
            </a:prstGeom>
            <a:noFill/>
          </p:spPr>
          <p:txBody>
            <a:bodyPr wrap="square" rtlCol="0">
              <a:spAutoFit/>
            </a:bodyPr>
            <a:lstStyle/>
            <a:p>
              <a:pPr algn="ctr">
                <a:buNone/>
              </a:pPr>
              <a:r>
                <a:rPr lang="fi-FI" sz="1600" dirty="0">
                  <a:solidFill>
                    <a:schemeClr val="bg1"/>
                  </a:solidFill>
                </a:rPr>
                <a:t>Kolme koetta näistä neljästä + yksi koe</a:t>
              </a:r>
            </a:p>
          </p:txBody>
        </p:sp>
      </p:grpSp>
      <p:sp>
        <p:nvSpPr>
          <p:cNvPr id="7" name="Tekstikehys 6"/>
          <p:cNvSpPr txBox="1"/>
          <p:nvPr/>
        </p:nvSpPr>
        <p:spPr>
          <a:xfrm>
            <a:off x="251520" y="1124744"/>
            <a:ext cx="2664296" cy="707886"/>
          </a:xfrm>
          <a:prstGeom prst="rect">
            <a:avLst/>
          </a:prstGeom>
          <a:solidFill>
            <a:schemeClr val="bg1">
              <a:lumMod val="95000"/>
            </a:schemeClr>
          </a:solidFill>
          <a:ln w="28575">
            <a:solidFill>
              <a:srgbClr val="C00000"/>
            </a:solidFill>
          </a:ln>
          <a:effectLst>
            <a:glow rad="228600">
              <a:srgbClr val="C00000">
                <a:alpha val="40000"/>
              </a:srgbClr>
            </a:glow>
          </a:effectLst>
        </p:spPr>
        <p:txBody>
          <a:bodyPr wrap="square" rtlCol="0">
            <a:spAutoFit/>
          </a:bodyPr>
          <a:lstStyle/>
          <a:p>
            <a:pPr algn="ctr">
              <a:buNone/>
            </a:pPr>
            <a:r>
              <a:rPr lang="fi-FI" sz="2000" dirty="0">
                <a:solidFill>
                  <a:srgbClr val="CC3300"/>
                </a:solidFill>
              </a:rPr>
              <a:t>Tutkintoon kuuluu  viisi koetta</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500" fill="hold"/>
                                        <p:tgtEl>
                                          <p:spTgt spid="8"/>
                                        </p:tgtEl>
                                      </p:cBhvr>
                                      <p:by x="15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9" name="Kaareva yhdysviiva 18"/>
          <p:cNvCxnSpPr/>
          <p:nvPr/>
        </p:nvCxnSpPr>
        <p:spPr bwMode="auto">
          <a:xfrm rot="10800000" flipV="1">
            <a:off x="3203848" y="4869160"/>
            <a:ext cx="1080120" cy="648072"/>
          </a:xfrm>
          <a:prstGeom prst="curvedConnector3">
            <a:avLst>
              <a:gd name="adj1" fmla="val 50000"/>
            </a:avLst>
          </a:prstGeom>
          <a:solidFill>
            <a:schemeClr val="accent1"/>
          </a:solidFill>
          <a:ln w="127000" cap="flat" cmpd="sng" algn="ctr">
            <a:solidFill>
              <a:srgbClr val="CC3300"/>
            </a:solidFill>
            <a:prstDash val="solid"/>
            <a:round/>
            <a:headEnd type="none" w="med" len="med"/>
            <a:tailEnd type="stealth"/>
          </a:ln>
          <a:effectLst/>
        </p:spPr>
      </p:cxnSp>
      <p:cxnSp>
        <p:nvCxnSpPr>
          <p:cNvPr id="15" name="Kaareva yhdysviiva 14"/>
          <p:cNvCxnSpPr/>
          <p:nvPr/>
        </p:nvCxnSpPr>
        <p:spPr bwMode="auto">
          <a:xfrm>
            <a:off x="3275856" y="4149080"/>
            <a:ext cx="2808312" cy="1656184"/>
          </a:xfrm>
          <a:prstGeom prst="curvedConnector3">
            <a:avLst>
              <a:gd name="adj1" fmla="val 60751"/>
            </a:avLst>
          </a:prstGeom>
          <a:solidFill>
            <a:schemeClr val="accent1"/>
          </a:solidFill>
          <a:ln w="127000" cap="flat" cmpd="sng" algn="ctr">
            <a:solidFill>
              <a:srgbClr val="CC3300"/>
            </a:solidFill>
            <a:prstDash val="solid"/>
            <a:round/>
            <a:headEnd type="stealth"/>
            <a:tailEnd type="stealth"/>
          </a:ln>
          <a:effectLst/>
        </p:spPr>
      </p:cxn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sp>
        <p:nvSpPr>
          <p:cNvPr id="5" name="Tekstikehys 4"/>
          <p:cNvSpPr txBox="1"/>
          <p:nvPr/>
        </p:nvSpPr>
        <p:spPr>
          <a:xfrm>
            <a:off x="3995936" y="3789040"/>
            <a:ext cx="1728192" cy="1477328"/>
          </a:xfrm>
          <a:prstGeom prst="rect">
            <a:avLst/>
          </a:prstGeom>
          <a:solidFill>
            <a:srgbClr val="CC3300"/>
          </a:solidFill>
          <a:ln w="19050">
            <a:solidFill>
              <a:schemeClr val="tx1"/>
            </a:solidFill>
            <a:prstDash val="sysDash"/>
          </a:ln>
        </p:spPr>
        <p:txBody>
          <a:bodyPr wrap="square" rtlCol="0">
            <a:spAutoFit/>
          </a:bodyPr>
          <a:lstStyle/>
          <a:p>
            <a:pPr algn="ctr">
              <a:buNone/>
            </a:pPr>
            <a:r>
              <a:rPr lang="fi-FI" sz="1800" dirty="0"/>
              <a:t>Tutkintoon on kuuluttava 1 pitkän oppimäärän koe</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3" presetClass="emph" presetSubtype="0" fill="remove" nodeType="withEffect">
                                  <p:stCondLst>
                                    <p:cond delay="0"/>
                                  </p:stCondLst>
                                  <p:childTnLst>
                                    <p:animClr clrSpc="rgb" dir="cw">
                                      <p:cBhvr override="childStyle">
                                        <p:cTn id="6" dur="1000" accel="50000" autoRev="1" fill="hold" tmFilter="0, 0; .33333, 1; 1, 1">
                                          <p:stCondLst>
                                            <p:cond delay="0"/>
                                          </p:stCondLst>
                                        </p:cTn>
                                        <p:tgtEl>
                                          <p:spTgt spid="15"/>
                                        </p:tgtEl>
                                        <p:attrNameLst>
                                          <p:attrName>style.color</p:attrName>
                                        </p:attrNameLst>
                                      </p:cBhvr>
                                      <p:to>
                                        <a:schemeClr val="accent2"/>
                                      </p:to>
                                    </p:animClr>
                                    <p:animClr clrSpc="rgb" dir="cw">
                                      <p:cBhvr>
                                        <p:cTn id="7" dur="1000" accel="50000" autoRev="1" fill="hold" tmFilter="0, 0; .33333, 1; 1, 1">
                                          <p:stCondLst>
                                            <p:cond delay="0"/>
                                          </p:stCondLst>
                                        </p:cTn>
                                        <p:tgtEl>
                                          <p:spTgt spid="15"/>
                                        </p:tgtEl>
                                        <p:attrNameLst>
                                          <p:attrName>fillcolor</p:attrName>
                                        </p:attrNameLst>
                                      </p:cBhvr>
                                      <p:to>
                                        <a:schemeClr val="accent2"/>
                                      </p:to>
                                    </p:animClr>
                                    <p:set>
                                      <p:cBhvr>
                                        <p:cTn id="8" dur="2000" fill="hold"/>
                                        <p:tgtEl>
                                          <p:spTgt spid="15"/>
                                        </p:tgtEl>
                                        <p:attrNameLst>
                                          <p:attrName>fill.type</p:attrName>
                                        </p:attrNameLst>
                                      </p:cBhvr>
                                      <p:to>
                                        <p:strVal val="solid"/>
                                      </p:to>
                                    </p:set>
                                    <p:set>
                                      <p:cBhvr>
                                        <p:cTn id="9" dur="2000" fill="hold"/>
                                        <p:tgtEl>
                                          <p:spTgt spid="15"/>
                                        </p:tgtEl>
                                        <p:attrNameLst>
                                          <p:attrName>fill.on</p:attrName>
                                        </p:attrNameLst>
                                      </p:cBhvr>
                                      <p:to>
                                        <p:strVal val="true"/>
                                      </p:to>
                                    </p:set>
                                    <p:animScale>
                                      <p:cBhvr>
                                        <p:cTn id="10" dur="1000" accel="50000" autoRev="1" fill="hold" tmFilter="0, 0; .33333, 1; 1, 1">
                                          <p:stCondLst>
                                            <p:cond delay="0"/>
                                          </p:stCondLst>
                                        </p:cTn>
                                        <p:tgtEl>
                                          <p:spTgt spid="15"/>
                                        </p:tgtEl>
                                      </p:cBhvr>
                                      <p:from x="100000" y="100000"/>
                                      <p:to x="100000" y="140000"/>
                                    </p:animScale>
                                  </p:childTnLst>
                                </p:cTn>
                              </p:par>
                              <p:par>
                                <p:cTn id="11" presetID="33" presetClass="emph" presetSubtype="0" fill="remove" nodeType="withEffect">
                                  <p:stCondLst>
                                    <p:cond delay="0"/>
                                  </p:stCondLst>
                                  <p:childTnLst>
                                    <p:animClr clrSpc="rgb" dir="cw">
                                      <p:cBhvr override="childStyle">
                                        <p:cTn id="12" dur="1000" accel="50000" autoRev="1" fill="hold" tmFilter="0, 0; .33333, 1; 1, 1">
                                          <p:stCondLst>
                                            <p:cond delay="0"/>
                                          </p:stCondLst>
                                        </p:cTn>
                                        <p:tgtEl>
                                          <p:spTgt spid="19"/>
                                        </p:tgtEl>
                                        <p:attrNameLst>
                                          <p:attrName>style.color</p:attrName>
                                        </p:attrNameLst>
                                      </p:cBhvr>
                                      <p:to>
                                        <a:schemeClr val="accent2"/>
                                      </p:to>
                                    </p:animClr>
                                    <p:animClr clrSpc="rgb" dir="cw">
                                      <p:cBhvr>
                                        <p:cTn id="13" dur="1000" accel="50000" autoRev="1" fill="hold" tmFilter="0, 0; .33333, 1; 1, 1">
                                          <p:stCondLst>
                                            <p:cond delay="0"/>
                                          </p:stCondLst>
                                        </p:cTn>
                                        <p:tgtEl>
                                          <p:spTgt spid="19"/>
                                        </p:tgtEl>
                                        <p:attrNameLst>
                                          <p:attrName>fillcolor</p:attrName>
                                        </p:attrNameLst>
                                      </p:cBhvr>
                                      <p:to>
                                        <a:schemeClr val="accent2"/>
                                      </p:to>
                                    </p:animClr>
                                    <p:set>
                                      <p:cBhvr>
                                        <p:cTn id="14" dur="2000" fill="hold"/>
                                        <p:tgtEl>
                                          <p:spTgt spid="19"/>
                                        </p:tgtEl>
                                        <p:attrNameLst>
                                          <p:attrName>fill.type</p:attrName>
                                        </p:attrNameLst>
                                      </p:cBhvr>
                                      <p:to>
                                        <p:strVal val="solid"/>
                                      </p:to>
                                    </p:set>
                                    <p:set>
                                      <p:cBhvr>
                                        <p:cTn id="15" dur="2000" fill="hold"/>
                                        <p:tgtEl>
                                          <p:spTgt spid="19"/>
                                        </p:tgtEl>
                                        <p:attrNameLst>
                                          <p:attrName>fill.on</p:attrName>
                                        </p:attrNameLst>
                                      </p:cBhvr>
                                      <p:to>
                                        <p:strVal val="true"/>
                                      </p:to>
                                    </p:set>
                                    <p:animScale>
                                      <p:cBhvr>
                                        <p:cTn id="16" dur="1000" accel="50000" autoRev="1" fill="hold" tmFilter="0, 0; .33333, 1; 1, 1">
                                          <p:stCondLst>
                                            <p:cond delay="0"/>
                                          </p:stCondLst>
                                        </p:cTn>
                                        <p:tgtEl>
                                          <p:spTgt spid="19"/>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Ryhmä 31"/>
          <p:cNvGrpSpPr/>
          <p:nvPr/>
        </p:nvGrpSpPr>
        <p:grpSpPr>
          <a:xfrm>
            <a:off x="7164289" y="2204865"/>
            <a:ext cx="1979711" cy="936103"/>
            <a:chOff x="11" y="2448274"/>
            <a:chExt cx="2513107" cy="1256553"/>
          </a:xfrm>
          <a:solidFill>
            <a:srgbClr val="00B050"/>
          </a:solidFill>
        </p:grpSpPr>
        <p:sp>
          <p:nvSpPr>
            <p:cNvPr id="33" name="Pyöristetty suorakulmio 32"/>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34"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36" name="Pyöristetty suorakulmio 35"/>
          <p:cNvSpPr/>
          <p:nvPr/>
        </p:nvSpPr>
        <p:spPr>
          <a:xfrm>
            <a:off x="0" y="2060848"/>
            <a:ext cx="1979711" cy="936103"/>
          </a:xfrm>
          <a:prstGeom prst="roundRect">
            <a:avLst/>
          </a:prstGeom>
          <a:solidFill>
            <a:srgbClr val="00B050"/>
          </a:solidFill>
        </p:spPr>
        <p:style>
          <a:lnRef idx="0">
            <a:schemeClr val="accent3"/>
          </a:lnRef>
          <a:fillRef idx="3">
            <a:schemeClr val="accent3"/>
          </a:fillRef>
          <a:effectRef idx="3">
            <a:schemeClr val="accent3"/>
          </a:effectRef>
          <a:fontRef idx="minor">
            <a:schemeClr val="lt1"/>
          </a:fontRef>
        </p:style>
      </p:sp>
      <p:grpSp>
        <p:nvGrpSpPr>
          <p:cNvPr id="14" name="Ryhmä 13"/>
          <p:cNvGrpSpPr/>
          <p:nvPr/>
        </p:nvGrpSpPr>
        <p:grpSpPr>
          <a:xfrm>
            <a:off x="72009" y="2276872"/>
            <a:ext cx="1979711" cy="936103"/>
            <a:chOff x="11" y="2448274"/>
            <a:chExt cx="2513107" cy="1256553"/>
          </a:xfrm>
          <a:solidFill>
            <a:srgbClr val="00B050"/>
          </a:solidFill>
        </p:grpSpPr>
        <p:sp>
          <p:nvSpPr>
            <p:cNvPr id="15" name="Pyöristetty suorakulmio 14"/>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16"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endParaRPr lang="fi-FI" sz="2800" b="1" kern="1200" baseline="0" dirty="0">
                <a:solidFill>
                  <a:schemeClr val="tx1"/>
                </a:solidFill>
                <a:latin typeface="+mj-lt"/>
              </a:endParaRPr>
            </a:p>
          </p:txBody>
        </p:sp>
      </p:grpSp>
      <p:grpSp>
        <p:nvGrpSpPr>
          <p:cNvPr id="17" name="Ryhmä 16"/>
          <p:cNvGrpSpPr/>
          <p:nvPr/>
        </p:nvGrpSpPr>
        <p:grpSpPr>
          <a:xfrm>
            <a:off x="216025" y="2564904"/>
            <a:ext cx="1979711" cy="936103"/>
            <a:chOff x="11" y="2448274"/>
            <a:chExt cx="2513107" cy="1256553"/>
          </a:xfrm>
          <a:solidFill>
            <a:srgbClr val="00B050"/>
          </a:solidFill>
        </p:grpSpPr>
        <p:sp>
          <p:nvSpPr>
            <p:cNvPr id="18" name="Pyöristetty suorakulmio 17"/>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19"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sp>
        <p:nvSpPr>
          <p:cNvPr id="2" name="Otsikko 1"/>
          <p:cNvSpPr>
            <a:spLocks noGrp="1"/>
          </p:cNvSpPr>
          <p:nvPr>
            <p:ph type="title"/>
          </p:nvPr>
        </p:nvSpPr>
        <p:spPr>
          <a:xfrm>
            <a:off x="395536" y="116632"/>
            <a:ext cx="8291264" cy="936104"/>
          </a:xfrm>
        </p:spPr>
        <p:txBody>
          <a:bodyPr/>
          <a:lstStyle/>
          <a:p>
            <a:r>
              <a:rPr lang="fi-FI" sz="3600" dirty="0">
                <a:solidFill>
                  <a:schemeClr val="bg1"/>
                </a:solidFill>
                <a:latin typeface="Arial Rounded MT Bold" pitchFamily="34" charset="0"/>
              </a:rPr>
              <a:t>Tutkinnon rakenne</a:t>
            </a:r>
          </a:p>
        </p:txBody>
      </p:sp>
      <p:graphicFrame>
        <p:nvGraphicFramePr>
          <p:cNvPr id="3" name="Kaaviokuva 2"/>
          <p:cNvGraphicFramePr/>
          <p:nvPr/>
        </p:nvGraphicFramePr>
        <p:xfrm>
          <a:off x="899592" y="1124744"/>
          <a:ext cx="7704856" cy="54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23" name="Ryhmä 22"/>
          <p:cNvGrpSpPr/>
          <p:nvPr/>
        </p:nvGrpSpPr>
        <p:grpSpPr>
          <a:xfrm>
            <a:off x="7020272" y="2348881"/>
            <a:ext cx="1979711" cy="936103"/>
            <a:chOff x="11" y="2448274"/>
            <a:chExt cx="2513107" cy="1256553"/>
          </a:xfrm>
          <a:solidFill>
            <a:srgbClr val="00B050"/>
          </a:solidFill>
        </p:grpSpPr>
        <p:sp>
          <p:nvSpPr>
            <p:cNvPr id="24" name="Pyöristetty suorakulmio 23"/>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5"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
        <p:nvSpPr>
          <p:cNvPr id="7" name="Tekstikehys 6"/>
          <p:cNvSpPr txBox="1"/>
          <p:nvPr/>
        </p:nvSpPr>
        <p:spPr>
          <a:xfrm>
            <a:off x="3707904" y="3284984"/>
            <a:ext cx="2160240" cy="1938992"/>
          </a:xfrm>
          <a:prstGeom prst="rect">
            <a:avLst/>
          </a:prstGeom>
          <a:solidFill>
            <a:srgbClr val="CC3300"/>
          </a:solidFill>
          <a:ln w="28575">
            <a:solidFill>
              <a:schemeClr val="tx1"/>
            </a:solidFill>
          </a:ln>
        </p:spPr>
        <p:txBody>
          <a:bodyPr wrap="square" rtlCol="0">
            <a:spAutoFit/>
          </a:bodyPr>
          <a:lstStyle/>
          <a:p>
            <a:pPr algn="ctr">
              <a:buNone/>
            </a:pPr>
            <a:r>
              <a:rPr lang="fi-FI" sz="2000" dirty="0"/>
              <a:t>Tutkinnon viiden kokeen lisäksi voit kirjoittaa useita muitakin kokeita</a:t>
            </a:r>
          </a:p>
        </p:txBody>
      </p:sp>
      <p:grpSp>
        <p:nvGrpSpPr>
          <p:cNvPr id="20" name="Ryhmä 19"/>
          <p:cNvGrpSpPr/>
          <p:nvPr/>
        </p:nvGrpSpPr>
        <p:grpSpPr>
          <a:xfrm>
            <a:off x="323528" y="3068960"/>
            <a:ext cx="1979711" cy="936103"/>
            <a:chOff x="11" y="2448274"/>
            <a:chExt cx="2513107" cy="1256553"/>
          </a:xfrm>
          <a:solidFill>
            <a:srgbClr val="00B050"/>
          </a:solidFill>
        </p:grpSpPr>
        <p:sp>
          <p:nvSpPr>
            <p:cNvPr id="21" name="Pyöristetty suorakulmio 20"/>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2"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Vieras kieli</a:t>
              </a:r>
            </a:p>
          </p:txBody>
        </p:sp>
      </p:grpSp>
      <p:grpSp>
        <p:nvGrpSpPr>
          <p:cNvPr id="29" name="Ryhmä 28"/>
          <p:cNvGrpSpPr/>
          <p:nvPr/>
        </p:nvGrpSpPr>
        <p:grpSpPr>
          <a:xfrm>
            <a:off x="6948264" y="2492897"/>
            <a:ext cx="1979711" cy="936103"/>
            <a:chOff x="11" y="2448274"/>
            <a:chExt cx="2513107" cy="1256553"/>
          </a:xfrm>
          <a:solidFill>
            <a:srgbClr val="00B050"/>
          </a:solidFill>
        </p:grpSpPr>
        <p:sp>
          <p:nvSpPr>
            <p:cNvPr id="30" name="Pyöristetty suorakulmio 29"/>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31"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grpSp>
        <p:nvGrpSpPr>
          <p:cNvPr id="26" name="Ryhmä 25"/>
          <p:cNvGrpSpPr/>
          <p:nvPr/>
        </p:nvGrpSpPr>
        <p:grpSpPr>
          <a:xfrm>
            <a:off x="6804248" y="3068961"/>
            <a:ext cx="1979711" cy="936103"/>
            <a:chOff x="11" y="2448274"/>
            <a:chExt cx="2513107" cy="1256553"/>
          </a:xfrm>
          <a:solidFill>
            <a:srgbClr val="00B050"/>
          </a:solidFill>
        </p:grpSpPr>
        <p:sp>
          <p:nvSpPr>
            <p:cNvPr id="27" name="Pyöristetty suorakulmio 26"/>
            <p:cNvSpPr/>
            <p:nvPr/>
          </p:nvSpPr>
          <p:spPr>
            <a:xfrm>
              <a:off x="11" y="2448274"/>
              <a:ext cx="2513107" cy="1256553"/>
            </a:xfrm>
            <a:prstGeom prst="roundRect">
              <a:avLst/>
            </a:prstGeom>
            <a:grpFill/>
          </p:spPr>
          <p:style>
            <a:lnRef idx="0">
              <a:schemeClr val="accent3"/>
            </a:lnRef>
            <a:fillRef idx="3">
              <a:schemeClr val="accent3"/>
            </a:fillRef>
            <a:effectRef idx="3">
              <a:schemeClr val="accent3"/>
            </a:effectRef>
            <a:fontRef idx="minor">
              <a:schemeClr val="lt1"/>
            </a:fontRef>
          </p:style>
        </p:sp>
        <p:sp>
          <p:nvSpPr>
            <p:cNvPr id="28" name="Pyöristetty suorakulmio 4"/>
            <p:cNvSpPr/>
            <p:nvPr/>
          </p:nvSpPr>
          <p:spPr>
            <a:xfrm>
              <a:off x="61351" y="2509614"/>
              <a:ext cx="2390427" cy="11338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buNone/>
              </a:pPr>
              <a:r>
                <a:rPr lang="fi-FI" sz="2800" b="1" kern="1200" baseline="0" dirty="0">
                  <a:solidFill>
                    <a:schemeClr val="tx1"/>
                  </a:solidFill>
                  <a:latin typeface="+mj-lt"/>
                </a:rPr>
                <a:t>Reaali</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0-#ppt_h/2"/>
                                          </p:val>
                                        </p:tav>
                                        <p:tav tm="100000">
                                          <p:val>
                                            <p:strVal val="#ppt_y"/>
                                          </p:val>
                                        </p:tav>
                                      </p:tavLst>
                                    </p:anim>
                                  </p:childTnLst>
                                </p:cTn>
                              </p:par>
                              <p:par>
                                <p:cTn id="9" presetID="2" presetClass="entr" presetSubtype="9"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0-#ppt_h/2"/>
                                          </p:val>
                                        </p:tav>
                                        <p:tav tm="100000">
                                          <p:val>
                                            <p:strVal val="#ppt_y"/>
                                          </p:val>
                                        </p:tav>
                                      </p:tavLst>
                                    </p:anim>
                                  </p:childTnLst>
                                </p:cTn>
                              </p:par>
                            </p:childTnLst>
                          </p:cTn>
                        </p:par>
                        <p:par>
                          <p:cTn id="21" fill="hold">
                            <p:stCondLst>
                              <p:cond delay="500"/>
                            </p:stCondLst>
                            <p:childTnLst>
                              <p:par>
                                <p:cTn id="22" presetID="2" presetClass="entr" presetSubtype="3" fill="hold"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0-#ppt_h/2"/>
                                          </p:val>
                                        </p:tav>
                                        <p:tav tm="100000">
                                          <p:val>
                                            <p:strVal val="#ppt_y"/>
                                          </p:val>
                                        </p:tav>
                                      </p:tavLst>
                                    </p:anim>
                                  </p:childTnLst>
                                </p:cTn>
                              </p:par>
                              <p:par>
                                <p:cTn id="26" presetID="2" presetClass="entr" presetSubtype="3"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fill="hold"/>
                                        <p:tgtEl>
                                          <p:spTgt spid="23"/>
                                        </p:tgtEl>
                                        <p:attrNameLst>
                                          <p:attrName>ppt_x</p:attrName>
                                        </p:attrNameLst>
                                      </p:cBhvr>
                                      <p:tavLst>
                                        <p:tav tm="0">
                                          <p:val>
                                            <p:strVal val="1+#ppt_w/2"/>
                                          </p:val>
                                        </p:tav>
                                        <p:tav tm="100000">
                                          <p:val>
                                            <p:strVal val="#ppt_x"/>
                                          </p:val>
                                        </p:tav>
                                      </p:tavLst>
                                    </p:anim>
                                    <p:anim calcmode="lin" valueType="num">
                                      <p:cBhvr additive="base">
                                        <p:cTn id="29" dur="500" fill="hold"/>
                                        <p:tgtEl>
                                          <p:spTgt spid="23"/>
                                        </p:tgtEl>
                                        <p:attrNameLst>
                                          <p:attrName>ppt_y</p:attrName>
                                        </p:attrNameLst>
                                      </p:cBhvr>
                                      <p:tavLst>
                                        <p:tav tm="0">
                                          <p:val>
                                            <p:strVal val="0-#ppt_h/2"/>
                                          </p:val>
                                        </p:tav>
                                        <p:tav tm="100000">
                                          <p:val>
                                            <p:strVal val="#ppt_y"/>
                                          </p:val>
                                        </p:tav>
                                      </p:tavLst>
                                    </p:anim>
                                  </p:childTnLst>
                                </p:cTn>
                              </p:par>
                              <p:par>
                                <p:cTn id="30" presetID="2" presetClass="entr" presetSubtype="3"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additive="base">
                                        <p:cTn id="32" dur="500" fill="hold"/>
                                        <p:tgtEl>
                                          <p:spTgt spid="29"/>
                                        </p:tgtEl>
                                        <p:attrNameLst>
                                          <p:attrName>ppt_x</p:attrName>
                                        </p:attrNameLst>
                                      </p:cBhvr>
                                      <p:tavLst>
                                        <p:tav tm="0">
                                          <p:val>
                                            <p:strVal val="1+#ppt_w/2"/>
                                          </p:val>
                                        </p:tav>
                                        <p:tav tm="100000">
                                          <p:val>
                                            <p:strVal val="#ppt_x"/>
                                          </p:val>
                                        </p:tav>
                                      </p:tavLst>
                                    </p:anim>
                                    <p:anim calcmode="lin" valueType="num">
                                      <p:cBhvr additive="base">
                                        <p:cTn id="33" dur="500" fill="hold"/>
                                        <p:tgtEl>
                                          <p:spTgt spid="29"/>
                                        </p:tgtEl>
                                        <p:attrNameLst>
                                          <p:attrName>ppt_y</p:attrName>
                                        </p:attrNameLst>
                                      </p:cBhvr>
                                      <p:tavLst>
                                        <p:tav tm="0">
                                          <p:val>
                                            <p:strVal val="0-#ppt_h/2"/>
                                          </p:val>
                                        </p:tav>
                                        <p:tav tm="100000">
                                          <p:val>
                                            <p:strVal val="#ppt_y"/>
                                          </p:val>
                                        </p:tav>
                                      </p:tavLst>
                                    </p:anim>
                                  </p:childTnLst>
                                </p:cTn>
                              </p:par>
                              <p:par>
                                <p:cTn id="34" presetID="2" presetClass="entr" presetSubtype="3"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1+#ppt_w/2"/>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000" dirty="0">
                <a:solidFill>
                  <a:schemeClr val="bg1"/>
                </a:solidFill>
                <a:latin typeface="Arial Rounded MT Bold" panose="020F0704030504030204" pitchFamily="34" charset="0"/>
                <a:cs typeface="Arial" panose="020B0604020202020204" pitchFamily="34" charset="0"/>
              </a:rPr>
              <a:t>Tutkinnon rakenne </a:t>
            </a:r>
          </a:p>
        </p:txBody>
      </p:sp>
      <p:sp>
        <p:nvSpPr>
          <p:cNvPr id="3" name="Sisällön paikkamerkki 2"/>
          <p:cNvSpPr>
            <a:spLocks noGrp="1"/>
          </p:cNvSpPr>
          <p:nvPr>
            <p:ph idx="1"/>
          </p:nvPr>
        </p:nvSpPr>
        <p:spPr/>
        <p:txBody>
          <a:bodyPr/>
          <a:lstStyle/>
          <a:p>
            <a:r>
              <a:rPr lang="fi-FI" sz="1800" dirty="0"/>
              <a:t>”Ylioppilastutkintoa suorittavan kokelaan on suoritettava </a:t>
            </a:r>
            <a:r>
              <a:rPr lang="fi-FI" sz="1800" b="1" dirty="0"/>
              <a:t>viisi koetta, </a:t>
            </a:r>
            <a:r>
              <a:rPr lang="fi-FI" sz="1800" dirty="0"/>
              <a:t>joihin sisältyy äidinkielessä ja kirjallisuudessa järjestettävä koe sekä kokelaan valinnan mukaan vähintään kolme koetta ryhmästä, johon kuuluvat matematiikassa, toisessa kotimaisessa kielessä, vieraassa kielessä ja reaaliaineessa järjestettävä koe.”</a:t>
            </a:r>
          </a:p>
          <a:p>
            <a:r>
              <a:rPr lang="fi-FI" sz="1800" b="1" dirty="0"/>
              <a:t>TUTKINNOSSA OLTAVA YKSI PITKÄN OPPIMÄÄRÄN MUKAINEN KOE.</a:t>
            </a:r>
          </a:p>
          <a:p>
            <a:r>
              <a:rPr lang="fi-FI" sz="2000" dirty="0"/>
              <a:t>kokeen tasoa voi vaihtaa myös tutkinnon sisällä</a:t>
            </a:r>
          </a:p>
          <a:p>
            <a:r>
              <a:rPr lang="fi-FI" sz="2000" b="1" dirty="0"/>
              <a:t>ylioppilastutkinto tulee suorittaa enintään kolmena peräkkäisenä tutkintokertana </a:t>
            </a:r>
          </a:p>
          <a:p>
            <a:r>
              <a:rPr lang="fi-FI" sz="2000" dirty="0"/>
              <a:t>tutkinto valmistuu, kun 5 koetta (jotka täyttävät tutkinnon vaatimukset) on suoritettuna</a:t>
            </a:r>
          </a:p>
          <a:p>
            <a:r>
              <a:rPr lang="fi-FI" sz="2000" dirty="0"/>
              <a:t>kaikissa tutkinnon oppiaineissa on käytössä oppiainerajat ylittäviä tehtäviä </a:t>
            </a:r>
          </a:p>
          <a:p>
            <a:endParaRPr lang="fi-FI" sz="2400" dirty="0"/>
          </a:p>
          <a:p>
            <a:endParaRPr lang="fi-FI" dirty="0"/>
          </a:p>
        </p:txBody>
      </p:sp>
    </p:spTree>
    <p:extLst>
      <p:ext uri="{BB962C8B-B14F-4D97-AF65-F5344CB8AC3E}">
        <p14:creationId xmlns:p14="http://schemas.microsoft.com/office/powerpoint/2010/main" val="866558034"/>
      </p:ext>
    </p:extLst>
  </p:cSld>
  <p:clrMapOvr>
    <a:masterClrMapping/>
  </p:clrMapOvr>
  <p:transition spd="med">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Kokeita tarvitaan viisi,</a:t>
            </a:r>
            <a:br>
              <a:rPr lang="fi-FI" sz="2000" b="1" dirty="0">
                <a:solidFill>
                  <a:schemeClr val="bg1"/>
                </a:solidFill>
              </a:rPr>
            </a:br>
            <a:r>
              <a:rPr lang="fi-FI" sz="2000" b="1" dirty="0">
                <a:solidFill>
                  <a:schemeClr val="bg1"/>
                </a:solidFill>
              </a:rPr>
              <a:t> ja ne valitaan joustavasti</a:t>
            </a:r>
          </a:p>
        </p:txBody>
      </p:sp>
      <p:sp>
        <p:nvSpPr>
          <p:cNvPr id="3" name="Sisällön paikkamerkki 2"/>
          <p:cNvSpPr>
            <a:spLocks noGrp="1"/>
          </p:cNvSpPr>
          <p:nvPr>
            <p:ph idx="1"/>
          </p:nvPr>
        </p:nvSpPr>
        <p:spPr/>
        <p:txBody>
          <a:bodyPr/>
          <a:lstStyle/>
          <a:p>
            <a:r>
              <a:rPr lang="fi-FI" sz="2000" dirty="0"/>
              <a:t>Kokelas ei ilmoittautuessaan luokittele kokeitaan pakollisiksi tai ylimääräisiksi. </a:t>
            </a:r>
            <a:r>
              <a:rPr lang="fi-FI" sz="2000" b="1" dirty="0"/>
              <a:t>Kokelas voi valmistua ylioppilaaksi, kun hän on suorittanut vähintään tutkintoon edellytetyt viisi koetta. </a:t>
            </a:r>
            <a:r>
              <a:rPr lang="fi-FI" sz="2000" dirty="0"/>
              <a:t>Kaikki kokeet ovat osa ylioppilastutkintoa ja ne listataan samanarvoisesti ylioppilastutkintotodistukseen. </a:t>
            </a:r>
            <a:r>
              <a:rPr lang="fi-FI" sz="2000" dirty="0">
                <a:solidFill>
                  <a:srgbClr val="FF0000"/>
                </a:solidFill>
              </a:rPr>
              <a:t>Kokelaalla pitää olla kokeiden lisäksi suoritettuna myös lukion oppimäärä tai muu lainsäädännössä mainittu tutkinto, jotta hän voi saada ylioppilastutkintonsa valmiiksi. </a:t>
            </a:r>
          </a:p>
          <a:p>
            <a:r>
              <a:rPr lang="fi-FI" sz="2000" b="1" dirty="0"/>
              <a:t>Jos kokelaan tilanne muuttuu, hän voi joustavasti muuttaa suunnitelmiaan.</a:t>
            </a:r>
            <a:r>
              <a:rPr lang="fi-FI" sz="2000" dirty="0"/>
              <a:t> Sairastuminen koepäivänä tai hylätty arvosana ei vaaranna tutkinnon valmistumista, kunhan tutkinnon edellyttämiä kokeita on sopiva yhdistelmä suoritettuna siinä vaiheessa, kun kokelas on valmistumassa. Vanhassa tutkintorakenteessa pakollisten ja ylimääräisten valinta oli sitova. </a:t>
            </a:r>
          </a:p>
        </p:txBody>
      </p:sp>
    </p:spTree>
    <p:extLst>
      <p:ext uri="{BB962C8B-B14F-4D97-AF65-F5344CB8AC3E}">
        <p14:creationId xmlns:p14="http://schemas.microsoft.com/office/powerpoint/2010/main" val="2932430622"/>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endParaRPr lang="fi-FI"/>
          </a:p>
        </p:txBody>
      </p:sp>
      <p:pic>
        <p:nvPicPr>
          <p:cNvPr id="5122" name="Picture 2" descr="K:\KUVIA\VESKUGaudeamus_U2F05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528" y="0"/>
            <a:ext cx="9505056" cy="6957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687597"/>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000" b="1" dirty="0">
                <a:solidFill>
                  <a:schemeClr val="bg1"/>
                </a:solidFill>
              </a:rPr>
              <a:t>Saman aineen eri oppimääriä </a:t>
            </a:r>
            <a:br>
              <a:rPr lang="fi-FI" sz="2000" b="1" dirty="0">
                <a:solidFill>
                  <a:schemeClr val="bg1"/>
                </a:solidFill>
              </a:rPr>
            </a:br>
            <a:r>
              <a:rPr lang="fi-FI" sz="2000" b="1" dirty="0">
                <a:solidFill>
                  <a:schemeClr val="bg1"/>
                </a:solidFill>
              </a:rPr>
              <a:t>voi suorittaa jo tutkinnon aikana – </a:t>
            </a:r>
            <a:br>
              <a:rPr lang="fi-FI" sz="2000" b="1" dirty="0">
                <a:solidFill>
                  <a:schemeClr val="bg1"/>
                </a:solidFill>
              </a:rPr>
            </a:br>
            <a:br>
              <a:rPr lang="fi-FI" sz="2000" b="1" dirty="0">
                <a:solidFill>
                  <a:schemeClr val="bg1"/>
                </a:solidFill>
              </a:rPr>
            </a:br>
            <a:r>
              <a:rPr lang="fi-FI" sz="2000" b="1" dirty="0">
                <a:solidFill>
                  <a:schemeClr val="tx1"/>
                </a:solidFill>
              </a:rPr>
              <a:t>Esimerkkinä matematiikka</a:t>
            </a:r>
          </a:p>
        </p:txBody>
      </p:sp>
      <p:sp>
        <p:nvSpPr>
          <p:cNvPr id="3" name="Sisällön paikkamerkki 2"/>
          <p:cNvSpPr>
            <a:spLocks noGrp="1"/>
          </p:cNvSpPr>
          <p:nvPr>
            <p:ph idx="1"/>
          </p:nvPr>
        </p:nvSpPr>
        <p:spPr/>
        <p:txBody>
          <a:bodyPr/>
          <a:lstStyle/>
          <a:p>
            <a:r>
              <a:rPr lang="fi-FI" sz="1800" dirty="0"/>
              <a:t>Nykyinen tutkintorakenne mahdollistaa </a:t>
            </a:r>
            <a:r>
              <a:rPr lang="fi-FI" sz="1800" b="1" dirty="0"/>
              <a:t>kahden saman aineen eri oppimäärän kokeen suorittamisen </a:t>
            </a:r>
            <a:r>
              <a:rPr lang="fi-FI" sz="1800" dirty="0"/>
              <a:t>jo tutkinnon aikana. </a:t>
            </a:r>
          </a:p>
          <a:p>
            <a:r>
              <a:rPr lang="fi-FI" sz="1800" dirty="0"/>
              <a:t>Kokelas voi osallistua esimerkiksi sekä lyhyen että pitkän matematiikan kokeisiin ja antaa molempien oppimäärien osalta osaamisestaan näytteen. </a:t>
            </a:r>
            <a:r>
              <a:rPr lang="fi-FI" sz="1800" u="sng" dirty="0"/>
              <a:t>Matematiikan eri oppimäärän kokeita ei voi kuitenkaan suorittaa samana koepäivänä</a:t>
            </a:r>
            <a:r>
              <a:rPr lang="fi-FI" sz="1800" dirty="0"/>
              <a:t>, joten suoritukset on jaettava eri tutkintokerroille.</a:t>
            </a:r>
          </a:p>
          <a:p>
            <a:r>
              <a:rPr lang="fi-FI" sz="1800" dirty="0"/>
              <a:t>Saman tutkintoaineen kokeet lasketaan tutkintoon vain yhdeksi kokeeksi. Jos kokelas on suorittanut sekä pitkän matematiikan että lyhyen matematiikan, hän tarvitsee vielä neljä muuta tutkinnon edellyttämää koetta saadakseen tutkintonsa valmiiksi. </a:t>
            </a:r>
          </a:p>
          <a:p>
            <a:r>
              <a:rPr lang="fi-FI" sz="1800" dirty="0"/>
              <a:t>Vaikka eri oppimäärien suorittaminen on mahdollista, </a:t>
            </a:r>
            <a:r>
              <a:rPr lang="fi-FI" sz="1800" b="1" dirty="0"/>
              <a:t>kokelaan kannattaa ensisijaisesti osallistua ja valmistautua sen oppimäärän kokeeseen, jota hän on opiskellut. Kahden oppimäärän suorittaminen voi antaa lisäturvaa</a:t>
            </a:r>
            <a:r>
              <a:rPr lang="fi-FI" sz="1800" dirty="0"/>
              <a:t>, jos kokelas on epävarma hyväksytyn arvosanan saavuttamisesta. </a:t>
            </a:r>
          </a:p>
        </p:txBody>
      </p:sp>
    </p:spTree>
    <p:extLst>
      <p:ext uri="{BB962C8B-B14F-4D97-AF65-F5344CB8AC3E}">
        <p14:creationId xmlns:p14="http://schemas.microsoft.com/office/powerpoint/2010/main" val="1136703653"/>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ILMO</a:t>
            </a:r>
          </a:p>
        </p:txBody>
      </p:sp>
      <p:sp>
        <p:nvSpPr>
          <p:cNvPr id="3" name="Sisällön paikkamerkki 2"/>
          <p:cNvSpPr>
            <a:spLocks noGrp="1"/>
          </p:cNvSpPr>
          <p:nvPr>
            <p:ph idx="1"/>
          </p:nvPr>
        </p:nvSpPr>
        <p:spPr/>
        <p:txBody>
          <a:bodyPr/>
          <a:lstStyle/>
          <a:p>
            <a:r>
              <a:rPr lang="fi-FI" dirty="0">
                <a:solidFill>
                  <a:srgbClr val="333333"/>
                </a:solidFill>
                <a:latin typeface="museo-sans"/>
              </a:rPr>
              <a:t>Lautakunta on julkaissut verkossa toimivan palvelun (ILMO), jossa voi kokeilla, millaiset koeyhdistelmät täyttävät nämä kriteerit. </a:t>
            </a:r>
            <a:r>
              <a:rPr lang="fi-FI" dirty="0">
                <a:solidFill>
                  <a:srgbClr val="1D92CB"/>
                </a:solidFill>
                <a:latin typeface="museo-sans"/>
                <a:hlinkClick r:id="rId2"/>
              </a:rPr>
              <a:t>Pääset palveluun tästä</a:t>
            </a:r>
            <a:r>
              <a:rPr lang="fi-FI" dirty="0">
                <a:solidFill>
                  <a:srgbClr val="333333"/>
                </a:solidFill>
                <a:latin typeface="museo-sans"/>
              </a:rPr>
              <a:t>.</a:t>
            </a:r>
            <a:endParaRPr lang="fi-FI" dirty="0"/>
          </a:p>
          <a:p>
            <a:endParaRPr lang="fi-FI" dirty="0"/>
          </a:p>
        </p:txBody>
      </p:sp>
    </p:spTree>
    <p:extLst>
      <p:ext uri="{BB962C8B-B14F-4D97-AF65-F5344CB8AC3E}">
        <p14:creationId xmlns:p14="http://schemas.microsoft.com/office/powerpoint/2010/main" val="3237933296"/>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1094878" y="269776"/>
            <a:ext cx="7221538"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Tutkinnon hajauttaminen</a:t>
            </a:r>
          </a:p>
        </p:txBody>
      </p:sp>
      <p:sp>
        <p:nvSpPr>
          <p:cNvPr id="10250" name="Text Box 17"/>
          <p:cNvSpPr txBox="1">
            <a:spLocks noChangeArrowheads="1"/>
          </p:cNvSpPr>
          <p:nvPr/>
        </p:nvSpPr>
        <p:spPr bwMode="auto">
          <a:xfrm>
            <a:off x="430212" y="4652963"/>
            <a:ext cx="8534275" cy="1900520"/>
          </a:xfrm>
          <a:prstGeom prst="rect">
            <a:avLst/>
          </a:prstGeom>
          <a:noFill/>
          <a:ln w="38100" algn="ctr">
            <a:noFill/>
            <a:miter lim="800000"/>
            <a:headEnd/>
            <a:tailEnd/>
          </a:ln>
        </p:spPr>
        <p:txBody>
          <a:bodyPr wrap="square">
            <a:spAutoFit/>
          </a:bodyPr>
          <a:lstStyle/>
          <a:p>
            <a:pPr marL="269875" indent="-269875">
              <a:lnSpc>
                <a:spcPts val="2500"/>
              </a:lnSpc>
              <a:spcBef>
                <a:spcPts val="800"/>
              </a:spcBef>
            </a:pPr>
            <a:r>
              <a:rPr lang="fi-FI" sz="2000" dirty="0">
                <a:solidFill>
                  <a:srgbClr val="990000"/>
                </a:solidFill>
              </a:rPr>
              <a:t>useimmat suorittavat tutkinnon kolmannen  lukiovuoden aikana</a:t>
            </a:r>
          </a:p>
          <a:p>
            <a:pPr marL="269875" indent="-269875">
              <a:lnSpc>
                <a:spcPts val="2500"/>
              </a:lnSpc>
              <a:spcBef>
                <a:spcPts val="800"/>
              </a:spcBef>
            </a:pPr>
            <a:r>
              <a:rPr lang="fi-FI" sz="2000" dirty="0"/>
              <a:t>tutkinnon suorittaminen alkaa, kun kokelas ilmoittautuu ensimmäisen kerran pakolliseen tai ylimääräiseen kokeeseen </a:t>
            </a:r>
          </a:p>
          <a:p>
            <a:pPr marL="269875" indent="-269875">
              <a:lnSpc>
                <a:spcPts val="2500"/>
              </a:lnSpc>
              <a:spcBef>
                <a:spcPts val="800"/>
              </a:spcBef>
            </a:pPr>
            <a:r>
              <a:rPr lang="fi-FI" sz="2000" dirty="0"/>
              <a:t>mikäli lukio-opiskelu venyy neljään vuoteen, kirjoitukset kannattaa aloittaa vasta kolmannen vuoden keväällä</a:t>
            </a:r>
          </a:p>
        </p:txBody>
      </p:sp>
      <p:sp>
        <p:nvSpPr>
          <p:cNvPr id="10245" name="Line 26"/>
          <p:cNvSpPr>
            <a:spLocks noChangeShapeType="1"/>
          </p:cNvSpPr>
          <p:nvPr/>
        </p:nvSpPr>
        <p:spPr bwMode="auto">
          <a:xfrm>
            <a:off x="2195736" y="1719214"/>
            <a:ext cx="0" cy="1728192"/>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6" name="Line 27"/>
          <p:cNvSpPr>
            <a:spLocks noChangeShapeType="1"/>
          </p:cNvSpPr>
          <p:nvPr/>
        </p:nvSpPr>
        <p:spPr bwMode="auto">
          <a:xfrm>
            <a:off x="5508104" y="1718742"/>
            <a:ext cx="0" cy="1657350"/>
          </a:xfrm>
          <a:prstGeom prst="line">
            <a:avLst/>
          </a:prstGeom>
          <a:ln>
            <a:headEnd/>
            <a:tailEnd/>
          </a:ln>
        </p:spPr>
        <p:style>
          <a:lnRef idx="3">
            <a:schemeClr val="accent6"/>
          </a:lnRef>
          <a:fillRef idx="0">
            <a:schemeClr val="accent6"/>
          </a:fillRef>
          <a:effectRef idx="2">
            <a:schemeClr val="accent6"/>
          </a:effectRef>
          <a:fontRef idx="minor">
            <a:schemeClr val="tx1"/>
          </a:fontRef>
        </p:style>
        <p:txBody>
          <a:bodyPr wrap="square" anchor="ctr">
            <a:spAutoFit/>
          </a:bodyPr>
          <a:lstStyle/>
          <a:p>
            <a:endParaRPr lang="fi-FI" dirty="0"/>
          </a:p>
        </p:txBody>
      </p:sp>
      <p:sp>
        <p:nvSpPr>
          <p:cNvPr id="10247" name="Text Box 28"/>
          <p:cNvSpPr txBox="1">
            <a:spLocks noChangeArrowheads="1"/>
          </p:cNvSpPr>
          <p:nvPr/>
        </p:nvSpPr>
        <p:spPr bwMode="auto">
          <a:xfrm>
            <a:off x="395536" y="1719213"/>
            <a:ext cx="7633221" cy="276999"/>
          </a:xfrm>
          <a:prstGeom prst="rect">
            <a:avLst/>
          </a:prstGeom>
          <a:noFill/>
          <a:ln w="38100" algn="ctr">
            <a:noFill/>
            <a:miter lim="800000"/>
            <a:headEnd/>
            <a:tailEnd/>
          </a:ln>
        </p:spPr>
        <p:txBody>
          <a:bodyPr wrap="square">
            <a:spAutoFit/>
          </a:bodyPr>
          <a:lstStyle/>
          <a:p>
            <a:pPr marL="269875" indent="-269875">
              <a:buFontTx/>
              <a:buNone/>
            </a:pPr>
            <a:r>
              <a:rPr lang="fi-FI" sz="1200" u="sng" dirty="0"/>
              <a:t>2. lukuvuosi:</a:t>
            </a:r>
            <a:r>
              <a:rPr lang="fi-FI" sz="1200" dirty="0"/>
              <a:t>               	</a:t>
            </a:r>
            <a:r>
              <a:rPr lang="fi-FI" sz="1200" u="sng" dirty="0"/>
              <a:t>3. lukuvuosi:</a:t>
            </a:r>
            <a:r>
              <a:rPr lang="fi-FI" sz="1200" dirty="0"/>
              <a:t>	           	            </a:t>
            </a:r>
            <a:r>
              <a:rPr lang="fi-FI" sz="1200" u="sng" dirty="0"/>
              <a:t>4. lukuvuosi:</a:t>
            </a:r>
          </a:p>
        </p:txBody>
      </p:sp>
      <p:sp>
        <p:nvSpPr>
          <p:cNvPr id="10248" name="Text Box 31"/>
          <p:cNvSpPr txBox="1">
            <a:spLocks noChangeArrowheads="1"/>
          </p:cNvSpPr>
          <p:nvPr/>
        </p:nvSpPr>
        <p:spPr bwMode="auto">
          <a:xfrm>
            <a:off x="395288" y="3663429"/>
            <a:ext cx="8748712" cy="1015663"/>
          </a:xfrm>
          <a:prstGeom prst="rect">
            <a:avLst/>
          </a:prstGeom>
          <a:noFill/>
          <a:ln w="38100" algn="ctr">
            <a:noFill/>
            <a:miter lim="800000"/>
            <a:headEnd/>
            <a:tailEnd/>
          </a:ln>
        </p:spPr>
        <p:txBody>
          <a:bodyPr wrap="square">
            <a:spAutoFit/>
          </a:bodyPr>
          <a:lstStyle/>
          <a:p>
            <a:pPr marL="269875" indent="-269875"/>
            <a:r>
              <a:rPr lang="fi-FI" sz="2000" dirty="0"/>
              <a:t>Tutkintoon kuuluvat kokeet suoritettava kolmen peräkkäisen tutkintokerran aikana. Tällöin hylätyn kokeen voi uusia 3 kertaa 3 seuraavan tutkintokerran aikana</a:t>
            </a:r>
          </a:p>
        </p:txBody>
      </p:sp>
      <p:graphicFrame>
        <p:nvGraphicFramePr>
          <p:cNvPr id="22" name="Kaaviokuva 21"/>
          <p:cNvGraphicFramePr/>
          <p:nvPr/>
        </p:nvGraphicFramePr>
        <p:xfrm>
          <a:off x="0" y="2007245"/>
          <a:ext cx="9144000" cy="12961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Tekstikehys 22"/>
          <p:cNvSpPr txBox="1"/>
          <p:nvPr/>
        </p:nvSpPr>
        <p:spPr>
          <a:xfrm>
            <a:off x="251520" y="1115452"/>
            <a:ext cx="8640960" cy="369332"/>
          </a:xfrm>
          <a:prstGeom prst="rect">
            <a:avLst/>
          </a:prstGeom>
          <a:solidFill>
            <a:schemeClr val="bg1">
              <a:lumMod val="95000"/>
            </a:schemeClr>
          </a:solidFill>
          <a:ln w="19050">
            <a:solidFill>
              <a:srgbClr val="C00000"/>
            </a:solidFill>
          </a:ln>
          <a:effectLst>
            <a:glow rad="101600">
              <a:srgbClr val="C00000">
                <a:alpha val="40000"/>
              </a:srgbClr>
            </a:glow>
          </a:effectLst>
        </p:spPr>
        <p:txBody>
          <a:bodyPr wrap="square" rtlCol="0">
            <a:spAutoFit/>
          </a:bodyPr>
          <a:lstStyle/>
          <a:p>
            <a:pPr>
              <a:buNone/>
            </a:pPr>
            <a:r>
              <a:rPr lang="fi-FI" sz="1800" dirty="0">
                <a:solidFill>
                  <a:srgbClr val="C00000"/>
                </a:solidFill>
              </a:rPr>
              <a:t>Tutkinto on suoritettava enintään kolmen perättäisen tutkintokerran aikana</a:t>
            </a:r>
          </a:p>
        </p:txBody>
      </p:sp>
      <p:sp>
        <p:nvSpPr>
          <p:cNvPr id="24" name="Ellipsi 23"/>
          <p:cNvSpPr/>
          <p:nvPr/>
        </p:nvSpPr>
        <p:spPr bwMode="auto">
          <a:xfrm>
            <a:off x="2267744" y="1863229"/>
            <a:ext cx="3168352" cy="1728192"/>
          </a:xfrm>
          <a:prstGeom prst="ellipse">
            <a:avLst/>
          </a:prstGeom>
          <a:noFill/>
          <a:ln w="38100" cap="flat" cmpd="sng" algn="ctr">
            <a:solidFill>
              <a:srgbClr val="C00000"/>
            </a:solidFill>
            <a:prstDash val="sysDash"/>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50"/>
                                        </p:tgtEl>
                                        <p:attrNameLst>
                                          <p:attrName>style.visibility</p:attrName>
                                        </p:attrNameLst>
                                      </p:cBhvr>
                                      <p:to>
                                        <p:strVal val="visible"/>
                                      </p:to>
                                    </p:set>
                                    <p:anim calcmode="lin" valueType="num">
                                      <p:cBhvr additive="base">
                                        <p:cTn id="11" dur="500" fill="hold"/>
                                        <p:tgtEl>
                                          <p:spTgt spid="10250"/>
                                        </p:tgtEl>
                                        <p:attrNameLst>
                                          <p:attrName>ppt_x</p:attrName>
                                        </p:attrNameLst>
                                      </p:cBhvr>
                                      <p:tavLst>
                                        <p:tav tm="0">
                                          <p:val>
                                            <p:strVal val="0-#ppt_w/2"/>
                                          </p:val>
                                        </p:tav>
                                        <p:tav tm="100000">
                                          <p:val>
                                            <p:strVal val="#ppt_x"/>
                                          </p:val>
                                        </p:tav>
                                      </p:tavLst>
                                    </p:anim>
                                    <p:anim calcmode="lin" valueType="num">
                                      <p:cBhvr additive="base">
                                        <p:cTn id="12" dur="500" fill="hold"/>
                                        <p:tgtEl>
                                          <p:spTgt spid="102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0" grpId="0"/>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6513" y="115888"/>
            <a:ext cx="8229601"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     </a:t>
            </a:r>
            <a:r>
              <a:rPr lang="fi-FI" sz="2400" dirty="0">
                <a:solidFill>
                  <a:schemeClr val="bg1"/>
                </a:solidFill>
                <a:latin typeface="Arial Rounded MT Bold" pitchFamily="34" charset="0"/>
              </a:rPr>
              <a:t>Osallistumisoikeus </a:t>
            </a:r>
            <a:br>
              <a:rPr lang="fi-FI" sz="2400" dirty="0">
                <a:solidFill>
                  <a:schemeClr val="bg1"/>
                </a:solidFill>
                <a:latin typeface="Arial Rounded MT Bold" pitchFamily="34" charset="0"/>
              </a:rPr>
            </a:br>
            <a:r>
              <a:rPr lang="fi-FI" sz="2400" dirty="0">
                <a:solidFill>
                  <a:schemeClr val="bg1"/>
                </a:solidFill>
                <a:latin typeface="Arial Rounded MT Bold" pitchFamily="34" charset="0"/>
              </a:rPr>
              <a:t>– huolehdi, että on kunnossa </a:t>
            </a:r>
          </a:p>
        </p:txBody>
      </p:sp>
      <p:sp>
        <p:nvSpPr>
          <p:cNvPr id="8" name="Puolivapaa piirto 7"/>
          <p:cNvSpPr/>
          <p:nvPr/>
        </p:nvSpPr>
        <p:spPr>
          <a:xfrm>
            <a:off x="2348582" y="1140526"/>
            <a:ext cx="6399329" cy="2407191"/>
          </a:xfrm>
          <a:custGeom>
            <a:avLst/>
            <a:gdLst>
              <a:gd name="connsiteX0" fmla="*/ 0 w 6399329"/>
              <a:gd name="connsiteY0" fmla="*/ 300899 h 2407191"/>
              <a:gd name="connsiteX1" fmla="*/ 5195734 w 6399329"/>
              <a:gd name="connsiteY1" fmla="*/ 300899 h 2407191"/>
              <a:gd name="connsiteX2" fmla="*/ 5195734 w 6399329"/>
              <a:gd name="connsiteY2" fmla="*/ 0 h 2407191"/>
              <a:gd name="connsiteX3" fmla="*/ 6399329 w 6399329"/>
              <a:gd name="connsiteY3" fmla="*/ 1203596 h 2407191"/>
              <a:gd name="connsiteX4" fmla="*/ 5195734 w 6399329"/>
              <a:gd name="connsiteY4" fmla="*/ 2407191 h 2407191"/>
              <a:gd name="connsiteX5" fmla="*/ 5195734 w 6399329"/>
              <a:gd name="connsiteY5" fmla="*/ 2106292 h 2407191"/>
              <a:gd name="connsiteX6" fmla="*/ 0 w 6399329"/>
              <a:gd name="connsiteY6" fmla="*/ 2106292 h 2407191"/>
              <a:gd name="connsiteX7" fmla="*/ 0 w 6399329"/>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9329" h="2407191">
                <a:moveTo>
                  <a:pt x="0" y="300899"/>
                </a:moveTo>
                <a:lnTo>
                  <a:pt x="5195734" y="300899"/>
                </a:lnTo>
                <a:lnTo>
                  <a:pt x="5195734" y="0"/>
                </a:lnTo>
                <a:lnTo>
                  <a:pt x="6399329" y="1203596"/>
                </a:lnTo>
                <a:lnTo>
                  <a:pt x="5195734" y="2407191"/>
                </a:lnTo>
                <a:lnTo>
                  <a:pt x="5195734"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066800">
              <a:lnSpc>
                <a:spcPct val="90000"/>
              </a:lnSpc>
              <a:spcBef>
                <a:spcPct val="0"/>
              </a:spcBef>
              <a:spcAft>
                <a:spcPct val="15000"/>
              </a:spcAft>
              <a:buChar char="••"/>
            </a:pPr>
            <a:r>
              <a:rPr lang="fi-FI" sz="2400" kern="1200" dirty="0">
                <a:solidFill>
                  <a:srgbClr val="FF0000"/>
                </a:solidFill>
              </a:rPr>
              <a:t>kokeen pakolliset opintojaksot opiskeltu</a:t>
            </a:r>
          </a:p>
          <a:p>
            <a:pPr marL="228600" lvl="1" indent="-228600" algn="l" defTabSz="1066800">
              <a:lnSpc>
                <a:spcPct val="90000"/>
              </a:lnSpc>
              <a:spcBef>
                <a:spcPct val="0"/>
              </a:spcBef>
              <a:spcAft>
                <a:spcPct val="15000"/>
              </a:spcAft>
              <a:buChar char="••"/>
            </a:pPr>
            <a:r>
              <a:rPr lang="fi-FI" sz="1800" kern="1200" dirty="0"/>
              <a:t>jos vieraassa kielessä ei ole pakollisia opintojaksoja, vähintään 3 opintojaksoa</a:t>
            </a:r>
          </a:p>
          <a:p>
            <a:pPr marL="228600" lvl="1" indent="-228600" algn="l" defTabSz="1066800">
              <a:lnSpc>
                <a:spcPct val="90000"/>
              </a:lnSpc>
              <a:spcBef>
                <a:spcPct val="0"/>
              </a:spcBef>
              <a:spcAft>
                <a:spcPct val="15000"/>
              </a:spcAft>
              <a:buChar char="••"/>
            </a:pPr>
            <a:r>
              <a:rPr lang="fi-FI" sz="1800" kern="1200" dirty="0"/>
              <a:t>erityistapaukset rehtorin luvalla</a:t>
            </a:r>
          </a:p>
        </p:txBody>
      </p:sp>
      <p:sp>
        <p:nvSpPr>
          <p:cNvPr id="9" name="Puolivapaa piirto 8"/>
          <p:cNvSpPr/>
          <p:nvPr/>
        </p:nvSpPr>
        <p:spPr>
          <a:xfrm>
            <a:off x="395546" y="1124744"/>
            <a:ext cx="1952493" cy="2407191"/>
          </a:xfrm>
          <a:custGeom>
            <a:avLst/>
            <a:gdLst>
              <a:gd name="connsiteX0" fmla="*/ 0 w 1952493"/>
              <a:gd name="connsiteY0" fmla="*/ 325422 h 2407191"/>
              <a:gd name="connsiteX1" fmla="*/ 95314 w 1952493"/>
              <a:gd name="connsiteY1" fmla="*/ 95314 h 2407191"/>
              <a:gd name="connsiteX2" fmla="*/ 325422 w 1952493"/>
              <a:gd name="connsiteY2" fmla="*/ 0 h 2407191"/>
              <a:gd name="connsiteX3" fmla="*/ 1627071 w 1952493"/>
              <a:gd name="connsiteY3" fmla="*/ 0 h 2407191"/>
              <a:gd name="connsiteX4" fmla="*/ 1857179 w 1952493"/>
              <a:gd name="connsiteY4" fmla="*/ 95314 h 2407191"/>
              <a:gd name="connsiteX5" fmla="*/ 1952493 w 1952493"/>
              <a:gd name="connsiteY5" fmla="*/ 325422 h 2407191"/>
              <a:gd name="connsiteX6" fmla="*/ 1952493 w 1952493"/>
              <a:gd name="connsiteY6" fmla="*/ 2081769 h 2407191"/>
              <a:gd name="connsiteX7" fmla="*/ 1857179 w 1952493"/>
              <a:gd name="connsiteY7" fmla="*/ 2311877 h 2407191"/>
              <a:gd name="connsiteX8" fmla="*/ 1627071 w 1952493"/>
              <a:gd name="connsiteY8" fmla="*/ 2407191 h 2407191"/>
              <a:gd name="connsiteX9" fmla="*/ 325422 w 1952493"/>
              <a:gd name="connsiteY9" fmla="*/ 2407191 h 2407191"/>
              <a:gd name="connsiteX10" fmla="*/ 95314 w 1952493"/>
              <a:gd name="connsiteY10" fmla="*/ 2311877 h 2407191"/>
              <a:gd name="connsiteX11" fmla="*/ 0 w 1952493"/>
              <a:gd name="connsiteY11" fmla="*/ 2081769 h 2407191"/>
              <a:gd name="connsiteX12" fmla="*/ 0 w 1952493"/>
              <a:gd name="connsiteY12" fmla="*/ 325422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2493" h="2407191">
                <a:moveTo>
                  <a:pt x="0" y="325422"/>
                </a:moveTo>
                <a:cubicBezTo>
                  <a:pt x="0" y="239115"/>
                  <a:pt x="34286" y="156342"/>
                  <a:pt x="95314" y="95314"/>
                </a:cubicBezTo>
                <a:cubicBezTo>
                  <a:pt x="156343" y="34286"/>
                  <a:pt x="239115" y="0"/>
                  <a:pt x="325422" y="0"/>
                </a:cubicBezTo>
                <a:lnTo>
                  <a:pt x="1627071" y="0"/>
                </a:lnTo>
                <a:cubicBezTo>
                  <a:pt x="1713378" y="0"/>
                  <a:pt x="1796151" y="34286"/>
                  <a:pt x="1857179" y="95314"/>
                </a:cubicBezTo>
                <a:cubicBezTo>
                  <a:pt x="1918207" y="156343"/>
                  <a:pt x="1952493" y="239115"/>
                  <a:pt x="1952493" y="325422"/>
                </a:cubicBezTo>
                <a:lnTo>
                  <a:pt x="1952493" y="2081769"/>
                </a:lnTo>
                <a:cubicBezTo>
                  <a:pt x="1952493" y="2168076"/>
                  <a:pt x="1918208" y="2250849"/>
                  <a:pt x="1857179" y="2311877"/>
                </a:cubicBezTo>
                <a:cubicBezTo>
                  <a:pt x="1796150" y="2372905"/>
                  <a:pt x="1713378" y="2407191"/>
                  <a:pt x="1627071" y="2407191"/>
                </a:cubicBezTo>
                <a:lnTo>
                  <a:pt x="325422" y="2407191"/>
                </a:lnTo>
                <a:cubicBezTo>
                  <a:pt x="239115" y="2407191"/>
                  <a:pt x="156342" y="2372905"/>
                  <a:pt x="95314" y="2311877"/>
                </a:cubicBezTo>
                <a:cubicBezTo>
                  <a:pt x="34286" y="2250848"/>
                  <a:pt x="0" y="2168076"/>
                  <a:pt x="0" y="2081769"/>
                </a:cubicBezTo>
                <a:lnTo>
                  <a:pt x="0" y="325422"/>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513" tIns="133413" rIns="171513" bIns="133413"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Lukion opiskelija</a:t>
            </a:r>
          </a:p>
        </p:txBody>
      </p:sp>
      <p:sp>
        <p:nvSpPr>
          <p:cNvPr id="10" name="Puolivapaa piirto 9"/>
          <p:cNvSpPr/>
          <p:nvPr/>
        </p:nvSpPr>
        <p:spPr>
          <a:xfrm>
            <a:off x="2411760" y="3726656"/>
            <a:ext cx="6391350" cy="2637621"/>
          </a:xfrm>
          <a:custGeom>
            <a:avLst/>
            <a:gdLst>
              <a:gd name="connsiteX0" fmla="*/ 0 w 6391350"/>
              <a:gd name="connsiteY0" fmla="*/ 300899 h 2407191"/>
              <a:gd name="connsiteX1" fmla="*/ 5187755 w 6391350"/>
              <a:gd name="connsiteY1" fmla="*/ 300899 h 2407191"/>
              <a:gd name="connsiteX2" fmla="*/ 5187755 w 6391350"/>
              <a:gd name="connsiteY2" fmla="*/ 0 h 2407191"/>
              <a:gd name="connsiteX3" fmla="*/ 6391350 w 6391350"/>
              <a:gd name="connsiteY3" fmla="*/ 1203596 h 2407191"/>
              <a:gd name="connsiteX4" fmla="*/ 5187755 w 6391350"/>
              <a:gd name="connsiteY4" fmla="*/ 2407191 h 2407191"/>
              <a:gd name="connsiteX5" fmla="*/ 5187755 w 6391350"/>
              <a:gd name="connsiteY5" fmla="*/ 2106292 h 2407191"/>
              <a:gd name="connsiteX6" fmla="*/ 0 w 6391350"/>
              <a:gd name="connsiteY6" fmla="*/ 2106292 h 2407191"/>
              <a:gd name="connsiteX7" fmla="*/ 0 w 6391350"/>
              <a:gd name="connsiteY7" fmla="*/ 300899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91350" h="2407191">
                <a:moveTo>
                  <a:pt x="0" y="300899"/>
                </a:moveTo>
                <a:lnTo>
                  <a:pt x="5187755" y="300899"/>
                </a:lnTo>
                <a:lnTo>
                  <a:pt x="5187755" y="0"/>
                </a:lnTo>
                <a:lnTo>
                  <a:pt x="6391350" y="1203596"/>
                </a:lnTo>
                <a:lnTo>
                  <a:pt x="5187755" y="2407191"/>
                </a:lnTo>
                <a:lnTo>
                  <a:pt x="5187755" y="2106292"/>
                </a:lnTo>
                <a:lnTo>
                  <a:pt x="0" y="2106292"/>
                </a:lnTo>
                <a:lnTo>
                  <a:pt x="0" y="300899"/>
                </a:lnTo>
                <a:close/>
              </a:path>
            </a:pathLst>
          </a:custGeom>
          <a:solidFill>
            <a:schemeClr val="accent1">
              <a:lumMod val="75000"/>
            </a:schemeClr>
          </a:solidFill>
          <a:ln>
            <a:solidFill>
              <a:srgbClr val="3399FF">
                <a:alpha val="90000"/>
              </a:srgbClr>
            </a:solidFill>
          </a:ln>
          <a:effectLst>
            <a:glow rad="101600">
              <a:schemeClr val="accent4">
                <a:satMod val="175000"/>
                <a:alpha val="40000"/>
              </a:schemeClr>
            </a:glo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6350" tIns="307249" rIns="909047" bIns="307249" numCol="1" spcCol="1270" anchor="t" anchorCtr="0">
            <a:noAutofit/>
          </a:bodyPr>
          <a:lstStyle/>
          <a:p>
            <a:pPr marL="57150" lvl="1" indent="-57150" algn="l" defTabSz="444500">
              <a:lnSpc>
                <a:spcPct val="90000"/>
              </a:lnSpc>
              <a:spcBef>
                <a:spcPct val="0"/>
              </a:spcBef>
              <a:spcAft>
                <a:spcPct val="15000"/>
              </a:spcAft>
              <a:buChar char="••"/>
            </a:pPr>
            <a:endParaRPr lang="fi-FI" sz="1000" b="1" kern="1200" dirty="0"/>
          </a:p>
          <a:p>
            <a:pPr marL="228600" lvl="1" indent="-228600" algn="l" defTabSz="1111250">
              <a:lnSpc>
                <a:spcPct val="90000"/>
              </a:lnSpc>
              <a:spcBef>
                <a:spcPct val="0"/>
              </a:spcBef>
              <a:spcAft>
                <a:spcPct val="15000"/>
              </a:spcAft>
              <a:buChar char="••"/>
            </a:pPr>
            <a:r>
              <a:rPr lang="fi-FI" sz="2000" b="1" kern="1200" dirty="0"/>
              <a:t>180 opintopistettä ammatillisessa tutkinnossa</a:t>
            </a:r>
          </a:p>
          <a:p>
            <a:pPr marL="228600" lvl="1" indent="-228600" algn="l" defTabSz="1111250">
              <a:lnSpc>
                <a:spcPct val="90000"/>
              </a:lnSpc>
              <a:spcBef>
                <a:spcPct val="0"/>
              </a:spcBef>
              <a:spcAft>
                <a:spcPct val="15000"/>
              </a:spcAft>
              <a:buChar char="••"/>
            </a:pPr>
            <a:r>
              <a:rPr lang="fi-FI" sz="2000" b="1" kern="1200" dirty="0"/>
              <a:t>tutkintoa suorittavalta edellytetään vähintään 1,5 vuoden opintoja (90 opintopistettä)</a:t>
            </a:r>
          </a:p>
          <a:p>
            <a:pPr marL="228600" lvl="1" indent="-228600" algn="l" defTabSz="1111250">
              <a:lnSpc>
                <a:spcPct val="90000"/>
              </a:lnSpc>
              <a:spcBef>
                <a:spcPct val="0"/>
              </a:spcBef>
              <a:spcAft>
                <a:spcPct val="15000"/>
              </a:spcAft>
              <a:buChar char="••"/>
            </a:pPr>
            <a:r>
              <a:rPr lang="fi-FI" sz="2000" dirty="0">
                <a:solidFill>
                  <a:srgbClr val="FF0000"/>
                </a:solidFill>
              </a:rPr>
              <a:t>Pakolliset kurssit / opintojaksot!!</a:t>
            </a:r>
            <a:endParaRPr lang="fi-FI" sz="2000" b="1" kern="1200" dirty="0">
              <a:solidFill>
                <a:srgbClr val="FF0000"/>
              </a:solidFill>
            </a:endParaRPr>
          </a:p>
        </p:txBody>
      </p:sp>
      <p:sp>
        <p:nvSpPr>
          <p:cNvPr id="11" name="Puolivapaa piirto 10"/>
          <p:cNvSpPr/>
          <p:nvPr/>
        </p:nvSpPr>
        <p:spPr>
          <a:xfrm>
            <a:off x="395536" y="3773888"/>
            <a:ext cx="1958316" cy="2407191"/>
          </a:xfrm>
          <a:custGeom>
            <a:avLst/>
            <a:gdLst>
              <a:gd name="connsiteX0" fmla="*/ 0 w 1958316"/>
              <a:gd name="connsiteY0" fmla="*/ 326393 h 2407191"/>
              <a:gd name="connsiteX1" fmla="*/ 95599 w 1958316"/>
              <a:gd name="connsiteY1" fmla="*/ 95598 h 2407191"/>
              <a:gd name="connsiteX2" fmla="*/ 326394 w 1958316"/>
              <a:gd name="connsiteY2" fmla="*/ 0 h 2407191"/>
              <a:gd name="connsiteX3" fmla="*/ 1631923 w 1958316"/>
              <a:gd name="connsiteY3" fmla="*/ 0 h 2407191"/>
              <a:gd name="connsiteX4" fmla="*/ 1862718 w 1958316"/>
              <a:gd name="connsiteY4" fmla="*/ 95599 h 2407191"/>
              <a:gd name="connsiteX5" fmla="*/ 1958316 w 1958316"/>
              <a:gd name="connsiteY5" fmla="*/ 326394 h 2407191"/>
              <a:gd name="connsiteX6" fmla="*/ 1958316 w 1958316"/>
              <a:gd name="connsiteY6" fmla="*/ 2080798 h 2407191"/>
              <a:gd name="connsiteX7" fmla="*/ 1862718 w 1958316"/>
              <a:gd name="connsiteY7" fmla="*/ 2311593 h 2407191"/>
              <a:gd name="connsiteX8" fmla="*/ 1631923 w 1958316"/>
              <a:gd name="connsiteY8" fmla="*/ 2407191 h 2407191"/>
              <a:gd name="connsiteX9" fmla="*/ 326393 w 1958316"/>
              <a:gd name="connsiteY9" fmla="*/ 2407191 h 2407191"/>
              <a:gd name="connsiteX10" fmla="*/ 95598 w 1958316"/>
              <a:gd name="connsiteY10" fmla="*/ 2311593 h 2407191"/>
              <a:gd name="connsiteX11" fmla="*/ 0 w 1958316"/>
              <a:gd name="connsiteY11" fmla="*/ 2080798 h 2407191"/>
              <a:gd name="connsiteX12" fmla="*/ 0 w 1958316"/>
              <a:gd name="connsiteY12" fmla="*/ 326393 h 2407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58316" h="2407191">
                <a:moveTo>
                  <a:pt x="0" y="326393"/>
                </a:moveTo>
                <a:cubicBezTo>
                  <a:pt x="0" y="239828"/>
                  <a:pt x="34388" y="156809"/>
                  <a:pt x="95599" y="95598"/>
                </a:cubicBezTo>
                <a:cubicBezTo>
                  <a:pt x="156810" y="34388"/>
                  <a:pt x="239829" y="0"/>
                  <a:pt x="326394" y="0"/>
                </a:cubicBezTo>
                <a:lnTo>
                  <a:pt x="1631923" y="0"/>
                </a:lnTo>
                <a:cubicBezTo>
                  <a:pt x="1718488" y="0"/>
                  <a:pt x="1801507" y="34388"/>
                  <a:pt x="1862718" y="95599"/>
                </a:cubicBezTo>
                <a:cubicBezTo>
                  <a:pt x="1923928" y="156810"/>
                  <a:pt x="1958316" y="239829"/>
                  <a:pt x="1958316" y="326394"/>
                </a:cubicBezTo>
                <a:lnTo>
                  <a:pt x="1958316" y="2080798"/>
                </a:lnTo>
                <a:cubicBezTo>
                  <a:pt x="1958316" y="2167363"/>
                  <a:pt x="1923928" y="2250382"/>
                  <a:pt x="1862718" y="2311593"/>
                </a:cubicBezTo>
                <a:cubicBezTo>
                  <a:pt x="1801507" y="2372804"/>
                  <a:pt x="1718488" y="2407191"/>
                  <a:pt x="1631923" y="2407191"/>
                </a:cubicBezTo>
                <a:lnTo>
                  <a:pt x="326393" y="2407191"/>
                </a:lnTo>
                <a:cubicBezTo>
                  <a:pt x="239828" y="2407191"/>
                  <a:pt x="156809" y="2372803"/>
                  <a:pt x="95598" y="2311593"/>
                </a:cubicBezTo>
                <a:cubicBezTo>
                  <a:pt x="34387" y="2250382"/>
                  <a:pt x="0" y="2167363"/>
                  <a:pt x="0" y="2080798"/>
                </a:cubicBezTo>
                <a:lnTo>
                  <a:pt x="0" y="326393"/>
                </a:lnTo>
                <a:close/>
              </a:path>
            </a:pathLst>
          </a:custGeom>
          <a:solidFill>
            <a:srgbClr val="3399FF"/>
          </a:solidFill>
        </p:spPr>
        <p:style>
          <a:lnRef idx="0">
            <a:schemeClr val="accent5"/>
          </a:lnRef>
          <a:fillRef idx="3">
            <a:schemeClr val="accent5"/>
          </a:fillRef>
          <a:effectRef idx="3">
            <a:schemeClr val="accent5"/>
          </a:effectRef>
          <a:fontRef idx="minor">
            <a:schemeClr val="lt1"/>
          </a:fontRef>
        </p:style>
        <p:txBody>
          <a:bodyPr spcFirstLastPara="0" vert="horz" wrap="square" lIns="171797" tIns="133697" rIns="171797" bIns="133697" numCol="1" spcCol="1270" anchor="ctr" anchorCtr="0">
            <a:noAutofit/>
          </a:bodyPr>
          <a:lstStyle/>
          <a:p>
            <a:pPr lvl="0" algn="ctr" defTabSz="889000">
              <a:lnSpc>
                <a:spcPct val="90000"/>
              </a:lnSpc>
              <a:spcBef>
                <a:spcPct val="0"/>
              </a:spcBef>
              <a:spcAft>
                <a:spcPct val="35000"/>
              </a:spcAft>
              <a:buNone/>
            </a:pPr>
            <a:r>
              <a:rPr lang="fi-FI" sz="2000" b="1" kern="1200" dirty="0">
                <a:solidFill>
                  <a:schemeClr val="tx1"/>
                </a:solidFill>
              </a:rPr>
              <a:t>Ammatillinen tutkinto</a:t>
            </a:r>
          </a:p>
        </p:txBody>
      </p:sp>
      <p:sp>
        <p:nvSpPr>
          <p:cNvPr id="6" name="Tekstikehys 5"/>
          <p:cNvSpPr txBox="1"/>
          <p:nvPr/>
        </p:nvSpPr>
        <p:spPr>
          <a:xfrm>
            <a:off x="467544" y="6309320"/>
            <a:ext cx="7884368" cy="707886"/>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buNone/>
            </a:pPr>
            <a:r>
              <a:rPr lang="fi-FI" sz="2000" dirty="0">
                <a:solidFill>
                  <a:srgbClr val="FF0000"/>
                </a:solidFill>
              </a:rPr>
              <a:t>HUOM. Koetehtävät perustuvat lukion pakollisiin ja valtakunnallisiin valinnaisiin opintoihin.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0-#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b="1" dirty="0">
                <a:solidFill>
                  <a:srgbClr val="FF0000"/>
                </a:solidFill>
              </a:rPr>
              <a:t>PIDÄTHÄN HUOLTA SIITÄ, ETTÄ SINULLA ON VÄHINTÄÄN PAKOLLISET OPINTOJAKSOT SUORITETTUINA ENNEN YLIOPPILASKOKEITA </a:t>
            </a:r>
          </a:p>
          <a:p>
            <a:r>
              <a:rPr lang="fi-FI" b="1" dirty="0"/>
              <a:t>Jos ei ole, sinulla ei ole osallistumisoikeutta kokeeseen</a:t>
            </a:r>
          </a:p>
          <a:p>
            <a:r>
              <a:rPr lang="fi-FI" b="1" dirty="0"/>
              <a:t>Rehtori tekee päätöksen osallistumisoikeutta vaille jäämisestä.</a:t>
            </a:r>
          </a:p>
        </p:txBody>
      </p:sp>
    </p:spTree>
    <p:extLst>
      <p:ext uri="{BB962C8B-B14F-4D97-AF65-F5344CB8AC3E}">
        <p14:creationId xmlns:p14="http://schemas.microsoft.com/office/powerpoint/2010/main" val="2951825496"/>
      </p:ext>
    </p:extLst>
  </p:cSld>
  <p:clrMapOvr>
    <a:masterClrMapping/>
  </p:clrMapOvr>
  <p:transition spd="med">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Henkilöllä on vähintään </a:t>
            </a:r>
            <a:r>
              <a:rPr lang="fi-FI" dirty="0">
                <a:solidFill>
                  <a:srgbClr val="FF0000"/>
                </a:solidFill>
              </a:rPr>
              <a:t>180 osaamispisteen laajuisen ammatillisen perustutkinnon</a:t>
            </a:r>
            <a:r>
              <a:rPr lang="fi-FI" dirty="0"/>
              <a:t> tai sitä vastaavan aiemman tutkinnon perusteella oikeus osallistua ylioppilastutkintoon ja siihen kuuluviin kokeisiin ilman lisäopintoja (lukiolaki 534/2017, 18 a §, laki ammatillisesta koulutuksesta 531/2017).</a:t>
            </a:r>
          </a:p>
        </p:txBody>
      </p:sp>
    </p:spTree>
    <p:extLst>
      <p:ext uri="{BB962C8B-B14F-4D97-AF65-F5344CB8AC3E}">
        <p14:creationId xmlns:p14="http://schemas.microsoft.com/office/powerpoint/2010/main" val="1116035510"/>
      </p:ext>
    </p:extLst>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Osallistumisoikeus</a:t>
            </a:r>
          </a:p>
        </p:txBody>
      </p:sp>
      <p:sp>
        <p:nvSpPr>
          <p:cNvPr id="3" name="Sisällön paikkamerkki 2"/>
          <p:cNvSpPr>
            <a:spLocks noGrp="1"/>
          </p:cNvSpPr>
          <p:nvPr>
            <p:ph idx="1"/>
          </p:nvPr>
        </p:nvSpPr>
        <p:spPr/>
        <p:txBody>
          <a:bodyPr/>
          <a:lstStyle/>
          <a:p>
            <a:r>
              <a:rPr lang="fi-FI" dirty="0"/>
              <a:t>Henkilö, joka suorittaa 180 osaamispisteen laajuista ammatillista perustutkintoa, voi osallistua ylioppilastutkintoon opintojen ollessa vielä kesken. Häneltä edellytetään kuitenkin vähintään 90:ää osaamispistettä vastaavan osaamisen suorittamista ennen tutkintoon osallistumista (L 534/2017, 18 a §). </a:t>
            </a:r>
          </a:p>
        </p:txBody>
      </p:sp>
    </p:spTree>
    <p:extLst>
      <p:ext uri="{BB962C8B-B14F-4D97-AF65-F5344CB8AC3E}">
        <p14:creationId xmlns:p14="http://schemas.microsoft.com/office/powerpoint/2010/main" val="532045304"/>
      </p:ext>
    </p:extLst>
  </p:cSld>
  <p:clrMapOvr>
    <a:masterClrMapping/>
  </p:clrMapOvr>
  <p:transition spd="med">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3050" lvl="0" indent="-273050" eaLnBrk="1" hangingPunct="1">
              <a:buClr>
                <a:srgbClr val="0BD0D9"/>
              </a:buClr>
              <a:buSzPct val="95000"/>
              <a:buFont typeface="Wingdings 2" pitchFamily="18" charset="2"/>
              <a:buChar char=""/>
            </a:pPr>
            <a:r>
              <a:rPr lang="fi-FI" altLang="fi-FI" sz="2600" b="1" kern="1200" dirty="0">
                <a:solidFill>
                  <a:prstClr val="black"/>
                </a:solidFill>
              </a:rPr>
              <a:t>HUOM. SAMANA KOEPÄIVÄNÄ VOIT OSALLISTUA VAIN YHTEEN KOKEESEEN.</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POIKKEUS: LYHYET KIELET (koeaikaa 8h kahdelle kokeelle).</a:t>
            </a:r>
          </a:p>
          <a:p>
            <a:pPr marL="273050" lvl="0" indent="-273050" eaLnBrk="1" hangingPunct="1">
              <a:buClr>
                <a:srgbClr val="0BD0D9"/>
              </a:buClr>
              <a:buSzPct val="95000"/>
              <a:buFont typeface="Wingdings 2" pitchFamily="18" charset="2"/>
              <a:buChar char=""/>
            </a:pPr>
            <a:r>
              <a:rPr lang="fi-FI" altLang="fi-FI" sz="2600" kern="1200" dirty="0">
                <a:solidFill>
                  <a:prstClr val="black"/>
                </a:solidFill>
              </a:rPr>
              <a:t>Samalla tutkintokerralla ei siis voi kirjoittaa kahta pitkää kieltä, koska kokeet ovat samana päivänä, et myöskään kahta reaalikoetta.</a:t>
            </a:r>
          </a:p>
          <a:p>
            <a:pPr marL="273050" lvl="0" indent="-273050" eaLnBrk="1" hangingPunct="1">
              <a:buClr>
                <a:srgbClr val="0BD0D9"/>
              </a:buClr>
              <a:buSzPct val="95000"/>
              <a:buFont typeface="Wingdings 2" pitchFamily="18" charset="2"/>
              <a:buChar char=""/>
            </a:pPr>
            <a:r>
              <a:rPr lang="fi-FI" altLang="fi-FI" sz="2600" b="1" kern="1200" dirty="0">
                <a:solidFill>
                  <a:srgbClr val="FF3300"/>
                </a:solidFill>
              </a:rPr>
              <a:t>Tarkistathan YO-kirjoitussuunnitelmasi: </a:t>
            </a:r>
            <a:r>
              <a:rPr lang="fi-FI" altLang="fi-FI" sz="2600" kern="1200" dirty="0">
                <a:solidFill>
                  <a:srgbClr val="FF3300"/>
                </a:solidFill>
              </a:rPr>
              <a:t>sinulla </a:t>
            </a:r>
            <a:r>
              <a:rPr lang="fi-FI" altLang="fi-FI" sz="2600" u="sng" kern="1200" dirty="0">
                <a:solidFill>
                  <a:srgbClr val="FF3300"/>
                </a:solidFill>
              </a:rPr>
              <a:t>ei voi olla kahta saman koepäivän reaalikoetta </a:t>
            </a:r>
            <a:r>
              <a:rPr lang="fi-FI" altLang="fi-FI" sz="2600" kern="1200" dirty="0">
                <a:solidFill>
                  <a:srgbClr val="FF3300"/>
                </a:solidFill>
              </a:rPr>
              <a:t>samalla tutkintokerralla!</a:t>
            </a: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a:p>
            <a:pPr marL="273050" lvl="0" indent="-273050" eaLnBrk="1" hangingPunct="1">
              <a:buClr>
                <a:srgbClr val="0BD0D9"/>
              </a:buClr>
              <a:buSzPct val="95000"/>
              <a:buFont typeface="Wingdings 2" pitchFamily="18" charset="2"/>
              <a:buChar char=""/>
            </a:pPr>
            <a:endParaRPr lang="fi-FI" altLang="fi-FI" sz="2600" kern="1200" dirty="0">
              <a:solidFill>
                <a:prstClr val="black"/>
              </a:solidFill>
            </a:endParaRPr>
          </a:p>
        </p:txBody>
      </p:sp>
    </p:spTree>
    <p:extLst>
      <p:ext uri="{BB962C8B-B14F-4D97-AF65-F5344CB8AC3E}">
        <p14:creationId xmlns:p14="http://schemas.microsoft.com/office/powerpoint/2010/main" val="3467387452"/>
      </p:ext>
    </p:extLst>
  </p:cSld>
  <p:clrMapOvr>
    <a:masterClrMapping/>
  </p:clrMapOvr>
  <p:transition spd="med">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yöristetty suorakulmio 3"/>
          <p:cNvSpPr/>
          <p:nvPr/>
        </p:nvSpPr>
        <p:spPr bwMode="auto">
          <a:xfrm>
            <a:off x="539552" y="2780928"/>
            <a:ext cx="8280920" cy="1080120"/>
          </a:xfrm>
          <a:prstGeom prst="roundRect">
            <a:avLst/>
          </a:prstGeom>
          <a:solidFill>
            <a:schemeClr val="accent3">
              <a:lumMod val="85000"/>
            </a:schemeClr>
          </a:solidFill>
          <a:ln w="38100" cap="flat" cmpd="sng" algn="ctr">
            <a:solidFill>
              <a:srgbClr val="C00000"/>
            </a:solidFill>
            <a:prstDash val="solid"/>
            <a:round/>
            <a:headEnd type="none" w="med" len="med"/>
            <a:tailEnd type="none" w="med" len="med"/>
          </a:ln>
          <a:effectLst>
            <a:glow rad="228600">
              <a:schemeClr val="accent4">
                <a:satMod val="175000"/>
                <a:alpha val="40000"/>
              </a:schemeClr>
            </a:glow>
          </a:effectLst>
        </p:spPr>
        <p:txBody>
          <a:bodyPr anchor="ctr">
            <a:spAutoFit/>
          </a:bodyPr>
          <a:lstStyle/>
          <a:p>
            <a:pPr marL="269875" indent="-269875">
              <a:defRPr/>
            </a:pPr>
            <a:endParaRPr lang="fi-FI" dirty="0"/>
          </a:p>
        </p:txBody>
      </p:sp>
      <p:sp>
        <p:nvSpPr>
          <p:cNvPr id="15365" name="Rectangle 2"/>
          <p:cNvSpPr>
            <a:spLocks noGrp="1" noChangeArrowheads="1"/>
          </p:cNvSpPr>
          <p:nvPr>
            <p:ph type="title"/>
          </p:nvPr>
        </p:nvSpPr>
        <p:spPr bwMode="auto">
          <a:xfrm>
            <a:off x="889595" y="115888"/>
            <a:ext cx="6562725" cy="7778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Ilmoittautuminen</a:t>
            </a:r>
          </a:p>
        </p:txBody>
      </p:sp>
      <p:sp>
        <p:nvSpPr>
          <p:cNvPr id="15366" name="Rectangle 3"/>
          <p:cNvSpPr>
            <a:spLocks noGrp="1" noChangeArrowheads="1"/>
          </p:cNvSpPr>
          <p:nvPr>
            <p:ph type="body" idx="1"/>
          </p:nvPr>
        </p:nvSpPr>
        <p:spPr bwMode="auto">
          <a:xfrm>
            <a:off x="457200" y="1600200"/>
            <a:ext cx="8579296"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dirty="0">
                <a:latin typeface="Arial" pitchFamily="34" charset="0"/>
                <a:cs typeface="Arial" pitchFamily="34" charset="0"/>
              </a:rPr>
              <a:t>Syksyn 2024 tutkintoon 21.5. mennessä, korottajat 5.6. mennessä</a:t>
            </a:r>
          </a:p>
          <a:p>
            <a:pPr eaLnBrk="1" hangingPunct="1"/>
            <a:r>
              <a:rPr lang="fi-FI" u="sng" dirty="0">
                <a:solidFill>
                  <a:srgbClr val="CC3300"/>
                </a:solidFill>
                <a:latin typeface="Arial" pitchFamily="34" charset="0"/>
                <a:cs typeface="Arial" pitchFamily="34" charset="0"/>
              </a:rPr>
              <a:t>ilmoittautuminen on sitova: valintoja et voi jälkikäteen muuttaa</a:t>
            </a:r>
          </a:p>
          <a:p>
            <a:pPr eaLnBrk="1" hangingPunct="1"/>
            <a:r>
              <a:rPr lang="fi-FI" sz="2800" dirty="0">
                <a:latin typeface="Arial" pitchFamily="34" charset="0"/>
                <a:cs typeface="Arial" pitchFamily="34" charset="0"/>
              </a:rPr>
              <a:t>ilmoittautuminen </a:t>
            </a:r>
            <a:r>
              <a:rPr lang="fi-FI" sz="2800" dirty="0" err="1">
                <a:latin typeface="Arial" pitchFamily="34" charset="0"/>
                <a:cs typeface="Arial" pitchFamily="34" charset="0"/>
              </a:rPr>
              <a:t>WILMAssa</a:t>
            </a:r>
            <a:r>
              <a:rPr lang="fi-FI" sz="2800" dirty="0">
                <a:latin typeface="Arial" pitchFamily="34" charset="0"/>
                <a:cs typeface="Arial" pitchFamily="34" charset="0"/>
              </a:rPr>
              <a:t> </a:t>
            </a:r>
            <a:r>
              <a:rPr lang="fi-FI" sz="2800" b="1" dirty="0">
                <a:solidFill>
                  <a:srgbClr val="FF0000"/>
                </a:solidFill>
                <a:latin typeface="Arial" pitchFamily="34" charset="0"/>
                <a:cs typeface="Arial" pitchFamily="34" charset="0"/>
              </a:rPr>
              <a:t>jokaiseen tutkintokertaan erikseen </a:t>
            </a:r>
            <a:r>
              <a:rPr lang="fi-FI" sz="2800" dirty="0">
                <a:solidFill>
                  <a:srgbClr val="FF0000"/>
                </a:solidFill>
                <a:latin typeface="Arial" pitchFamily="34" charset="0"/>
                <a:cs typeface="Arial" pitchFamily="34" charset="0"/>
              </a:rPr>
              <a:t>(Lomakkeet -&gt; Ilmoittautuminen ylioppilaskirjoituksiin)</a:t>
            </a:r>
          </a:p>
          <a:p>
            <a:pPr eaLnBrk="1" hangingPunct="1"/>
            <a:r>
              <a:rPr lang="fi-FI" sz="2800" dirty="0">
                <a:latin typeface="Arial" pitchFamily="34" charset="0"/>
                <a:cs typeface="Arial" pitchFamily="34" charset="0"/>
              </a:rPr>
              <a:t>poikkeuksiin, muutoksiin ja mitätöintiin on oltava erityisen painavat syyt</a:t>
            </a:r>
          </a:p>
        </p:txBody>
      </p:sp>
    </p:spTree>
  </p:cSld>
  <p:clrMapOvr>
    <a:masterClrMapping/>
  </p:clrMapOvr>
  <p:transition spd="med">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Ilmoittautuminen</a:t>
            </a:r>
          </a:p>
        </p:txBody>
      </p:sp>
      <p:sp>
        <p:nvSpPr>
          <p:cNvPr id="3" name="Sisällön paikkamerkki 2"/>
          <p:cNvSpPr>
            <a:spLocks noGrp="1"/>
          </p:cNvSpPr>
          <p:nvPr>
            <p:ph idx="1"/>
          </p:nvPr>
        </p:nvSpPr>
        <p:spPr/>
        <p:txBody>
          <a:bodyPr/>
          <a:lstStyle/>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mitkä ja minkä tasoiset </a:t>
            </a:r>
            <a:r>
              <a:rPr lang="fi-FI" b="1" kern="1200" dirty="0">
                <a:solidFill>
                  <a:prstClr val="black"/>
                </a:solidFill>
              </a:rPr>
              <a:t>kokeet suoritat </a:t>
            </a:r>
          </a:p>
          <a:p>
            <a:pPr marL="274320" lvl="0" indent="-274320" eaLnBrk="1" fontAlgn="auto" hangingPunct="1">
              <a:lnSpc>
                <a:spcPct val="80000"/>
              </a:lnSpc>
              <a:spcAft>
                <a:spcPts val="0"/>
              </a:spcAft>
              <a:buClr>
                <a:srgbClr val="0BD0D9"/>
              </a:buClr>
              <a:buSzPct val="95000"/>
              <a:buFont typeface="Wingdings 2"/>
              <a:buChar char=""/>
              <a:defRPr/>
            </a:pPr>
            <a:r>
              <a:rPr lang="fi-FI" b="1" u="sng" kern="1200" dirty="0">
                <a:solidFill>
                  <a:prstClr val="black"/>
                </a:solidFill>
              </a:rPr>
              <a:t>hajautussuunnitelma </a:t>
            </a:r>
            <a:r>
              <a:rPr lang="fi-FI" b="1" kern="1200" dirty="0">
                <a:solidFill>
                  <a:prstClr val="black"/>
                </a:solidFill>
              </a:rPr>
              <a:t>(vähintään 5 koetta)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prstClr val="black"/>
                </a:solidFill>
              </a:rPr>
              <a:t>onko erityisjärjestelyjä YO-kokeeseen (jos on jo haettu ja myönnetty – ne näkyvät Wilmassa)</a:t>
            </a:r>
          </a:p>
          <a:p>
            <a:pPr marL="274320" lvl="0" indent="-274320" eaLnBrk="1" fontAlgn="auto" hangingPunct="1">
              <a:lnSpc>
                <a:spcPct val="80000"/>
              </a:lnSpc>
              <a:spcAft>
                <a:spcPts val="0"/>
              </a:spcAft>
              <a:buClr>
                <a:srgbClr val="0BD0D9"/>
              </a:buClr>
              <a:buSzPct val="95000"/>
              <a:buFont typeface="Wingdings 2"/>
              <a:buChar char=""/>
              <a:defRPr/>
            </a:pPr>
            <a:r>
              <a:rPr lang="fi-FI" kern="1200" dirty="0">
                <a:solidFill>
                  <a:srgbClr val="FF0000"/>
                </a:solidFill>
              </a:rPr>
              <a:t>tarkista osoite- ja puhelintietosi Wilma-lomakkeesta, ja </a:t>
            </a:r>
            <a:r>
              <a:rPr lang="fi-FI" kern="1200" dirty="0"/>
              <a:t>korjaa</a:t>
            </a:r>
            <a:r>
              <a:rPr lang="fi-FI" kern="1200" dirty="0">
                <a:solidFill>
                  <a:srgbClr val="FF0000"/>
                </a:solidFill>
              </a:rPr>
              <a:t>, jos on muuttuneita tietoja se on mahdollista; tai </a:t>
            </a:r>
            <a:r>
              <a:rPr lang="fi-FI" kern="1200" dirty="0"/>
              <a:t>korjaa kynällä printtiin</a:t>
            </a:r>
            <a:r>
              <a:rPr lang="fi-FI" kern="1200" dirty="0">
                <a:solidFill>
                  <a:srgbClr val="FF0000"/>
                </a:solidFill>
              </a:rPr>
              <a:t>, niin korjataan kansliassa, kun tuot lomakkeen</a:t>
            </a:r>
          </a:p>
        </p:txBody>
      </p:sp>
    </p:spTree>
    <p:extLst>
      <p:ext uri="{BB962C8B-B14F-4D97-AF65-F5344CB8AC3E}">
        <p14:creationId xmlns:p14="http://schemas.microsoft.com/office/powerpoint/2010/main" val="216528742"/>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solidFill>
                  <a:srgbClr val="FF0000"/>
                </a:solidFill>
              </a:rPr>
              <a:t>ILMOITTAUTUMINEN SYKSYN 2024 YO-KIRJOITUKSIIN</a:t>
            </a:r>
          </a:p>
          <a:p>
            <a:r>
              <a:rPr lang="fi-FI" sz="2800" b="1" dirty="0">
                <a:solidFill>
                  <a:srgbClr val="FF0000"/>
                </a:solidFill>
              </a:rPr>
              <a:t>Viimeistään 21.5. Wilmassa; </a:t>
            </a:r>
            <a:r>
              <a:rPr lang="fi-FI" sz="2800" b="1" u="sng" dirty="0">
                <a:solidFill>
                  <a:srgbClr val="FF0000"/>
                </a:solidFill>
              </a:rPr>
              <a:t>toimitat myös allekirjoitetun printin ilmoittautumislomakkeesta opinto-ohjaajalle tai koulun kansliaan</a:t>
            </a:r>
          </a:p>
          <a:p>
            <a:r>
              <a:rPr lang="fi-FI" sz="2800" b="1" dirty="0">
                <a:solidFill>
                  <a:srgbClr val="002060"/>
                </a:solidFill>
              </a:rPr>
              <a:t>Kevään tulokset tulevat 14.5. – siirretään Wilmaan</a:t>
            </a:r>
          </a:p>
        </p:txBody>
      </p:sp>
    </p:spTree>
    <p:extLst>
      <p:ext uri="{BB962C8B-B14F-4D97-AF65-F5344CB8AC3E}">
        <p14:creationId xmlns:p14="http://schemas.microsoft.com/office/powerpoint/2010/main" val="2233020580"/>
      </p:ext>
    </p:extLst>
  </p:cSld>
  <p:clrMapOvr>
    <a:masterClrMapping/>
  </p:clrMapOvr>
  <p:transition spd="med">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dirty="0"/>
              <a:t>Suoritusaika: klikkaa kohtaa, mutta </a:t>
            </a:r>
            <a:r>
              <a:rPr lang="fi-FI" sz="2400" b="1" dirty="0"/>
              <a:t>älä muuta siihen mitään! (tulee automaattisesti 2024S)</a:t>
            </a:r>
          </a:p>
          <a:p>
            <a:r>
              <a:rPr lang="fi-FI" sz="2400" b="1" dirty="0"/>
              <a:t>Valitse MAKSUTTOMAT KOKEET (hyväksytyn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144245496"/>
      </p:ext>
    </p:extLst>
  </p:cSld>
  <p:clrMapOvr>
    <a:masterClrMapping/>
  </p:clrMapOvr>
  <p:transition spd="med">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200" dirty="0">
                <a:solidFill>
                  <a:schemeClr val="bg1"/>
                </a:solidFill>
                <a:latin typeface="Arial Rounded MT Bold" pitchFamily="34" charset="0"/>
              </a:rPr>
              <a:t>Hylätyn kokeen uusiminen</a:t>
            </a:r>
          </a:p>
        </p:txBody>
      </p:sp>
      <p:sp>
        <p:nvSpPr>
          <p:cNvPr id="4" name="Oval 9"/>
          <p:cNvSpPr>
            <a:spLocks noChangeArrowheads="1"/>
          </p:cNvSpPr>
          <p:nvPr/>
        </p:nvSpPr>
        <p:spPr bwMode="auto">
          <a:xfrm>
            <a:off x="2808288" y="1052513"/>
            <a:ext cx="3132137" cy="1511300"/>
          </a:xfrm>
          <a:prstGeom prst="ellipse">
            <a:avLst/>
          </a:pr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wrap="none" anchor="ctr">
            <a:spAutoFit/>
          </a:bodyPr>
          <a:lstStyle/>
          <a:p>
            <a:pPr>
              <a:defRPr/>
            </a:pPr>
            <a:endParaRPr lang="fi-FI" dirty="0"/>
          </a:p>
        </p:txBody>
      </p:sp>
      <p:sp>
        <p:nvSpPr>
          <p:cNvPr id="5" name="Rectangle 3"/>
          <p:cNvSpPr txBox="1">
            <a:spLocks noChangeArrowheads="1"/>
          </p:cNvSpPr>
          <p:nvPr/>
        </p:nvSpPr>
        <p:spPr bwMode="auto">
          <a:xfrm>
            <a:off x="395288" y="4221163"/>
            <a:ext cx="4464050" cy="1657350"/>
          </a:xfrm>
          <a:prstGeom prst="rect">
            <a:avLst/>
          </a:prstGeom>
          <a:ln>
            <a:miter lim="800000"/>
            <a:headEnd/>
            <a:tailEnd/>
          </a:ln>
        </p:spPr>
        <p:txBody>
          <a:bodyPr vert="horz" wrap="square" lIns="91440" tIns="45720" rIns="91440" bIns="45720" numCol="1" anchor="t" anchorCtr="0" compatLnSpc="1">
            <a:prstTxWarp prst="textNoShape">
              <a:avLst/>
            </a:prstTxWarp>
          </a:bodyPr>
          <a:lstStyle/>
          <a:p>
            <a:pPr marL="533400" marR="0" lvl="0" indent="-533400" algn="l" defTabSz="914400" rtl="0" eaLnBrk="1" fontAlgn="base" latinLnBrk="0" hangingPunct="1">
              <a:lnSpc>
                <a:spcPct val="100000"/>
              </a:lnSpc>
              <a:spcBef>
                <a:spcPct val="20000"/>
              </a:spcBef>
              <a:spcAft>
                <a:spcPct val="0"/>
              </a:spcAft>
              <a:buClrTx/>
              <a:buSzTx/>
              <a:buFontTx/>
              <a:buChar char="•"/>
              <a:tabLst/>
              <a:defRPr/>
            </a:pPr>
            <a:r>
              <a:rPr lang="fi-FI" kern="0" dirty="0">
                <a:solidFill>
                  <a:srgbClr val="CC3300"/>
                </a:solidFill>
                <a:effectLst>
                  <a:outerShdw blurRad="38100" dist="38100" dir="2700000" algn="tl">
                    <a:srgbClr val="C0C0C0"/>
                  </a:outerShdw>
                </a:effectLst>
                <a:latin typeface="+mn-lt"/>
              </a:rPr>
              <a:t>kolme</a:t>
            </a:r>
            <a:r>
              <a:rPr kumimoji="0" lang="fi-FI" sz="2400" b="1" i="0" u="none" strike="noStrike" kern="0" cap="none" spc="0" normalizeH="0" baseline="0" noProof="0" dirty="0">
                <a:ln>
                  <a:noFill/>
                </a:ln>
                <a:solidFill>
                  <a:schemeClr val="tx1"/>
                </a:solidFill>
                <a:effectLst/>
                <a:uLnTx/>
                <a:uFillTx/>
                <a:latin typeface="+mn-lt"/>
                <a:ea typeface="+mn-ea"/>
                <a:cs typeface="+mn-cs"/>
              </a:rPr>
              <a:t> kertaa koetta välittömästi </a:t>
            </a:r>
            <a:r>
              <a:rPr kumimoji="0" lang="fi-FI" sz="2400" b="1" i="0" u="sng" strike="noStrike" kern="0" cap="none" spc="0" normalizeH="0" baseline="0" noProof="0" dirty="0">
                <a:ln>
                  <a:noFill/>
                </a:ln>
                <a:solidFill>
                  <a:schemeClr val="tx1"/>
                </a:solidFill>
                <a:effectLst/>
                <a:uLnTx/>
                <a:uFillTx/>
                <a:latin typeface="+mn-lt"/>
                <a:ea typeface="+mn-ea"/>
                <a:cs typeface="+mn-cs"/>
              </a:rPr>
              <a:t>seuraavien kolmen tutkintokerran aikana tutkinnon </a:t>
            </a:r>
            <a:r>
              <a:rPr lang="fi-FI" u="sng" kern="0" dirty="0">
                <a:latin typeface="+mn-lt"/>
              </a:rPr>
              <a:t>o</a:t>
            </a:r>
            <a:r>
              <a:rPr kumimoji="0" lang="fi-FI" sz="2400" b="1" i="0" u="sng" strike="noStrike" kern="0" cap="none" spc="0" normalizeH="0" baseline="0" noProof="0" dirty="0" err="1">
                <a:ln>
                  <a:noFill/>
                </a:ln>
                <a:solidFill>
                  <a:schemeClr val="tx1"/>
                </a:solidFill>
                <a:effectLst/>
                <a:uLnTx/>
                <a:uFillTx/>
                <a:latin typeface="+mn-lt"/>
                <a:ea typeface="+mn-ea"/>
                <a:cs typeface="+mn-cs"/>
              </a:rPr>
              <a:t>llessa</a:t>
            </a:r>
            <a:r>
              <a:rPr kumimoji="0" lang="fi-FI" sz="2400" b="1" i="0" u="sng" strike="noStrike" kern="0" cap="none" spc="0" normalizeH="0" noProof="0" dirty="0">
                <a:ln>
                  <a:noFill/>
                </a:ln>
                <a:solidFill>
                  <a:schemeClr val="tx1"/>
                </a:solidFill>
                <a:effectLst/>
                <a:uLnTx/>
                <a:uFillTx/>
                <a:latin typeface="+mn-lt"/>
                <a:ea typeface="+mn-ea"/>
                <a:cs typeface="+mn-cs"/>
              </a:rPr>
              <a:t> kesken</a:t>
            </a:r>
            <a:endParaRPr kumimoji="0" lang="fi-FI" sz="2400" b="1" i="0" u="sng" strike="noStrike" kern="0" cap="none" spc="0" normalizeH="0" baseline="0" noProof="0" dirty="0">
              <a:ln>
                <a:noFill/>
              </a:ln>
              <a:solidFill>
                <a:schemeClr val="tx1"/>
              </a:solidFill>
              <a:effectLst/>
              <a:uLnTx/>
              <a:uFillTx/>
              <a:latin typeface="+mn-lt"/>
              <a:ea typeface="+mn-ea"/>
              <a:cs typeface="+mn-cs"/>
            </a:endParaRPr>
          </a:p>
        </p:txBody>
      </p:sp>
      <p:sp>
        <p:nvSpPr>
          <p:cNvPr id="6" name="Text Box 6"/>
          <p:cNvSpPr txBox="1">
            <a:spLocks noChangeArrowheads="1"/>
          </p:cNvSpPr>
          <p:nvPr/>
        </p:nvSpPr>
        <p:spPr bwMode="auto">
          <a:xfrm>
            <a:off x="3132138" y="1339850"/>
            <a:ext cx="2376487" cy="1009650"/>
          </a:xfrm>
          <a:prstGeom prst="rect">
            <a:avLst/>
          </a:prstGeom>
          <a:noFill/>
          <a:ln w="9525">
            <a:noFill/>
            <a:miter lim="800000"/>
            <a:headEnd/>
            <a:tailEnd/>
          </a:ln>
        </p:spPr>
        <p:txBody>
          <a:bodyPr>
            <a:spAutoFit/>
          </a:bodyPr>
          <a:lstStyle/>
          <a:p>
            <a:pPr algn="ctr">
              <a:buSzTx/>
              <a:buFontTx/>
              <a:buNone/>
            </a:pPr>
            <a:r>
              <a:rPr lang="fi-FI" sz="2800" dirty="0">
                <a:solidFill>
                  <a:schemeClr val="bg1"/>
                </a:solidFill>
              </a:rPr>
              <a:t>Hylätty koe</a:t>
            </a:r>
          </a:p>
          <a:p>
            <a:pPr algn="ctr">
              <a:spcBef>
                <a:spcPct val="15000"/>
              </a:spcBef>
              <a:buSzTx/>
              <a:buFontTx/>
              <a:buNone/>
            </a:pPr>
            <a:r>
              <a:rPr lang="fi-FI" sz="2800" dirty="0">
                <a:solidFill>
                  <a:schemeClr val="bg1"/>
                </a:solidFill>
              </a:rPr>
              <a:t>(i)</a:t>
            </a:r>
          </a:p>
        </p:txBody>
      </p:sp>
      <p:sp>
        <p:nvSpPr>
          <p:cNvPr id="7" name="Rectangle 10"/>
          <p:cNvSpPr>
            <a:spLocks noChangeArrowheads="1"/>
          </p:cNvSpPr>
          <p:nvPr/>
        </p:nvSpPr>
        <p:spPr bwMode="auto">
          <a:xfrm>
            <a:off x="5004048" y="4365625"/>
            <a:ext cx="4139952" cy="1569660"/>
          </a:xfrm>
          <a:prstGeom prst="rect">
            <a:avLst/>
          </a:prstGeom>
          <a:noFill/>
          <a:ln w="38100" algn="ctr">
            <a:noFill/>
            <a:miter lim="800000"/>
            <a:headEnd/>
            <a:tailEnd/>
          </a:ln>
          <a:effectLst/>
        </p:spPr>
        <p:txBody>
          <a:bodyPr wrap="square">
            <a:spAutoFit/>
          </a:bodyPr>
          <a:lstStyle/>
          <a:p>
            <a:pPr marL="269875" indent="-269875">
              <a:spcBef>
                <a:spcPct val="20000"/>
              </a:spcBef>
              <a:buSzTx/>
              <a:defRPr/>
            </a:pPr>
            <a:r>
              <a:rPr lang="fi-FI" u="sng" dirty="0"/>
              <a:t>rajattomasti tutkinnon suorittamisen jälkeen – </a:t>
            </a:r>
            <a:r>
              <a:rPr lang="fi-FI" dirty="0"/>
              <a:t>koskee sekä pakollisia että ylimääräisiä kokeita</a:t>
            </a:r>
          </a:p>
        </p:txBody>
      </p:sp>
      <p:sp>
        <p:nvSpPr>
          <p:cNvPr id="8" name="AutoShape 11"/>
          <p:cNvSpPr>
            <a:spLocks noChangeArrowheads="1"/>
          </p:cNvSpPr>
          <p:nvPr/>
        </p:nvSpPr>
        <p:spPr bwMode="auto">
          <a:xfrm rot="6907669">
            <a:off x="2476501" y="3027362"/>
            <a:ext cx="1655762" cy="792163"/>
          </a:xfrm>
          <a:custGeom>
            <a:avLst/>
            <a:gdLst>
              <a:gd name="T0" fmla="*/ 95192598 w 21600"/>
              <a:gd name="T1" fmla="*/ 0 h 21600"/>
              <a:gd name="T2" fmla="*/ 0 w 21600"/>
              <a:gd name="T3" fmla="*/ 14525995 h 21600"/>
              <a:gd name="T4" fmla="*/ 95192598 w 21600"/>
              <a:gd name="T5" fmla="*/ 29051953 h 21600"/>
              <a:gd name="T6" fmla="*/ 126923502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9" name="AutoShape 12"/>
          <p:cNvSpPr>
            <a:spLocks noChangeArrowheads="1"/>
          </p:cNvSpPr>
          <p:nvPr/>
        </p:nvSpPr>
        <p:spPr bwMode="auto">
          <a:xfrm rot="4009585">
            <a:off x="4932362" y="2997201"/>
            <a:ext cx="1655763" cy="792162"/>
          </a:xfrm>
          <a:custGeom>
            <a:avLst/>
            <a:gdLst>
              <a:gd name="T0" fmla="*/ 95192732 w 21600"/>
              <a:gd name="T1" fmla="*/ 0 h 21600"/>
              <a:gd name="T2" fmla="*/ 0 w 21600"/>
              <a:gd name="T3" fmla="*/ 14525940 h 21600"/>
              <a:gd name="T4" fmla="*/ 95192732 w 21600"/>
              <a:gd name="T5" fmla="*/ 29051880 h 21600"/>
              <a:gd name="T6" fmla="*/ 126923655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Hylätty koe</a:t>
            </a:r>
          </a:p>
        </p:txBody>
      </p:sp>
      <p:sp>
        <p:nvSpPr>
          <p:cNvPr id="3" name="Sisällön paikkamerkki 2"/>
          <p:cNvSpPr>
            <a:spLocks noGrp="1"/>
          </p:cNvSpPr>
          <p:nvPr>
            <p:ph idx="1"/>
          </p:nvPr>
        </p:nvSpPr>
        <p:spPr/>
        <p:txBody>
          <a:bodyPr/>
          <a:lstStyle/>
          <a:p>
            <a:r>
              <a:rPr lang="fi-FI" sz="2800" b="1" dirty="0">
                <a:solidFill>
                  <a:srgbClr val="FF0000"/>
                </a:solidFill>
              </a:rPr>
              <a:t>Hylättyä koetta </a:t>
            </a:r>
            <a:r>
              <a:rPr lang="fi-FI" sz="2800" dirty="0"/>
              <a:t>uusiessasi </a:t>
            </a:r>
            <a:r>
              <a:rPr lang="fi-FI" sz="2800" u="sng" dirty="0"/>
              <a:t>voit halutessasi vaihtaa vaativamman tason kokeen lyhyemmän oppimäärän kokeeseen.</a:t>
            </a:r>
            <a:r>
              <a:rPr lang="fi-FI" sz="2800" dirty="0"/>
              <a:t> Tason vaihtaminen edellyttää, että tutkintosi pakollisiin kokeisiin sisältyy edelleen yksi pitkän oppimäärän koe. </a:t>
            </a:r>
          </a:p>
          <a:p>
            <a:r>
              <a:rPr lang="fi-FI" sz="2800" dirty="0"/>
              <a:t>Jos määräaika (3 peräkkäistä tutkintokertaa) kuluu umpeen tai et selviydy </a:t>
            </a:r>
            <a:r>
              <a:rPr lang="fi-FI" sz="2800" dirty="0">
                <a:solidFill>
                  <a:srgbClr val="FF0000"/>
                </a:solidFill>
              </a:rPr>
              <a:t>kolmannella </a:t>
            </a:r>
            <a:r>
              <a:rPr lang="fi-FI" sz="2800" dirty="0"/>
              <a:t>uusimiskerralla, sinun on suoritettava koko tutkinto uudelleen.</a:t>
            </a:r>
          </a:p>
        </p:txBody>
      </p:sp>
    </p:spTree>
    <p:extLst>
      <p:ext uri="{BB962C8B-B14F-4D97-AF65-F5344CB8AC3E}">
        <p14:creationId xmlns:p14="http://schemas.microsoft.com/office/powerpoint/2010/main" val="3886043826"/>
      </p:ext>
    </p:extLst>
  </p:cSld>
  <p:clrMapOvr>
    <a:masterClrMapping/>
  </p:clrMapOvr>
  <p:transition spd="med">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62880" y="274638"/>
            <a:ext cx="8229600" cy="706090"/>
          </a:xfrm>
        </p:spPr>
        <p:txBody>
          <a:bodyPr/>
          <a:lstStyle/>
          <a:p>
            <a:r>
              <a:rPr lang="fi-FI" sz="3600" dirty="0">
                <a:solidFill>
                  <a:schemeClr val="bg1"/>
                </a:solidFill>
                <a:latin typeface="Arial Rounded MT Bold" pitchFamily="34" charset="0"/>
              </a:rPr>
              <a:t>Hyväksytyn uusiminen</a:t>
            </a:r>
          </a:p>
        </p:txBody>
      </p:sp>
      <p:sp>
        <p:nvSpPr>
          <p:cNvPr id="4" name="Oval 2"/>
          <p:cNvSpPr>
            <a:spLocks noChangeArrowheads="1"/>
          </p:cNvSpPr>
          <p:nvPr/>
        </p:nvSpPr>
        <p:spPr bwMode="auto">
          <a:xfrm>
            <a:off x="2339975" y="1052513"/>
            <a:ext cx="3960813" cy="1800225"/>
          </a:xfrm>
          <a:prstGeom prst="ellipse">
            <a:avLst/>
          </a:prstGeom>
          <a:solidFill>
            <a:srgbClr val="92D05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pPr>
              <a:defRPr/>
            </a:pPr>
            <a:endParaRPr lang="fi-FI" dirty="0"/>
          </a:p>
        </p:txBody>
      </p:sp>
      <p:sp>
        <p:nvSpPr>
          <p:cNvPr id="5" name="Text Box 5"/>
          <p:cNvSpPr txBox="1">
            <a:spLocks noChangeArrowheads="1"/>
          </p:cNvSpPr>
          <p:nvPr/>
        </p:nvSpPr>
        <p:spPr bwMode="auto">
          <a:xfrm>
            <a:off x="2916238" y="1484313"/>
            <a:ext cx="2808287" cy="1009650"/>
          </a:xfrm>
          <a:prstGeom prst="rect">
            <a:avLst/>
          </a:prstGeom>
          <a:noFill/>
          <a:ln w="9525">
            <a:noFill/>
            <a:miter lim="800000"/>
            <a:headEnd/>
            <a:tailEnd/>
          </a:ln>
        </p:spPr>
        <p:txBody>
          <a:bodyPr>
            <a:spAutoFit/>
          </a:bodyPr>
          <a:lstStyle/>
          <a:p>
            <a:pPr algn="ctr">
              <a:buSzTx/>
              <a:buFontTx/>
              <a:buNone/>
            </a:pPr>
            <a:r>
              <a:rPr lang="fi-FI" sz="2800" dirty="0"/>
              <a:t>hyväksytty koe</a:t>
            </a:r>
          </a:p>
          <a:p>
            <a:pPr algn="ctr">
              <a:spcBef>
                <a:spcPct val="15000"/>
              </a:spcBef>
              <a:buSzTx/>
              <a:buFontTx/>
              <a:buNone/>
            </a:pPr>
            <a:r>
              <a:rPr lang="fi-FI" sz="2800" dirty="0"/>
              <a:t>(a, b, c, m, e, l)</a:t>
            </a:r>
          </a:p>
        </p:txBody>
      </p:sp>
      <p:sp>
        <p:nvSpPr>
          <p:cNvPr id="6" name="Rectangle 6"/>
          <p:cNvSpPr>
            <a:spLocks noChangeArrowheads="1"/>
          </p:cNvSpPr>
          <p:nvPr/>
        </p:nvSpPr>
        <p:spPr bwMode="auto">
          <a:xfrm>
            <a:off x="1908175" y="4941888"/>
            <a:ext cx="5832475" cy="461665"/>
          </a:xfrm>
          <a:prstGeom prst="rect">
            <a:avLst/>
          </a:prstGeom>
          <a:noFill/>
          <a:ln w="38100" algn="ctr">
            <a:noFill/>
            <a:miter lim="800000"/>
            <a:headEnd/>
            <a:tailEnd/>
          </a:ln>
          <a:effectLst/>
        </p:spPr>
        <p:txBody>
          <a:bodyPr>
            <a:spAutoFit/>
          </a:bodyPr>
          <a:lstStyle/>
          <a:p>
            <a:pPr>
              <a:spcBef>
                <a:spcPct val="20000"/>
              </a:spcBef>
              <a:buSzTx/>
              <a:buNone/>
              <a:defRPr/>
            </a:pPr>
            <a:r>
              <a:rPr lang="fi-FI" dirty="0"/>
              <a:t>       rajoituksetta, </a:t>
            </a:r>
            <a:r>
              <a:rPr lang="fi-FI" dirty="0">
                <a:solidFill>
                  <a:srgbClr val="FF3300"/>
                </a:solidFill>
              </a:rPr>
              <a:t>aina maksullinen</a:t>
            </a:r>
          </a:p>
        </p:txBody>
      </p:sp>
      <p:sp>
        <p:nvSpPr>
          <p:cNvPr id="7" name="AutoShape 7"/>
          <p:cNvSpPr>
            <a:spLocks noChangeArrowheads="1"/>
          </p:cNvSpPr>
          <p:nvPr/>
        </p:nvSpPr>
        <p:spPr bwMode="auto">
          <a:xfrm rot="3777751">
            <a:off x="3023394" y="3680619"/>
            <a:ext cx="1584325" cy="792163"/>
          </a:xfrm>
          <a:custGeom>
            <a:avLst/>
            <a:gdLst>
              <a:gd name="T0" fmla="*/ 87155777 w 21600"/>
              <a:gd name="T1" fmla="*/ 0 h 21600"/>
              <a:gd name="T2" fmla="*/ 0 w 21600"/>
              <a:gd name="T3" fmla="*/ 14525995 h 21600"/>
              <a:gd name="T4" fmla="*/ 87155777 w 21600"/>
              <a:gd name="T5" fmla="*/ 29051953 h 21600"/>
              <a:gd name="T6" fmla="*/ 116207666 w 21600"/>
              <a:gd name="T7" fmla="*/ 14525995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8" name="AutoShape 8"/>
          <p:cNvSpPr>
            <a:spLocks noChangeArrowheads="1"/>
          </p:cNvSpPr>
          <p:nvPr/>
        </p:nvSpPr>
        <p:spPr bwMode="auto">
          <a:xfrm rot="7444284">
            <a:off x="4500563" y="3716338"/>
            <a:ext cx="1655762" cy="792162"/>
          </a:xfrm>
          <a:custGeom>
            <a:avLst/>
            <a:gdLst>
              <a:gd name="T0" fmla="*/ 95192598 w 21600"/>
              <a:gd name="T1" fmla="*/ 0 h 21600"/>
              <a:gd name="T2" fmla="*/ 0 w 21600"/>
              <a:gd name="T3" fmla="*/ 14525940 h 21600"/>
              <a:gd name="T4" fmla="*/ 95192598 w 21600"/>
              <a:gd name="T5" fmla="*/ 29051880 h 21600"/>
              <a:gd name="T6" fmla="*/ 126923502 w 21600"/>
              <a:gd name="T7" fmla="*/ 1452594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00000"/>
          </a:solidFill>
          <a:ln>
            <a:headEnd/>
            <a:tailEnd/>
          </a:ln>
        </p:spPr>
        <p:style>
          <a:lnRef idx="0">
            <a:schemeClr val="accent5"/>
          </a:lnRef>
          <a:fillRef idx="3">
            <a:schemeClr val="accent5"/>
          </a:fillRef>
          <a:effectRef idx="3">
            <a:schemeClr val="accent5"/>
          </a:effectRef>
          <a:fontRef idx="minor">
            <a:schemeClr val="lt1"/>
          </a:fontRef>
        </p:style>
        <p:txBody>
          <a:bodyPr anchor="ctr">
            <a:spAutoFit/>
          </a:bodyPr>
          <a:lstStyle/>
          <a:p>
            <a:endParaRPr lang="fi-FI" dirty="0"/>
          </a:p>
        </p:txBody>
      </p:sp>
      <p:sp>
        <p:nvSpPr>
          <p:cNvPr id="11" name="Rectangle 12"/>
          <p:cNvSpPr>
            <a:spLocks noChangeArrowheads="1"/>
          </p:cNvSpPr>
          <p:nvPr/>
        </p:nvSpPr>
        <p:spPr bwMode="auto">
          <a:xfrm>
            <a:off x="684213" y="5516563"/>
            <a:ext cx="8208267" cy="1274195"/>
          </a:xfrm>
          <a:prstGeom prst="rect">
            <a:avLst/>
          </a:prstGeom>
          <a:noFill/>
          <a:ln w="38100" algn="ctr">
            <a:noFill/>
            <a:miter lim="800000"/>
            <a:headEnd/>
            <a:tailEnd/>
          </a:ln>
        </p:spPr>
        <p:txBody>
          <a:bodyPr wrap="square">
            <a:spAutoFit/>
          </a:bodyPr>
          <a:lstStyle/>
          <a:p>
            <a:pPr marL="269875" indent="-269875">
              <a:spcBef>
                <a:spcPct val="20000"/>
              </a:spcBef>
              <a:buClr>
                <a:srgbClr val="CC3300"/>
              </a:buClr>
              <a:buSzPct val="140000"/>
            </a:pPr>
            <a:r>
              <a:rPr lang="fi-FI" dirty="0"/>
              <a:t>mikäli uusinta tapahtuu ennen ylioppilastodistuksen antamista, merkitään todistukseen parempi arvosana</a:t>
            </a:r>
          </a:p>
          <a:p>
            <a:pPr marL="269875" indent="-269875">
              <a:spcBef>
                <a:spcPct val="20000"/>
              </a:spcBef>
              <a:buClr>
                <a:srgbClr val="CC3300"/>
              </a:buClr>
              <a:buSzPct val="140000"/>
            </a:pPr>
            <a:r>
              <a:rPr lang="fi-FI" dirty="0"/>
              <a:t>muulloin annetaan erillinen todistus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Uusiminen</a:t>
            </a:r>
          </a:p>
        </p:txBody>
      </p:sp>
      <p:sp>
        <p:nvSpPr>
          <p:cNvPr id="3" name="Sisällön paikkamerkki 2"/>
          <p:cNvSpPr>
            <a:spLocks noGrp="1"/>
          </p:cNvSpPr>
          <p:nvPr>
            <p:ph idx="1"/>
          </p:nvPr>
        </p:nvSpPr>
        <p:spPr/>
        <p:txBody>
          <a:bodyPr/>
          <a:lstStyle/>
          <a:p>
            <a:r>
              <a:rPr lang="fi-FI" sz="2800" b="1" dirty="0"/>
              <a:t>Hylätyn kokeen </a:t>
            </a:r>
            <a:r>
              <a:rPr lang="fi-FI" sz="2800" dirty="0"/>
              <a:t>saa uusia kolme kertaa välittömästi seuraavien kolmen tutkintokerran aikana. </a:t>
            </a:r>
          </a:p>
          <a:p>
            <a:r>
              <a:rPr lang="fi-FI" sz="2800" u="sng" dirty="0"/>
              <a:t>Tutkinnon suorittanut </a:t>
            </a:r>
            <a:r>
              <a:rPr lang="fi-FI" sz="2800" dirty="0"/>
              <a:t>henkilö saa uusia hylätyn kokeen niin monta kertaa kuin haluaa.</a:t>
            </a:r>
          </a:p>
          <a:p>
            <a:r>
              <a:rPr lang="fi-FI" sz="2800" b="1" dirty="0"/>
              <a:t>Hyväksytyn kokeen </a:t>
            </a:r>
            <a:r>
              <a:rPr lang="fi-FI" sz="2800" dirty="0"/>
              <a:t>saa uusia niin monta kertaa kuin haluaa. </a:t>
            </a:r>
            <a:r>
              <a:rPr lang="fi-FI" sz="2800" dirty="0">
                <a:solidFill>
                  <a:srgbClr val="FF3300"/>
                </a:solidFill>
              </a:rPr>
              <a:t>Se on maksullinen.</a:t>
            </a:r>
          </a:p>
          <a:p>
            <a:endParaRPr lang="fi-FI" sz="2800" dirty="0"/>
          </a:p>
          <a:p>
            <a:endParaRPr lang="fi-FI" sz="2800" dirty="0"/>
          </a:p>
        </p:txBody>
      </p:sp>
    </p:spTree>
    <p:extLst>
      <p:ext uri="{BB962C8B-B14F-4D97-AF65-F5344CB8AC3E}">
        <p14:creationId xmlns:p14="http://schemas.microsoft.com/office/powerpoint/2010/main" val="211971302"/>
      </p:ext>
    </p:extLst>
  </p:cSld>
  <p:clrMapOvr>
    <a:masterClrMapping/>
  </p:clrMapOvr>
  <p:transition spd="med">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bg1"/>
                </a:solidFill>
                <a:latin typeface="Arial Rounded MT Bold" pitchFamily="34" charset="0"/>
              </a:rPr>
              <a:t>Täydentäminen ja keskeytys</a:t>
            </a:r>
          </a:p>
        </p:txBody>
      </p:sp>
      <p:sp>
        <p:nvSpPr>
          <p:cNvPr id="4" name="Taitettu kulma 3"/>
          <p:cNvSpPr/>
          <p:nvPr/>
        </p:nvSpPr>
        <p:spPr bwMode="auto">
          <a:xfrm>
            <a:off x="4860032"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5" name="Taitettu kulma 4"/>
          <p:cNvSpPr/>
          <p:nvPr/>
        </p:nvSpPr>
        <p:spPr bwMode="auto">
          <a:xfrm>
            <a:off x="251520" y="1556792"/>
            <a:ext cx="3960440" cy="4248472"/>
          </a:xfrm>
          <a:prstGeom prst="foldedCorner">
            <a:avLst>
              <a:gd name="adj" fmla="val 14707"/>
            </a:avLst>
          </a:prstGeom>
          <a:solidFill>
            <a:schemeClr val="bg2">
              <a:lumMod val="40000"/>
              <a:lumOff val="60000"/>
            </a:schemeClr>
          </a:solidFill>
          <a:ln w="38100" cap="flat" cmpd="sng" algn="ctr">
            <a:solidFill>
              <a:srgbClr val="7030A0"/>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ctr" anchorCtr="0" compatLnSpc="1">
            <a:prstTxWarp prst="textNoShape">
              <a:avLst/>
            </a:prstTxWarp>
            <a:spAutoFit/>
          </a:bodyPr>
          <a:lstStyle/>
          <a:p>
            <a:pPr marL="269875" marR="0" indent="-269875" algn="l" defTabSz="914400" rtl="0" eaLnBrk="1" fontAlgn="base" latinLnBrk="0" hangingPunct="1">
              <a:lnSpc>
                <a:spcPct val="100000"/>
              </a:lnSpc>
              <a:spcBef>
                <a:spcPct val="50000"/>
              </a:spcBef>
              <a:spcAft>
                <a:spcPct val="0"/>
              </a:spcAft>
              <a:buClrTx/>
              <a:buSzPct val="150000"/>
              <a:buFontTx/>
              <a:buChar char="•"/>
              <a:tabLst/>
            </a:pPr>
            <a:endParaRPr kumimoji="0" lang="fi-FI" sz="2400" b="1" i="0" u="none" strike="noStrike" cap="none" normalizeH="0" baseline="0" dirty="0">
              <a:ln>
                <a:noFill/>
              </a:ln>
              <a:solidFill>
                <a:schemeClr val="tx1"/>
              </a:solidFill>
              <a:effectLst/>
              <a:latin typeface="Arial" charset="0"/>
            </a:endParaRPr>
          </a:p>
        </p:txBody>
      </p:sp>
      <p:sp>
        <p:nvSpPr>
          <p:cNvPr id="6" name="Tekstikehys 5"/>
          <p:cNvSpPr txBox="1"/>
          <p:nvPr/>
        </p:nvSpPr>
        <p:spPr>
          <a:xfrm>
            <a:off x="467544" y="1772816"/>
            <a:ext cx="3744416" cy="3939540"/>
          </a:xfrm>
          <a:prstGeom prst="rect">
            <a:avLst/>
          </a:prstGeom>
          <a:noFill/>
        </p:spPr>
        <p:txBody>
          <a:bodyPr wrap="square" rtlCol="0">
            <a:spAutoFit/>
          </a:bodyPr>
          <a:lstStyle/>
          <a:p>
            <a:r>
              <a:rPr lang="fi-FI" sz="2000" dirty="0"/>
              <a:t> ylioppilas voi </a:t>
            </a:r>
            <a:r>
              <a:rPr lang="fi-FI" sz="2000" dirty="0">
                <a:solidFill>
                  <a:srgbClr val="FF0000"/>
                </a:solidFill>
              </a:rPr>
              <a:t>täydentää</a:t>
            </a:r>
            <a:r>
              <a:rPr lang="fi-FI" sz="2000" dirty="0"/>
              <a:t> tutkintoa kokeilla, jotka eivät sisälly hänen tutkintoonsa</a:t>
            </a:r>
          </a:p>
          <a:p>
            <a:r>
              <a:rPr lang="fi-FI" sz="2000" dirty="0"/>
              <a:t> samassa aineessa voi suorittaa myös toisen eri tasoisen kokeen</a:t>
            </a:r>
          </a:p>
          <a:p>
            <a:r>
              <a:rPr lang="fi-FI" sz="2000" dirty="0"/>
              <a:t> täydentämiseen ei ole aikarajaa</a:t>
            </a:r>
          </a:p>
          <a:p>
            <a:r>
              <a:rPr lang="fi-FI" sz="2000" dirty="0"/>
              <a:t> </a:t>
            </a:r>
            <a:r>
              <a:rPr lang="fi-FI" sz="2000" dirty="0">
                <a:solidFill>
                  <a:srgbClr val="FF0000"/>
                </a:solidFill>
              </a:rPr>
              <a:t>tutkinnon ollessa kesken siihen on vielä mahdollista lisätä kokeita</a:t>
            </a:r>
          </a:p>
        </p:txBody>
      </p:sp>
      <p:sp>
        <p:nvSpPr>
          <p:cNvPr id="7" name="Tekstikehys 6"/>
          <p:cNvSpPr txBox="1"/>
          <p:nvPr/>
        </p:nvSpPr>
        <p:spPr>
          <a:xfrm>
            <a:off x="5148064" y="1916832"/>
            <a:ext cx="3672408" cy="3785652"/>
          </a:xfrm>
          <a:prstGeom prst="rect">
            <a:avLst/>
          </a:prstGeom>
          <a:noFill/>
        </p:spPr>
        <p:txBody>
          <a:bodyPr wrap="square" rtlCol="0">
            <a:spAutoFit/>
          </a:bodyPr>
          <a:lstStyle/>
          <a:p>
            <a:r>
              <a:rPr lang="fi-FI" sz="2000" dirty="0"/>
              <a:t> lautakunta voi erittäin painavasta syystä päättää, että tutkinto aloitetaan alusta</a:t>
            </a:r>
          </a:p>
          <a:p>
            <a:r>
              <a:rPr lang="fi-FI" sz="2000" dirty="0"/>
              <a:t> opiskelu ulkomailla voi antaa lisäaikaa hajautukseen</a:t>
            </a:r>
          </a:p>
          <a:p>
            <a:r>
              <a:rPr lang="fi-FI" sz="2000" dirty="0"/>
              <a:t> </a:t>
            </a:r>
            <a:r>
              <a:rPr lang="fi-FI" sz="2000" dirty="0">
                <a:solidFill>
                  <a:srgbClr val="FF0000"/>
                </a:solidFill>
              </a:rPr>
              <a:t>jos tutkintoa ei ole suoritettu määräajassa, on tutkinto aloitettava alusta, mutta voit ottaa mukaan jo suorittamasi kokeet (3 v)</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86816" y="189012"/>
            <a:ext cx="8229600" cy="6477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Arvostelu</a:t>
            </a:r>
          </a:p>
        </p:txBody>
      </p:sp>
      <p:sp>
        <p:nvSpPr>
          <p:cNvPr id="41987" name="Rectangle 3"/>
          <p:cNvSpPr>
            <a:spLocks noGrp="1" noChangeArrowheads="1"/>
          </p:cNvSpPr>
          <p:nvPr>
            <p:ph type="body" idx="1"/>
          </p:nvPr>
        </p:nvSpPr>
        <p:spPr bwMode="auto">
          <a:xfrm>
            <a:off x="457200" y="1268413"/>
            <a:ext cx="8229600" cy="1541462"/>
          </a:xfrm>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defRPr/>
            </a:pPr>
            <a:r>
              <a:rPr lang="fi-FI" sz="2800" b="1" dirty="0"/>
              <a:t>lukion asianomaisen aineen opettaja arvostelee koesuoritukset valmistavasti ja </a:t>
            </a:r>
            <a:r>
              <a:rPr lang="fi-FI" sz="2800" b="1" dirty="0">
                <a:solidFill>
                  <a:srgbClr val="CC3300"/>
                </a:solidFill>
                <a:effectLst>
                  <a:outerShdw blurRad="38100" dist="38100" dir="2700000" algn="tl">
                    <a:srgbClr val="C0C0C0"/>
                  </a:outerShdw>
                </a:effectLst>
              </a:rPr>
              <a:t>lautakunnan sensorit</a:t>
            </a:r>
            <a:r>
              <a:rPr lang="fi-FI" sz="2800" b="1" dirty="0">
                <a:solidFill>
                  <a:srgbClr val="009999"/>
                </a:solidFill>
                <a:effectLst>
                  <a:outerShdw blurRad="38100" dist="38100" dir="2700000" algn="tl">
                    <a:srgbClr val="C0C0C0"/>
                  </a:outerShdw>
                </a:effectLst>
              </a:rPr>
              <a:t> </a:t>
            </a:r>
            <a:r>
              <a:rPr lang="fi-FI" sz="2800" b="1" dirty="0">
                <a:effectLst>
                  <a:outerShdw blurRad="38100" dist="38100" dir="2700000" algn="tl">
                    <a:srgbClr val="C0C0C0"/>
                  </a:outerShdw>
                </a:effectLst>
              </a:rPr>
              <a:t>lopullisesti</a:t>
            </a:r>
          </a:p>
          <a:p>
            <a:pPr eaLnBrk="1" hangingPunct="1">
              <a:lnSpc>
                <a:spcPct val="90000"/>
              </a:lnSpc>
              <a:defRPr/>
            </a:pPr>
            <a:r>
              <a:rPr lang="fi-FI" sz="2800" b="1" dirty="0">
                <a:effectLst>
                  <a:outerShdw blurRad="38100" dist="38100" dir="2700000" algn="tl">
                    <a:srgbClr val="C0C0C0"/>
                  </a:outerShdw>
                </a:effectLst>
              </a:rPr>
              <a:t>arvosanojen pisterajat vaihtelevat vuosittain</a:t>
            </a:r>
          </a:p>
          <a:p>
            <a:pPr eaLnBrk="1" hangingPunct="1">
              <a:lnSpc>
                <a:spcPct val="90000"/>
              </a:lnSpc>
              <a:buFontTx/>
              <a:buNone/>
              <a:defRPr/>
            </a:pPr>
            <a:endParaRPr lang="fi-FI" sz="2800" b="1" dirty="0">
              <a:effectLst>
                <a:outerShdw blurRad="38100" dist="38100" dir="2700000" algn="tl">
                  <a:srgbClr val="C0C0C0"/>
                </a:outerShdw>
              </a:effectLst>
            </a:endParaRPr>
          </a:p>
        </p:txBody>
      </p:sp>
      <p:grpSp>
        <p:nvGrpSpPr>
          <p:cNvPr id="2" name="Group 34"/>
          <p:cNvGrpSpPr>
            <a:grpSpLocks/>
          </p:cNvGrpSpPr>
          <p:nvPr/>
        </p:nvGrpSpPr>
        <p:grpSpPr bwMode="auto">
          <a:xfrm>
            <a:off x="73025" y="3509963"/>
            <a:ext cx="1258888" cy="2141537"/>
            <a:chOff x="46" y="2211"/>
            <a:chExt cx="793" cy="1349"/>
          </a:xfrm>
        </p:grpSpPr>
        <p:sp>
          <p:nvSpPr>
            <p:cNvPr id="41988" name="AutoShape 4"/>
            <p:cNvSpPr>
              <a:spLocks noChangeArrowheads="1"/>
            </p:cNvSpPr>
            <p:nvPr/>
          </p:nvSpPr>
          <p:spPr bwMode="auto">
            <a:xfrm>
              <a:off x="46" y="2478"/>
              <a:ext cx="726" cy="816"/>
            </a:xfrm>
            <a:prstGeom prst="downArrowCallout">
              <a:avLst>
                <a:gd name="adj1" fmla="val 34991"/>
                <a:gd name="adj2" fmla="val 25000"/>
                <a:gd name="adj3" fmla="val 18800"/>
                <a:gd name="adj4" fmla="val 66667"/>
              </a:avLst>
            </a:prstGeom>
            <a:solidFill>
              <a:srgbClr val="FF5050"/>
            </a:solidFill>
            <a:ln w="9525">
              <a:solidFill>
                <a:schemeClr val="tx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defRPr/>
              </a:pPr>
              <a:endParaRPr lang="fi-FI" dirty="0"/>
            </a:p>
          </p:txBody>
        </p:sp>
        <p:sp>
          <p:nvSpPr>
            <p:cNvPr id="11298" name="Text Box 6"/>
            <p:cNvSpPr txBox="1">
              <a:spLocks noChangeArrowheads="1"/>
            </p:cNvSpPr>
            <p:nvPr/>
          </p:nvSpPr>
          <p:spPr bwMode="auto">
            <a:xfrm>
              <a:off x="69" y="2211"/>
              <a:ext cx="725" cy="192"/>
            </a:xfrm>
            <a:prstGeom prst="rect">
              <a:avLst/>
            </a:prstGeom>
            <a:noFill/>
            <a:ln w="9525">
              <a:noFill/>
              <a:miter lim="800000"/>
              <a:headEnd/>
              <a:tailEnd/>
            </a:ln>
          </p:spPr>
          <p:txBody>
            <a:bodyPr>
              <a:spAutoFit/>
            </a:bodyPr>
            <a:lstStyle/>
            <a:p>
              <a:pPr>
                <a:buSzTx/>
                <a:buFontTx/>
                <a:buNone/>
              </a:pPr>
              <a:r>
                <a:rPr lang="fi-FI" sz="1400" dirty="0"/>
                <a:t>Improbatur</a:t>
              </a:r>
            </a:p>
          </p:txBody>
        </p:sp>
        <p:sp>
          <p:nvSpPr>
            <p:cNvPr id="11299" name="Text Box 7"/>
            <p:cNvSpPr txBox="1">
              <a:spLocks noChangeArrowheads="1"/>
            </p:cNvSpPr>
            <p:nvPr/>
          </p:nvSpPr>
          <p:spPr bwMode="auto">
            <a:xfrm>
              <a:off x="341" y="2614"/>
              <a:ext cx="408" cy="288"/>
            </a:xfrm>
            <a:prstGeom prst="rect">
              <a:avLst/>
            </a:prstGeom>
            <a:noFill/>
            <a:ln w="9525">
              <a:noFill/>
              <a:miter lim="800000"/>
              <a:headEnd/>
              <a:tailEnd/>
            </a:ln>
          </p:spPr>
          <p:txBody>
            <a:bodyPr>
              <a:spAutoFit/>
            </a:bodyPr>
            <a:lstStyle/>
            <a:p>
              <a:pPr>
                <a:buSzTx/>
                <a:buFontTx/>
                <a:buNone/>
              </a:pPr>
              <a:r>
                <a:rPr lang="fi-FI" dirty="0"/>
                <a:t>i</a:t>
              </a:r>
            </a:p>
          </p:txBody>
        </p:sp>
        <p:sp>
          <p:nvSpPr>
            <p:cNvPr id="11300" name="Text Box 8"/>
            <p:cNvSpPr txBox="1">
              <a:spLocks noChangeArrowheads="1"/>
            </p:cNvSpPr>
            <p:nvPr/>
          </p:nvSpPr>
          <p:spPr bwMode="auto">
            <a:xfrm>
              <a:off x="250" y="3329"/>
              <a:ext cx="589" cy="231"/>
            </a:xfrm>
            <a:prstGeom prst="rect">
              <a:avLst/>
            </a:prstGeom>
            <a:noFill/>
            <a:ln w="9525">
              <a:noFill/>
              <a:miter lim="800000"/>
              <a:headEnd/>
              <a:tailEnd/>
            </a:ln>
          </p:spPr>
          <p:txBody>
            <a:bodyPr>
              <a:spAutoFit/>
            </a:bodyPr>
            <a:lstStyle/>
            <a:p>
              <a:pPr>
                <a:buSzTx/>
                <a:buFontTx/>
                <a:buNone/>
              </a:pPr>
              <a:r>
                <a:rPr lang="fi-FI" sz="1800" dirty="0"/>
                <a:t>0 pist.</a:t>
              </a:r>
            </a:p>
          </p:txBody>
        </p:sp>
      </p:grpSp>
      <p:grpSp>
        <p:nvGrpSpPr>
          <p:cNvPr id="3" name="Group 35"/>
          <p:cNvGrpSpPr>
            <a:grpSpLocks/>
          </p:cNvGrpSpPr>
          <p:nvPr/>
        </p:nvGrpSpPr>
        <p:grpSpPr bwMode="auto">
          <a:xfrm>
            <a:off x="1404938" y="3368675"/>
            <a:ext cx="2735262" cy="2282825"/>
            <a:chOff x="885" y="2122"/>
            <a:chExt cx="1723" cy="1438"/>
          </a:xfrm>
          <a:scene3d>
            <a:camera prst="orthographicFront">
              <a:rot lat="0" lon="0" rev="0"/>
            </a:camera>
            <a:lightRig rig="balanced" dir="t">
              <a:rot lat="0" lon="0" rev="8700000"/>
            </a:lightRig>
          </a:scene3d>
        </p:grpSpPr>
        <p:sp>
          <p:nvSpPr>
            <p:cNvPr id="41989" name="AutoShape 5"/>
            <p:cNvSpPr>
              <a:spLocks noChangeArrowheads="1"/>
            </p:cNvSpPr>
            <p:nvPr/>
          </p:nvSpPr>
          <p:spPr bwMode="auto">
            <a:xfrm>
              <a:off x="885" y="2478"/>
              <a:ext cx="726" cy="816"/>
            </a:xfrm>
            <a:prstGeom prst="downArrowCallout">
              <a:avLst>
                <a:gd name="adj1" fmla="val 34991"/>
                <a:gd name="adj2" fmla="val 25000"/>
                <a:gd name="adj3" fmla="val 18800"/>
                <a:gd name="adj4" fmla="val 66667"/>
              </a:avLst>
            </a:prstGeom>
            <a:solidFill>
              <a:srgbClr val="FF99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0" name="Text Box 9"/>
            <p:cNvSpPr txBox="1">
              <a:spLocks noChangeArrowheads="1"/>
            </p:cNvSpPr>
            <p:nvPr/>
          </p:nvSpPr>
          <p:spPr bwMode="auto">
            <a:xfrm>
              <a:off x="885" y="2211"/>
              <a:ext cx="816"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400" dirty="0"/>
                <a:t>Approbatur</a:t>
              </a:r>
            </a:p>
          </p:txBody>
        </p:sp>
        <p:sp>
          <p:nvSpPr>
            <p:cNvPr id="11291" name="Text Box 10"/>
            <p:cNvSpPr txBox="1">
              <a:spLocks noChangeArrowheads="1"/>
            </p:cNvSpPr>
            <p:nvPr/>
          </p:nvSpPr>
          <p:spPr bwMode="auto">
            <a:xfrm>
              <a:off x="1112"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a</a:t>
              </a:r>
            </a:p>
          </p:txBody>
        </p:sp>
        <p:sp>
          <p:nvSpPr>
            <p:cNvPr id="11292" name="Text Box 11"/>
            <p:cNvSpPr txBox="1">
              <a:spLocks noChangeArrowheads="1"/>
            </p:cNvSpPr>
            <p:nvPr/>
          </p:nvSpPr>
          <p:spPr bwMode="auto">
            <a:xfrm>
              <a:off x="1021"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2 pist.</a:t>
              </a:r>
            </a:p>
          </p:txBody>
        </p:sp>
        <p:sp>
          <p:nvSpPr>
            <p:cNvPr id="41996" name="AutoShape 12"/>
            <p:cNvSpPr>
              <a:spLocks noChangeArrowheads="1"/>
            </p:cNvSpPr>
            <p:nvPr/>
          </p:nvSpPr>
          <p:spPr bwMode="auto">
            <a:xfrm>
              <a:off x="1701" y="2478"/>
              <a:ext cx="726" cy="816"/>
            </a:xfrm>
            <a:prstGeom prst="downArrowCallout">
              <a:avLst>
                <a:gd name="adj1" fmla="val 34991"/>
                <a:gd name="adj2" fmla="val 25000"/>
                <a:gd name="adj3" fmla="val 18800"/>
                <a:gd name="adj4" fmla="val 66667"/>
              </a:avLst>
            </a:prstGeom>
            <a:solidFill>
              <a:srgbClr val="FFCC66"/>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94" name="Text Box 13"/>
            <p:cNvSpPr txBox="1">
              <a:spLocks noChangeArrowheads="1"/>
            </p:cNvSpPr>
            <p:nvPr/>
          </p:nvSpPr>
          <p:spPr bwMode="auto">
            <a:xfrm>
              <a:off x="1701"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Lubenter approbatur</a:t>
              </a:r>
            </a:p>
          </p:txBody>
        </p:sp>
        <p:sp>
          <p:nvSpPr>
            <p:cNvPr id="11295" name="Text Box 14"/>
            <p:cNvSpPr txBox="1">
              <a:spLocks noChangeArrowheads="1"/>
            </p:cNvSpPr>
            <p:nvPr/>
          </p:nvSpPr>
          <p:spPr bwMode="auto">
            <a:xfrm>
              <a:off x="192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b</a:t>
              </a:r>
            </a:p>
          </p:txBody>
        </p:sp>
        <p:sp>
          <p:nvSpPr>
            <p:cNvPr id="11296" name="Text Box 15"/>
            <p:cNvSpPr txBox="1">
              <a:spLocks noChangeArrowheads="1"/>
            </p:cNvSpPr>
            <p:nvPr/>
          </p:nvSpPr>
          <p:spPr bwMode="auto">
            <a:xfrm>
              <a:off x="183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3 pist.</a:t>
              </a:r>
            </a:p>
          </p:txBody>
        </p:sp>
      </p:grpSp>
      <p:grpSp>
        <p:nvGrpSpPr>
          <p:cNvPr id="4" name="Group 36"/>
          <p:cNvGrpSpPr>
            <a:grpSpLocks/>
          </p:cNvGrpSpPr>
          <p:nvPr/>
        </p:nvGrpSpPr>
        <p:grpSpPr bwMode="auto">
          <a:xfrm>
            <a:off x="3997325" y="3357563"/>
            <a:ext cx="2735263" cy="2293937"/>
            <a:chOff x="2518" y="2115"/>
            <a:chExt cx="1723" cy="1445"/>
          </a:xfrm>
          <a:scene3d>
            <a:camera prst="orthographicFront">
              <a:rot lat="0" lon="0" rev="0"/>
            </a:camera>
            <a:lightRig rig="balanced" dir="t">
              <a:rot lat="0" lon="0" rev="8700000"/>
            </a:lightRig>
          </a:scene3d>
        </p:grpSpPr>
        <p:sp>
          <p:nvSpPr>
            <p:cNvPr id="42000" name="AutoShape 16"/>
            <p:cNvSpPr>
              <a:spLocks noChangeArrowheads="1"/>
            </p:cNvSpPr>
            <p:nvPr/>
          </p:nvSpPr>
          <p:spPr bwMode="auto">
            <a:xfrm>
              <a:off x="2518" y="2478"/>
              <a:ext cx="726" cy="816"/>
            </a:xfrm>
            <a:prstGeom prst="downArrowCallout">
              <a:avLst>
                <a:gd name="adj1" fmla="val 34991"/>
                <a:gd name="adj2" fmla="val 25000"/>
                <a:gd name="adj3" fmla="val 18800"/>
                <a:gd name="adj4" fmla="val 66667"/>
              </a:avLst>
            </a:prstGeom>
            <a:solidFill>
              <a:srgbClr val="CC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2" name="Text Box 17"/>
            <p:cNvSpPr txBox="1">
              <a:spLocks noChangeArrowheads="1"/>
            </p:cNvSpPr>
            <p:nvPr/>
          </p:nvSpPr>
          <p:spPr bwMode="auto">
            <a:xfrm>
              <a:off x="2518" y="2122"/>
              <a:ext cx="771" cy="32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Cum laude approbatur</a:t>
              </a:r>
            </a:p>
          </p:txBody>
        </p:sp>
        <p:sp>
          <p:nvSpPr>
            <p:cNvPr id="11283" name="Text Box 18"/>
            <p:cNvSpPr txBox="1">
              <a:spLocks noChangeArrowheads="1"/>
            </p:cNvSpPr>
            <p:nvPr/>
          </p:nvSpPr>
          <p:spPr bwMode="auto">
            <a:xfrm>
              <a:off x="2745"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c</a:t>
              </a:r>
            </a:p>
          </p:txBody>
        </p:sp>
        <p:sp>
          <p:nvSpPr>
            <p:cNvPr id="11284" name="Text Box 19"/>
            <p:cNvSpPr txBox="1">
              <a:spLocks noChangeArrowheads="1"/>
            </p:cNvSpPr>
            <p:nvPr/>
          </p:nvSpPr>
          <p:spPr bwMode="auto">
            <a:xfrm>
              <a:off x="2654"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4 pist.</a:t>
              </a:r>
            </a:p>
          </p:txBody>
        </p:sp>
        <p:sp>
          <p:nvSpPr>
            <p:cNvPr id="42004" name="AutoShape 20"/>
            <p:cNvSpPr>
              <a:spLocks noChangeArrowheads="1"/>
            </p:cNvSpPr>
            <p:nvPr/>
          </p:nvSpPr>
          <p:spPr bwMode="auto">
            <a:xfrm>
              <a:off x="3334" y="2478"/>
              <a:ext cx="726" cy="816"/>
            </a:xfrm>
            <a:prstGeom prst="downArrowCallout">
              <a:avLst>
                <a:gd name="adj1" fmla="val 34991"/>
                <a:gd name="adj2" fmla="val 25000"/>
                <a:gd name="adj3" fmla="val 18800"/>
                <a:gd name="adj4" fmla="val 66667"/>
              </a:avLst>
            </a:prstGeom>
            <a:solidFill>
              <a:srgbClr val="99FF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86" name="Text Box 21"/>
            <p:cNvSpPr txBox="1">
              <a:spLocks noChangeArrowheads="1"/>
            </p:cNvSpPr>
            <p:nvPr/>
          </p:nvSpPr>
          <p:spPr bwMode="auto">
            <a:xfrm>
              <a:off x="3288" y="2115"/>
              <a:ext cx="817"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Magna cum laude approbatur</a:t>
              </a:r>
            </a:p>
          </p:txBody>
        </p:sp>
        <p:sp>
          <p:nvSpPr>
            <p:cNvPr id="11287" name="Text Box 22"/>
            <p:cNvSpPr txBox="1">
              <a:spLocks noChangeArrowheads="1"/>
            </p:cNvSpPr>
            <p:nvPr/>
          </p:nvSpPr>
          <p:spPr bwMode="auto">
            <a:xfrm>
              <a:off x="3561"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m</a:t>
              </a:r>
            </a:p>
          </p:txBody>
        </p:sp>
        <p:sp>
          <p:nvSpPr>
            <p:cNvPr id="11288" name="Text Box 23"/>
            <p:cNvSpPr txBox="1">
              <a:spLocks noChangeArrowheads="1"/>
            </p:cNvSpPr>
            <p:nvPr/>
          </p:nvSpPr>
          <p:spPr bwMode="auto">
            <a:xfrm>
              <a:off x="3470"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5 pist.</a:t>
              </a:r>
            </a:p>
          </p:txBody>
        </p:sp>
      </p:grpSp>
      <p:grpSp>
        <p:nvGrpSpPr>
          <p:cNvPr id="5" name="Group 37"/>
          <p:cNvGrpSpPr>
            <a:grpSpLocks/>
          </p:cNvGrpSpPr>
          <p:nvPr/>
        </p:nvGrpSpPr>
        <p:grpSpPr bwMode="auto">
          <a:xfrm>
            <a:off x="6516688" y="3382963"/>
            <a:ext cx="2808287" cy="2268537"/>
            <a:chOff x="4105" y="2131"/>
            <a:chExt cx="1769" cy="1429"/>
          </a:xfrm>
          <a:scene3d>
            <a:camera prst="orthographicFront">
              <a:rot lat="0" lon="0" rev="0"/>
            </a:camera>
            <a:lightRig rig="balanced" dir="t">
              <a:rot lat="0" lon="0" rev="8700000"/>
            </a:lightRig>
          </a:scene3d>
        </p:grpSpPr>
        <p:sp>
          <p:nvSpPr>
            <p:cNvPr id="42008" name="AutoShape 24"/>
            <p:cNvSpPr>
              <a:spLocks noChangeArrowheads="1"/>
            </p:cNvSpPr>
            <p:nvPr/>
          </p:nvSpPr>
          <p:spPr bwMode="auto">
            <a:xfrm>
              <a:off x="4151" y="2478"/>
              <a:ext cx="726" cy="816"/>
            </a:xfrm>
            <a:prstGeom prst="downArrowCallout">
              <a:avLst>
                <a:gd name="adj1" fmla="val 34991"/>
                <a:gd name="adj2" fmla="val 25000"/>
                <a:gd name="adj3" fmla="val 18800"/>
                <a:gd name="adj4" fmla="val 66667"/>
              </a:avLst>
            </a:prstGeom>
            <a:solidFill>
              <a:srgbClr val="00CC00"/>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4" name="Text Box 25"/>
            <p:cNvSpPr txBox="1">
              <a:spLocks noChangeArrowheads="1"/>
            </p:cNvSpPr>
            <p:nvPr/>
          </p:nvSpPr>
          <p:spPr bwMode="auto">
            <a:xfrm>
              <a:off x="4105" y="2131"/>
              <a:ext cx="816" cy="379"/>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lnSpc>
                  <a:spcPct val="80000"/>
                </a:lnSpc>
                <a:buSzTx/>
                <a:buFontTx/>
                <a:buNone/>
              </a:pPr>
              <a:r>
                <a:rPr lang="fi-FI" sz="1400" dirty="0"/>
                <a:t>Eximia cum laude approbatur</a:t>
              </a:r>
            </a:p>
          </p:txBody>
        </p:sp>
        <p:sp>
          <p:nvSpPr>
            <p:cNvPr id="11275" name="Text Box 26"/>
            <p:cNvSpPr txBox="1">
              <a:spLocks noChangeArrowheads="1"/>
            </p:cNvSpPr>
            <p:nvPr/>
          </p:nvSpPr>
          <p:spPr bwMode="auto">
            <a:xfrm>
              <a:off x="4378"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e</a:t>
              </a:r>
            </a:p>
          </p:txBody>
        </p:sp>
        <p:sp>
          <p:nvSpPr>
            <p:cNvPr id="11276" name="Text Box 27"/>
            <p:cNvSpPr txBox="1">
              <a:spLocks noChangeArrowheads="1"/>
            </p:cNvSpPr>
            <p:nvPr/>
          </p:nvSpPr>
          <p:spPr bwMode="auto">
            <a:xfrm>
              <a:off x="4287"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6 pist.</a:t>
              </a:r>
            </a:p>
          </p:txBody>
        </p:sp>
        <p:sp>
          <p:nvSpPr>
            <p:cNvPr id="42012" name="AutoShape 28"/>
            <p:cNvSpPr>
              <a:spLocks noChangeArrowheads="1"/>
            </p:cNvSpPr>
            <p:nvPr/>
          </p:nvSpPr>
          <p:spPr bwMode="auto">
            <a:xfrm>
              <a:off x="4967" y="2478"/>
              <a:ext cx="726" cy="816"/>
            </a:xfrm>
            <a:prstGeom prst="downArrowCallout">
              <a:avLst>
                <a:gd name="adj1" fmla="val 34991"/>
                <a:gd name="adj2" fmla="val 25000"/>
                <a:gd name="adj3" fmla="val 18800"/>
                <a:gd name="adj4" fmla="val 66667"/>
              </a:avLst>
            </a:prstGeom>
            <a:solidFill>
              <a:srgbClr val="00CC99"/>
            </a:solidFill>
            <a:ln w="9525">
              <a:solidFill>
                <a:schemeClr val="tx1"/>
              </a:solidFill>
              <a:miter lim="800000"/>
              <a:headEnd/>
              <a:tailEnd/>
            </a:ln>
            <a:effectLst>
              <a:outerShdw blurRad="44450" dist="27940" dir="5400000" algn="ctr">
                <a:srgbClr val="000000">
                  <a:alpha val="32000"/>
                </a:srgbClr>
              </a:outerShdw>
            </a:effectLst>
            <a:sp3d>
              <a:bevelT w="190500" h="38100"/>
            </a:sp3d>
          </p:spPr>
          <p:txBody>
            <a:bodyPr wrap="none" anchor="ctr"/>
            <a:lstStyle/>
            <a:p>
              <a:pPr>
                <a:defRPr/>
              </a:pPr>
              <a:endParaRPr lang="fi-FI" dirty="0"/>
            </a:p>
          </p:txBody>
        </p:sp>
        <p:sp>
          <p:nvSpPr>
            <p:cNvPr id="11278" name="Text Box 29"/>
            <p:cNvSpPr txBox="1">
              <a:spLocks noChangeArrowheads="1"/>
            </p:cNvSpPr>
            <p:nvPr/>
          </p:nvSpPr>
          <p:spPr bwMode="auto">
            <a:xfrm>
              <a:off x="5012" y="2211"/>
              <a:ext cx="681" cy="192"/>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lgn="ctr">
                <a:buSzTx/>
                <a:buFontTx/>
                <a:buNone/>
              </a:pPr>
              <a:r>
                <a:rPr lang="fi-FI" sz="1400" dirty="0"/>
                <a:t>Laudatur</a:t>
              </a:r>
            </a:p>
          </p:txBody>
        </p:sp>
        <p:sp>
          <p:nvSpPr>
            <p:cNvPr id="11279" name="Text Box 30"/>
            <p:cNvSpPr txBox="1">
              <a:spLocks noChangeArrowheads="1"/>
            </p:cNvSpPr>
            <p:nvPr/>
          </p:nvSpPr>
          <p:spPr bwMode="auto">
            <a:xfrm>
              <a:off x="5240" y="2614"/>
              <a:ext cx="408" cy="288"/>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dirty="0"/>
                <a:t>l</a:t>
              </a:r>
            </a:p>
          </p:txBody>
        </p:sp>
        <p:sp>
          <p:nvSpPr>
            <p:cNvPr id="11280" name="Text Box 31"/>
            <p:cNvSpPr txBox="1">
              <a:spLocks noChangeArrowheads="1"/>
            </p:cNvSpPr>
            <p:nvPr/>
          </p:nvSpPr>
          <p:spPr bwMode="auto">
            <a:xfrm>
              <a:off x="5103" y="3329"/>
              <a:ext cx="771" cy="231"/>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spAutoFit/>
            </a:bodyPr>
            <a:lstStyle/>
            <a:p>
              <a:pPr>
                <a:buSzTx/>
                <a:buFontTx/>
                <a:buNone/>
              </a:pPr>
              <a:r>
                <a:rPr lang="fi-FI" sz="1800" dirty="0"/>
                <a:t>7 pist.</a:t>
              </a:r>
            </a:p>
          </p:txBody>
        </p:sp>
      </p:gr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2800" dirty="0">
                <a:solidFill>
                  <a:srgbClr val="FFFFFF"/>
                </a:solidFill>
                <a:latin typeface="Arial Rounded MT Bold" pitchFamily="34" charset="0"/>
              </a:rPr>
              <a:t>Kompensaatio</a:t>
            </a:r>
            <a:endParaRPr lang="fi-FI" sz="2800" dirty="0"/>
          </a:p>
        </p:txBody>
      </p:sp>
      <p:sp>
        <p:nvSpPr>
          <p:cNvPr id="3" name="Sisällön paikkamerkki 2"/>
          <p:cNvSpPr>
            <a:spLocks noGrp="1"/>
          </p:cNvSpPr>
          <p:nvPr>
            <p:ph idx="1"/>
          </p:nvPr>
        </p:nvSpPr>
        <p:spPr/>
        <p:txBody>
          <a:bodyPr/>
          <a:lstStyle/>
          <a:p>
            <a:pPr marL="0" indent="0">
              <a:buNone/>
            </a:pPr>
            <a:r>
              <a:rPr lang="fi-FI" dirty="0"/>
              <a:t>Esimerkkejä kompensaatiosta </a:t>
            </a:r>
          </a:p>
          <a:p>
            <a:r>
              <a:rPr lang="fi-FI" dirty="0"/>
              <a:t>Vain yhdenlainen hylätty arvosana = i</a:t>
            </a:r>
          </a:p>
          <a:p>
            <a:r>
              <a:rPr lang="fi-FI" dirty="0"/>
              <a:t>Tarvittavat </a:t>
            </a:r>
            <a:r>
              <a:rPr lang="fi-FI" b="1" dirty="0"/>
              <a:t>kompensaatiopisteet 10</a:t>
            </a:r>
          </a:p>
          <a:p>
            <a:r>
              <a:rPr lang="fi-FI" dirty="0"/>
              <a:t>Kokelas on suorittanut neljä muuta tutkintoon vaadittavaa koetta esim.</a:t>
            </a:r>
          </a:p>
          <a:p>
            <a:pPr marL="0" indent="0">
              <a:buNone/>
            </a:pPr>
            <a:r>
              <a:rPr lang="fi-FI" dirty="0"/>
              <a:t>   i ja AABB / i ja AAAC</a:t>
            </a:r>
          </a:p>
        </p:txBody>
      </p:sp>
    </p:spTree>
    <p:extLst>
      <p:ext uri="{BB962C8B-B14F-4D97-AF65-F5344CB8AC3E}">
        <p14:creationId xmlns:p14="http://schemas.microsoft.com/office/powerpoint/2010/main" val="3795808677"/>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600" dirty="0">
                <a:solidFill>
                  <a:schemeClr val="bg1"/>
                </a:solidFill>
              </a:rPr>
              <a:t>SYKSYN 2024 YO-KOKEET</a:t>
            </a:r>
          </a:p>
        </p:txBody>
      </p:sp>
      <p:sp>
        <p:nvSpPr>
          <p:cNvPr id="3" name="Sisällön paikkamerkki 2"/>
          <p:cNvSpPr>
            <a:spLocks noGrp="1"/>
          </p:cNvSpPr>
          <p:nvPr>
            <p:ph idx="1"/>
          </p:nvPr>
        </p:nvSpPr>
        <p:spPr/>
        <p:txBody>
          <a:bodyPr/>
          <a:lstStyle/>
          <a:p>
            <a:r>
              <a:rPr lang="fi-FI" sz="2400" dirty="0"/>
              <a:t>ma 16.9. äi­din­kie­li, luku­tai­don koe</a:t>
            </a:r>
          </a:p>
          <a:p>
            <a:r>
              <a:rPr lang="fi-FI" sz="2400" dirty="0"/>
              <a:t>ke 18.9. us­kon­to, elä­män­kat­so­mus­tie­to, yh­teis­kun­ta­oppi, ke­mia, maan­tie­de, ter­veys­tie­to</a:t>
            </a:r>
          </a:p>
          <a:p>
            <a:r>
              <a:rPr lang="fi-FI" sz="2400" dirty="0"/>
              <a:t>pe 20.9. vie­ras kie­li, pit­kä oppi­mää­rä</a:t>
            </a:r>
          </a:p>
          <a:p>
            <a:r>
              <a:rPr lang="fi-FI" sz="2400" dirty="0"/>
              <a:t>ma 23.9. toi­nen ko­ti­mai­nen kie­li, pit­kä ja kes­ki­pit­kä oppi­mää­rä</a:t>
            </a:r>
          </a:p>
          <a:p>
            <a:r>
              <a:rPr lang="fi-FI" sz="2400" dirty="0"/>
              <a:t>ti 24.9. psy­ko­lo­gia, fi­lo­so­fia, his­to­ria, fy­siik­ka, bi­o­lo­gia</a:t>
            </a:r>
          </a:p>
          <a:p>
            <a:r>
              <a:rPr lang="fi-FI" sz="2400" dirty="0"/>
              <a:t>to 26.9. ma­te­ma­tiik­ka, pit­kä ja ly­hyt oppi­mää­rä</a:t>
            </a:r>
          </a:p>
          <a:p>
            <a:r>
              <a:rPr lang="fi-FI" sz="2400" dirty="0"/>
              <a:t>pe 27.9. äi­din­kie­li, kir­joi­tus­tai­don koe+ suo­mi toi­se­na kie­le­nä -koe</a:t>
            </a:r>
          </a:p>
          <a:p>
            <a:r>
              <a:rPr lang="fi-FI" sz="2400" dirty="0"/>
              <a:t>ma 30.9. vie­ras kie­li, ly­hyt oppi­mää­rä</a:t>
            </a:r>
          </a:p>
        </p:txBody>
      </p:sp>
    </p:spTree>
    <p:extLst>
      <p:ext uri="{BB962C8B-B14F-4D97-AF65-F5344CB8AC3E}">
        <p14:creationId xmlns:p14="http://schemas.microsoft.com/office/powerpoint/2010/main" val="3403977922"/>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E4DCF-CE02-2A58-7C41-3BDBFE3F4553}"/>
              </a:ext>
            </a:extLst>
          </p:cNvPr>
          <p:cNvSpPr>
            <a:spLocks noGrp="1"/>
          </p:cNvSpPr>
          <p:nvPr>
            <p:ph type="title"/>
          </p:nvPr>
        </p:nvSpPr>
        <p:spPr/>
        <p:txBody>
          <a:bodyPr/>
          <a:lstStyle/>
          <a:p>
            <a:r>
              <a:rPr kumimoji="0" lang="fi-FI" sz="4400" b="1" i="0" u="none" strike="noStrike" kern="0" cap="none" spc="0" normalizeH="0" baseline="0" noProof="0" dirty="0">
                <a:ln>
                  <a:noFill/>
                </a:ln>
                <a:solidFill>
                  <a:srgbClr val="FF0000"/>
                </a:solidFill>
                <a:effectLst/>
                <a:uLnTx/>
                <a:uFillTx/>
                <a:latin typeface="Arial"/>
                <a:ea typeface="+mn-ea"/>
                <a:cs typeface="+mn-cs"/>
              </a:rPr>
              <a:t>Osallistumisoikeus</a:t>
            </a:r>
            <a:br>
              <a:rPr kumimoji="0" lang="fi-FI" sz="4400" b="1" i="0" u="none" strike="noStrike" kern="0" cap="none" spc="0" normalizeH="0" baseline="0" noProof="0" dirty="0">
                <a:ln>
                  <a:noFill/>
                </a:ln>
                <a:solidFill>
                  <a:srgbClr val="FF0000"/>
                </a:solidFill>
                <a:effectLst/>
                <a:uLnTx/>
                <a:uFillTx/>
                <a:latin typeface="Arial"/>
                <a:ea typeface="+mn-ea"/>
                <a:cs typeface="+mn-cs"/>
              </a:rPr>
            </a:br>
            <a:endParaRPr lang="fi-FI" dirty="0"/>
          </a:p>
        </p:txBody>
      </p:sp>
      <p:sp>
        <p:nvSpPr>
          <p:cNvPr id="3" name="Sisällön paikkamerkki 2">
            <a:extLst>
              <a:ext uri="{FF2B5EF4-FFF2-40B4-BE49-F238E27FC236}">
                <a16:creationId xmlns:a16="http://schemas.microsoft.com/office/drawing/2014/main" id="{052DB6C3-7231-F0FB-5456-D08094972DC6}"/>
              </a:ext>
            </a:extLst>
          </p:cNvPr>
          <p:cNvSpPr>
            <a:spLocks noGrp="1"/>
          </p:cNvSpPr>
          <p:nvPr>
            <p:ph idx="1"/>
          </p:nvPr>
        </p:nvSpPr>
        <p:spPr/>
        <p:txBody>
          <a:bodyPr/>
          <a:lstStyle/>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kumimoji="0" lang="fi-FI" sz="3200" b="1" i="0" u="none" strike="noStrike" kern="0" cap="none" spc="0" normalizeH="0" baseline="0" noProof="0" dirty="0">
                <a:ln>
                  <a:noFill/>
                </a:ln>
                <a:solidFill>
                  <a:srgbClr val="000000"/>
                </a:solidFill>
                <a:effectLst/>
                <a:uLnTx/>
                <a:uFillTx/>
                <a:latin typeface="Arial"/>
                <a:ea typeface="+mn-ea"/>
                <a:cs typeface="+mn-cs"/>
              </a:rPr>
              <a:t>Yo-kokeisiin valmistavat opintojaksot oltava suoritettuna ennen YO-kokeita.</a:t>
            </a: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endParaRPr kumimoji="0" lang="fi-FI" sz="32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99CC"/>
              </a:buClr>
              <a:buSzPct val="80000"/>
              <a:buFont typeface="Wingdings" panose="05000000000000000000" pitchFamily="2" charset="2"/>
              <a:buNone/>
              <a:tabLst/>
              <a:defRPr/>
            </a:pPr>
            <a:r>
              <a:rPr lang="fi-FI" dirty="0">
                <a:latin typeface="Arial"/>
              </a:rPr>
              <a:t>Eli niissä aineissa, joihin osallistut, vähintään pakolliset opintojaksot oltava suoritettuina, jotta sinulla on osallistumisoikeus ko. kokeeseen.</a:t>
            </a:r>
            <a:endParaRPr kumimoji="0" lang="fi-FI" sz="3200" i="0" u="none" strike="noStrike" kern="0" cap="none" spc="0" normalizeH="0" baseline="0" noProof="0" dirty="0">
              <a:ln>
                <a:noFill/>
              </a:ln>
              <a:effectLst/>
              <a:uLnTx/>
              <a:uFillTx/>
              <a:latin typeface="Arial"/>
              <a:ea typeface="+mn-ea"/>
              <a:cs typeface="+mn-cs"/>
            </a:endParaRPr>
          </a:p>
          <a:p>
            <a:endParaRPr lang="fi-FI" dirty="0"/>
          </a:p>
        </p:txBody>
      </p:sp>
    </p:spTree>
    <p:extLst>
      <p:ext uri="{BB962C8B-B14F-4D97-AF65-F5344CB8AC3E}">
        <p14:creationId xmlns:p14="http://schemas.microsoft.com/office/powerpoint/2010/main" val="2513765275"/>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Otsikko 1">
            <a:extLst>
              <a:ext uri="{FF2B5EF4-FFF2-40B4-BE49-F238E27FC236}">
                <a16:creationId xmlns:a16="http://schemas.microsoft.com/office/drawing/2014/main" id="{489C87D1-F523-4D64-B8E1-C689ED67142D}"/>
              </a:ext>
            </a:extLst>
          </p:cNvPr>
          <p:cNvSpPr>
            <a:spLocks noGrp="1" noChangeArrowheads="1"/>
          </p:cNvSpPr>
          <p:nvPr>
            <p:ph type="title"/>
          </p:nvPr>
        </p:nvSpPr>
        <p:spPr/>
        <p:txBody>
          <a:bodyPr/>
          <a:lstStyle/>
          <a:p>
            <a:r>
              <a:rPr lang="fi-FI" altLang="fi-FI"/>
              <a:t>Tulokset Opintopolussa</a:t>
            </a:r>
          </a:p>
        </p:txBody>
      </p:sp>
      <p:sp>
        <p:nvSpPr>
          <p:cNvPr id="63491" name="Sisällön paikkamerkki 2">
            <a:extLst>
              <a:ext uri="{FF2B5EF4-FFF2-40B4-BE49-F238E27FC236}">
                <a16:creationId xmlns:a16="http://schemas.microsoft.com/office/drawing/2014/main" id="{57B7D04A-CDBA-4CEB-9B8A-4DBAA273C706}"/>
              </a:ext>
            </a:extLst>
          </p:cNvPr>
          <p:cNvSpPr>
            <a:spLocks noGrp="1" noChangeArrowheads="1"/>
          </p:cNvSpPr>
          <p:nvPr>
            <p:ph idx="1"/>
          </p:nvPr>
        </p:nvSpPr>
        <p:spPr/>
        <p:txBody>
          <a:bodyPr/>
          <a:lstStyle/>
          <a:p>
            <a:pPr>
              <a:buClrTx/>
              <a:buSzTx/>
              <a:buFontTx/>
              <a:buChar char="•"/>
            </a:pPr>
            <a:r>
              <a:rPr lang="fi-FI" altLang="fi-FI" dirty="0">
                <a:solidFill>
                  <a:srgbClr val="000000"/>
                </a:solidFill>
              </a:rPr>
              <a:t>Tulokset ja kokelaan arvostellut koesuoritukset annetaan kokelaalle ja alle 18-vuotiaan kokelaan huoltajalle nähtäväksi Opetushallituksen Oma Opintopolku -palvelussa </a:t>
            </a:r>
          </a:p>
          <a:p>
            <a:pPr>
              <a:buClrTx/>
              <a:buSzTx/>
              <a:buFontTx/>
              <a:buChar char="•"/>
            </a:pPr>
            <a:r>
              <a:rPr lang="fi-FI" altLang="fi-FI" dirty="0">
                <a:solidFill>
                  <a:srgbClr val="000000"/>
                </a:solidFill>
              </a:rPr>
              <a:t>Linkki YTL:n sivuilla </a:t>
            </a:r>
            <a:r>
              <a:rPr lang="fi-FI" altLang="fi-FI" dirty="0">
                <a:solidFill>
                  <a:srgbClr val="000000"/>
                </a:solidFill>
                <a:hlinkClick r:id="rId2"/>
              </a:rPr>
              <a:t>https://www.ylioppilastutkinto.fi/fi/tutkinnon-suorittaminen/tulokset-ja-koesuoritukset</a:t>
            </a:r>
            <a:endParaRPr lang="fi-FI" altLang="fi-FI" dirty="0">
              <a:solidFill>
                <a:srgbClr val="000000"/>
              </a:solidFill>
            </a:endParaRPr>
          </a:p>
          <a:p>
            <a:pPr marL="0" indent="0">
              <a:buClrTx/>
              <a:buSzTx/>
              <a:buNone/>
            </a:pPr>
            <a:endParaRPr lang="fi-FI" altLang="fi-FI" dirty="0">
              <a:solidFill>
                <a:srgbClr val="000000"/>
              </a:solidFill>
            </a:endParaRPr>
          </a:p>
          <a:p>
            <a:endParaRPr lang="fi-FI" altLang="fi-FI"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Nuoli oikealle 11"/>
          <p:cNvSpPr/>
          <p:nvPr/>
        </p:nvSpPr>
        <p:spPr bwMode="auto">
          <a:xfrm>
            <a:off x="2627784" y="4240113"/>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8" name="Nuoli oikealle 7"/>
          <p:cNvSpPr/>
          <p:nvPr/>
        </p:nvSpPr>
        <p:spPr bwMode="auto">
          <a:xfrm>
            <a:off x="2627784" y="2204444"/>
            <a:ext cx="4248472" cy="917079"/>
          </a:xfrm>
          <a:prstGeom prst="rightArrow">
            <a:avLst>
              <a:gd name="adj1" fmla="val 29306"/>
              <a:gd name="adj2" fmla="val 51881"/>
            </a:avLst>
          </a:prstGeom>
          <a:solidFill>
            <a:schemeClr val="accent6">
              <a:lumMod val="60000"/>
              <a:lumOff val="40000"/>
            </a:schemeClr>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269875" indent="-269875"/>
            <a:endParaRPr lang="fi-FI" dirty="0">
              <a:solidFill>
                <a:srgbClr val="000000"/>
              </a:solidFill>
            </a:endParaRPr>
          </a:p>
        </p:txBody>
      </p:sp>
      <p:sp>
        <p:nvSpPr>
          <p:cNvPr id="14" name="Puolivapaa piirto 13"/>
          <p:cNvSpPr/>
          <p:nvPr/>
        </p:nvSpPr>
        <p:spPr>
          <a:xfrm>
            <a:off x="3131840" y="1812072"/>
            <a:ext cx="2736304" cy="1759883"/>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0160" tIns="362137" rIns="10160" bIns="362136" numCol="1" spcCol="1270" anchor="t" anchorCtr="0">
            <a:noAutofit/>
          </a:bodyPr>
          <a:lstStyle/>
          <a:p>
            <a:pPr marL="171450" lvl="1" indent="-171450" defTabSz="711200">
              <a:lnSpc>
                <a:spcPct val="90000"/>
              </a:lnSpc>
              <a:spcBef>
                <a:spcPct val="0"/>
              </a:spcBef>
              <a:spcAft>
                <a:spcPct val="15000"/>
              </a:spcAft>
              <a:buFontTx/>
              <a:buChar char="••"/>
            </a:pPr>
            <a:r>
              <a:rPr lang="fi-FI" sz="1800" dirty="0">
                <a:solidFill>
                  <a:srgbClr val="000000">
                    <a:hueOff val="0"/>
                    <a:satOff val="0"/>
                    <a:lumOff val="0"/>
                    <a:alphaOff val="0"/>
                  </a:srgbClr>
                </a:solidFill>
              </a:rPr>
              <a:t>psykologia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filosofia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historia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fysiikka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biologia</a:t>
            </a:r>
          </a:p>
        </p:txBody>
      </p:sp>
      <p:sp>
        <p:nvSpPr>
          <p:cNvPr id="15" name="Puolivapaa piirto 14"/>
          <p:cNvSpPr/>
          <p:nvPr/>
        </p:nvSpPr>
        <p:spPr>
          <a:xfrm>
            <a:off x="539552" y="2060843"/>
            <a:ext cx="2217128" cy="1257836"/>
          </a:xfrm>
          <a:custGeom>
            <a:avLst/>
            <a:gdLst>
              <a:gd name="connsiteX0" fmla="*/ 0 w 2217128"/>
              <a:gd name="connsiteY0" fmla="*/ 209644 h 1257836"/>
              <a:gd name="connsiteX1" fmla="*/ 61404 w 2217128"/>
              <a:gd name="connsiteY1" fmla="*/ 61403 h 1257836"/>
              <a:gd name="connsiteX2" fmla="*/ 209645 w 2217128"/>
              <a:gd name="connsiteY2" fmla="*/ 0 h 1257836"/>
              <a:gd name="connsiteX3" fmla="*/ 2007484 w 2217128"/>
              <a:gd name="connsiteY3" fmla="*/ 0 h 1257836"/>
              <a:gd name="connsiteX4" fmla="*/ 2155725 w 2217128"/>
              <a:gd name="connsiteY4" fmla="*/ 61404 h 1257836"/>
              <a:gd name="connsiteX5" fmla="*/ 2217128 w 2217128"/>
              <a:gd name="connsiteY5" fmla="*/ 209645 h 1257836"/>
              <a:gd name="connsiteX6" fmla="*/ 2217128 w 2217128"/>
              <a:gd name="connsiteY6" fmla="*/ 1048192 h 1257836"/>
              <a:gd name="connsiteX7" fmla="*/ 2155725 w 2217128"/>
              <a:gd name="connsiteY7" fmla="*/ 1196433 h 1257836"/>
              <a:gd name="connsiteX8" fmla="*/ 2007484 w 2217128"/>
              <a:gd name="connsiteY8" fmla="*/ 1257836 h 1257836"/>
              <a:gd name="connsiteX9" fmla="*/ 209644 w 2217128"/>
              <a:gd name="connsiteY9" fmla="*/ 1257836 h 1257836"/>
              <a:gd name="connsiteX10" fmla="*/ 61403 w 2217128"/>
              <a:gd name="connsiteY10" fmla="*/ 1196433 h 1257836"/>
              <a:gd name="connsiteX11" fmla="*/ 0 w 2217128"/>
              <a:gd name="connsiteY11" fmla="*/ 1048192 h 1257836"/>
              <a:gd name="connsiteX12" fmla="*/ 0 w 2217128"/>
              <a:gd name="connsiteY12" fmla="*/ 209644 h 1257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17128" h="1257836">
                <a:moveTo>
                  <a:pt x="0" y="209644"/>
                </a:moveTo>
                <a:cubicBezTo>
                  <a:pt x="0" y="154043"/>
                  <a:pt x="22088" y="100719"/>
                  <a:pt x="61404" y="61403"/>
                </a:cubicBezTo>
                <a:cubicBezTo>
                  <a:pt x="100720" y="22087"/>
                  <a:pt x="154044" y="0"/>
                  <a:pt x="209645" y="0"/>
                </a:cubicBezTo>
                <a:lnTo>
                  <a:pt x="2007484" y="0"/>
                </a:lnTo>
                <a:cubicBezTo>
                  <a:pt x="2063085" y="0"/>
                  <a:pt x="2116409" y="22088"/>
                  <a:pt x="2155725" y="61404"/>
                </a:cubicBezTo>
                <a:cubicBezTo>
                  <a:pt x="2195041" y="100720"/>
                  <a:pt x="2217128" y="154044"/>
                  <a:pt x="2217128" y="209645"/>
                </a:cubicBezTo>
                <a:lnTo>
                  <a:pt x="2217128" y="1048192"/>
                </a:lnTo>
                <a:cubicBezTo>
                  <a:pt x="2217128" y="1103793"/>
                  <a:pt x="2195041" y="1157117"/>
                  <a:pt x="2155725" y="1196433"/>
                </a:cubicBezTo>
                <a:cubicBezTo>
                  <a:pt x="2116409" y="1235749"/>
                  <a:pt x="2063085" y="1257836"/>
                  <a:pt x="2007484" y="1257836"/>
                </a:cubicBezTo>
                <a:lnTo>
                  <a:pt x="209644" y="1257836"/>
                </a:lnTo>
                <a:cubicBezTo>
                  <a:pt x="154043" y="1257836"/>
                  <a:pt x="100719" y="1235748"/>
                  <a:pt x="61403" y="1196433"/>
                </a:cubicBezTo>
                <a:cubicBezTo>
                  <a:pt x="22087" y="1157117"/>
                  <a:pt x="0" y="1103793"/>
                  <a:pt x="0" y="1048192"/>
                </a:cubicBezTo>
                <a:lnTo>
                  <a:pt x="0" y="209644"/>
                </a:ln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83322" tIns="122362" rIns="183322" bIns="122362"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16" name="Puolivapaa piirto 15"/>
          <p:cNvSpPr/>
          <p:nvPr/>
        </p:nvSpPr>
        <p:spPr>
          <a:xfrm>
            <a:off x="3275856" y="3645028"/>
            <a:ext cx="2805347" cy="2427661"/>
          </a:xfrm>
          <a:custGeom>
            <a:avLst/>
            <a:gdLst>
              <a:gd name="connsiteX0" fmla="*/ 0 w 10000"/>
              <a:gd name="connsiteY0" fmla="*/ 1000 h 10000"/>
              <a:gd name="connsiteX1" fmla="*/ 2500 w 10000"/>
              <a:gd name="connsiteY1" fmla="*/ 2000 h 10000"/>
              <a:gd name="connsiteX2" fmla="*/ 5000 w 10000"/>
              <a:gd name="connsiteY2" fmla="*/ 1000 h 10000"/>
              <a:gd name="connsiteX3" fmla="*/ 6937 w 10000"/>
              <a:gd name="connsiteY3" fmla="*/ 26 h 10000"/>
              <a:gd name="connsiteX4" fmla="*/ 8062 w 10000"/>
              <a:gd name="connsiteY4" fmla="*/ 26 h 10000"/>
              <a:gd name="connsiteX5" fmla="*/ 9999 w 10000"/>
              <a:gd name="connsiteY5" fmla="*/ 1000 h 10000"/>
              <a:gd name="connsiteX6" fmla="*/ 10000 w 10000"/>
              <a:gd name="connsiteY6" fmla="*/ 9000 h 10000"/>
              <a:gd name="connsiteX7" fmla="*/ 7500 w 10000"/>
              <a:gd name="connsiteY7" fmla="*/ 8000 h 10000"/>
              <a:gd name="connsiteX8" fmla="*/ 5000 w 10000"/>
              <a:gd name="connsiteY8" fmla="*/ 9000 h 10000"/>
              <a:gd name="connsiteX9" fmla="*/ 3063 w 10000"/>
              <a:gd name="connsiteY9" fmla="*/ 9974 h 10000"/>
              <a:gd name="connsiteX10" fmla="*/ 1938 w 10000"/>
              <a:gd name="connsiteY10" fmla="*/ 9974 h 10000"/>
              <a:gd name="connsiteX11" fmla="*/ 1 w 10000"/>
              <a:gd name="connsiteY11" fmla="*/ 9000 h 10000"/>
              <a:gd name="connsiteX12" fmla="*/ 0 w 10000"/>
              <a:gd name="connsiteY12" fmla="*/ 1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1000"/>
                </a:moveTo>
                <a:cubicBezTo>
                  <a:pt x="0" y="1552"/>
                  <a:pt x="1119" y="2000"/>
                  <a:pt x="2500" y="2000"/>
                </a:cubicBezTo>
                <a:cubicBezTo>
                  <a:pt x="3881" y="2000"/>
                  <a:pt x="5000" y="1552"/>
                  <a:pt x="5000" y="1000"/>
                </a:cubicBezTo>
                <a:cubicBezTo>
                  <a:pt x="5000" y="534"/>
                  <a:pt x="5803" y="130"/>
                  <a:pt x="6937" y="26"/>
                </a:cubicBezTo>
                <a:cubicBezTo>
                  <a:pt x="7307" y="-8"/>
                  <a:pt x="7692" y="-8"/>
                  <a:pt x="8062" y="26"/>
                </a:cubicBezTo>
                <a:cubicBezTo>
                  <a:pt x="9196" y="131"/>
                  <a:pt x="9999" y="535"/>
                  <a:pt x="9999" y="1000"/>
                </a:cubicBezTo>
                <a:cubicBezTo>
                  <a:pt x="9999" y="3667"/>
                  <a:pt x="10000" y="6333"/>
                  <a:pt x="10000" y="9000"/>
                </a:cubicBezTo>
                <a:cubicBezTo>
                  <a:pt x="10000" y="8448"/>
                  <a:pt x="8881" y="8000"/>
                  <a:pt x="7500" y="8000"/>
                </a:cubicBezTo>
                <a:cubicBezTo>
                  <a:pt x="6119" y="8000"/>
                  <a:pt x="5000" y="8448"/>
                  <a:pt x="5000" y="9000"/>
                </a:cubicBezTo>
                <a:cubicBezTo>
                  <a:pt x="5000" y="9466"/>
                  <a:pt x="4197" y="9870"/>
                  <a:pt x="3063" y="9974"/>
                </a:cubicBezTo>
                <a:cubicBezTo>
                  <a:pt x="2693" y="10008"/>
                  <a:pt x="2308" y="10008"/>
                  <a:pt x="1938" y="9974"/>
                </a:cubicBezTo>
                <a:cubicBezTo>
                  <a:pt x="804" y="9869"/>
                  <a:pt x="1" y="9465"/>
                  <a:pt x="1" y="9000"/>
                </a:cubicBezTo>
                <a:cubicBezTo>
                  <a:pt x="1" y="6333"/>
                  <a:pt x="0" y="3667"/>
                  <a:pt x="0" y="1000"/>
                </a:cubicBezTo>
                <a:close/>
              </a:path>
            </a:pathLst>
          </a:custGeom>
          <a:solidFill>
            <a:schemeClr val="accent6">
              <a:lumMod val="20000"/>
              <a:lumOff val="80000"/>
            </a:schemeClr>
          </a:solidFill>
          <a:ln w="12700">
            <a:solidFill>
              <a:schemeClr val="tx1">
                <a:alpha val="90000"/>
              </a:schemeClr>
            </a:solidFill>
          </a:ln>
          <a:effectLst>
            <a:glow rad="139700">
              <a:schemeClr val="accent2">
                <a:satMod val="175000"/>
                <a:alpha val="40000"/>
              </a:schemeClr>
            </a:glow>
            <a:innerShdw blurRad="63500" dist="50800">
              <a:prstClr val="black">
                <a:alpha val="50000"/>
              </a:prstClr>
            </a:innerShdw>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spcFirstLastPara="0" vert="horz" wrap="square" lIns="11430" tIns="496962" rIns="11430" bIns="496962" numCol="1" spcCol="1270" anchor="t" anchorCtr="0">
            <a:noAutofit/>
          </a:bodyPr>
          <a:lstStyle/>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uskonto (</a:t>
            </a:r>
            <a:r>
              <a:rPr lang="fi-FI" sz="1800" dirty="0" err="1">
                <a:solidFill>
                  <a:srgbClr val="000000">
                    <a:hueOff val="0"/>
                    <a:satOff val="0"/>
                    <a:lumOff val="0"/>
                    <a:alphaOff val="0"/>
                  </a:srgbClr>
                </a:solidFill>
              </a:rPr>
              <a:t>ev.lut./ort</a:t>
            </a:r>
            <a:r>
              <a:rPr lang="fi-FI" sz="1800" dirty="0">
                <a:solidFill>
                  <a:srgbClr val="000000">
                    <a:hueOff val="0"/>
                    <a:satOff val="0"/>
                    <a:lumOff val="0"/>
                    <a:alphaOff val="0"/>
                  </a:srgbClr>
                </a:solidFill>
              </a:rPr>
              <a:t>.)</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elämänkatsomustieto</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yhteiskuntaoppi</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kemia</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maantiede</a:t>
            </a:r>
          </a:p>
          <a:p>
            <a:pPr marL="171450" lvl="1" indent="-171450" defTabSz="800100">
              <a:lnSpc>
                <a:spcPct val="90000"/>
              </a:lnSpc>
              <a:spcBef>
                <a:spcPct val="0"/>
              </a:spcBef>
              <a:spcAft>
                <a:spcPct val="15000"/>
              </a:spcAft>
              <a:buFontTx/>
              <a:buChar char="••"/>
            </a:pPr>
            <a:r>
              <a:rPr lang="fi-FI" sz="1800" dirty="0">
                <a:solidFill>
                  <a:srgbClr val="000000">
                    <a:hueOff val="0"/>
                    <a:satOff val="0"/>
                    <a:lumOff val="0"/>
                    <a:alphaOff val="0"/>
                  </a:srgbClr>
                </a:solidFill>
              </a:rPr>
              <a:t>terveystieto</a:t>
            </a:r>
          </a:p>
        </p:txBody>
      </p:sp>
      <p:sp>
        <p:nvSpPr>
          <p:cNvPr id="17" name="Puolivapaa piirto 16"/>
          <p:cNvSpPr/>
          <p:nvPr/>
        </p:nvSpPr>
        <p:spPr>
          <a:xfrm>
            <a:off x="539552" y="4072430"/>
            <a:ext cx="2403360" cy="1156770"/>
          </a:xfrm>
          <a:custGeom>
            <a:avLst/>
            <a:gdLst>
              <a:gd name="connsiteX0" fmla="*/ 0 w 2403360"/>
              <a:gd name="connsiteY0" fmla="*/ 192799 h 1156770"/>
              <a:gd name="connsiteX1" fmla="*/ 56470 w 2403360"/>
              <a:gd name="connsiteY1" fmla="*/ 56470 h 1156770"/>
              <a:gd name="connsiteX2" fmla="*/ 192800 w 2403360"/>
              <a:gd name="connsiteY2" fmla="*/ 1 h 1156770"/>
              <a:gd name="connsiteX3" fmla="*/ 2210561 w 2403360"/>
              <a:gd name="connsiteY3" fmla="*/ 0 h 1156770"/>
              <a:gd name="connsiteX4" fmla="*/ 2346890 w 2403360"/>
              <a:gd name="connsiteY4" fmla="*/ 56470 h 1156770"/>
              <a:gd name="connsiteX5" fmla="*/ 2403359 w 2403360"/>
              <a:gd name="connsiteY5" fmla="*/ 192800 h 1156770"/>
              <a:gd name="connsiteX6" fmla="*/ 2403360 w 2403360"/>
              <a:gd name="connsiteY6" fmla="*/ 963971 h 1156770"/>
              <a:gd name="connsiteX7" fmla="*/ 2346890 w 2403360"/>
              <a:gd name="connsiteY7" fmla="*/ 1100301 h 1156770"/>
              <a:gd name="connsiteX8" fmla="*/ 2210560 w 2403360"/>
              <a:gd name="connsiteY8" fmla="*/ 1156770 h 1156770"/>
              <a:gd name="connsiteX9" fmla="*/ 192799 w 2403360"/>
              <a:gd name="connsiteY9" fmla="*/ 1156770 h 1156770"/>
              <a:gd name="connsiteX10" fmla="*/ 56470 w 2403360"/>
              <a:gd name="connsiteY10" fmla="*/ 1100300 h 1156770"/>
              <a:gd name="connsiteX11" fmla="*/ 1 w 2403360"/>
              <a:gd name="connsiteY11" fmla="*/ 963970 h 1156770"/>
              <a:gd name="connsiteX12" fmla="*/ 0 w 2403360"/>
              <a:gd name="connsiteY12" fmla="*/ 192799 h 1156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03360" h="1156770">
                <a:moveTo>
                  <a:pt x="0" y="192799"/>
                </a:moveTo>
                <a:cubicBezTo>
                  <a:pt x="0" y="141666"/>
                  <a:pt x="20313" y="92626"/>
                  <a:pt x="56470" y="56470"/>
                </a:cubicBezTo>
                <a:cubicBezTo>
                  <a:pt x="92627" y="20313"/>
                  <a:pt x="141666" y="1"/>
                  <a:pt x="192800" y="1"/>
                </a:cubicBezTo>
                <a:lnTo>
                  <a:pt x="2210561" y="0"/>
                </a:lnTo>
                <a:cubicBezTo>
                  <a:pt x="2261694" y="0"/>
                  <a:pt x="2310734" y="20313"/>
                  <a:pt x="2346890" y="56470"/>
                </a:cubicBezTo>
                <a:cubicBezTo>
                  <a:pt x="2383047" y="92627"/>
                  <a:pt x="2403359" y="141666"/>
                  <a:pt x="2403359" y="192800"/>
                </a:cubicBezTo>
                <a:cubicBezTo>
                  <a:pt x="2403359" y="449857"/>
                  <a:pt x="2403360" y="706914"/>
                  <a:pt x="2403360" y="963971"/>
                </a:cubicBezTo>
                <a:cubicBezTo>
                  <a:pt x="2403360" y="1015104"/>
                  <a:pt x="2383047" y="1064144"/>
                  <a:pt x="2346890" y="1100301"/>
                </a:cubicBezTo>
                <a:cubicBezTo>
                  <a:pt x="2310733" y="1136458"/>
                  <a:pt x="2261694" y="1156771"/>
                  <a:pt x="2210560" y="1156770"/>
                </a:cubicBezTo>
                <a:lnTo>
                  <a:pt x="192799" y="1156770"/>
                </a:lnTo>
                <a:cubicBezTo>
                  <a:pt x="141666" y="1156770"/>
                  <a:pt x="92626" y="1136457"/>
                  <a:pt x="56470" y="1100300"/>
                </a:cubicBezTo>
                <a:cubicBezTo>
                  <a:pt x="20313" y="1064143"/>
                  <a:pt x="1" y="1015104"/>
                  <a:pt x="1" y="963970"/>
                </a:cubicBezTo>
                <a:cubicBezTo>
                  <a:pt x="1" y="706913"/>
                  <a:pt x="0" y="449856"/>
                  <a:pt x="0" y="192799"/>
                </a:cubicBezTo>
                <a:close/>
              </a:path>
            </a:pathLst>
          </a:custGeom>
          <a:solidFill>
            <a:schemeClr val="accent6">
              <a:lumMod val="60000"/>
              <a:lumOff val="40000"/>
            </a:schemeClr>
          </a:solidFill>
        </p:spPr>
        <p:style>
          <a:lnRef idx="0">
            <a:schemeClr val="accent5"/>
          </a:lnRef>
          <a:fillRef idx="3">
            <a:schemeClr val="accent5"/>
          </a:fillRef>
          <a:effectRef idx="3">
            <a:schemeClr val="accent5"/>
          </a:effectRef>
          <a:fontRef idx="minor">
            <a:schemeClr val="lt1"/>
          </a:fontRef>
        </p:style>
        <p:txBody>
          <a:bodyPr spcFirstLastPara="0" vert="horz" wrap="square" lIns="178389" tIns="117429" rIns="178389" bIns="117429" numCol="1" spcCol="1270" anchor="ctr" anchorCtr="0">
            <a:noAutofit/>
          </a:bodyPr>
          <a:lstStyle/>
          <a:p>
            <a:pPr algn="ctr" defTabSz="1422400">
              <a:lnSpc>
                <a:spcPct val="90000"/>
              </a:lnSpc>
              <a:spcBef>
                <a:spcPct val="0"/>
              </a:spcBef>
              <a:spcAft>
                <a:spcPct val="35000"/>
              </a:spcAft>
              <a:buFontTx/>
              <a:buNone/>
            </a:pPr>
            <a:r>
              <a:rPr lang="fi-FI" sz="3200" dirty="0">
                <a:solidFill>
                  <a:srgbClr val="000000"/>
                </a:solidFill>
              </a:rPr>
              <a:t>Reaalin koepäivä</a:t>
            </a:r>
          </a:p>
        </p:txBody>
      </p:sp>
      <p:sp>
        <p:nvSpPr>
          <p:cNvPr id="9218" name="Rectangle 2"/>
          <p:cNvSpPr>
            <a:spLocks noGrp="1" noChangeArrowheads="1"/>
          </p:cNvSpPr>
          <p:nvPr>
            <p:ph type="title"/>
          </p:nvPr>
        </p:nvSpPr>
        <p:spPr bwMode="auto">
          <a:xfrm>
            <a:off x="733821" y="260648"/>
            <a:ext cx="7294563" cy="720824"/>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200" dirty="0">
                <a:solidFill>
                  <a:schemeClr val="bg1"/>
                </a:solidFill>
                <a:latin typeface="Arial Rounded MT Bold" pitchFamily="34" charset="0"/>
              </a:rPr>
              <a:t>Reaalikokeen rakenne</a:t>
            </a:r>
          </a:p>
        </p:txBody>
      </p:sp>
      <p:sp>
        <p:nvSpPr>
          <p:cNvPr id="9219" name="Text Box 19"/>
          <p:cNvSpPr txBox="1">
            <a:spLocks noChangeArrowheads="1"/>
          </p:cNvSpPr>
          <p:nvPr/>
        </p:nvSpPr>
        <p:spPr bwMode="auto">
          <a:xfrm>
            <a:off x="250825" y="981075"/>
            <a:ext cx="8893175" cy="830997"/>
          </a:xfrm>
          <a:prstGeom prst="rect">
            <a:avLst/>
          </a:prstGeom>
          <a:noFill/>
          <a:ln w="38100" algn="ctr">
            <a:noFill/>
            <a:miter lim="800000"/>
            <a:headEnd/>
            <a:tailEnd/>
          </a:ln>
        </p:spPr>
        <p:txBody>
          <a:bodyPr wrap="square">
            <a:spAutoFit/>
          </a:bodyPr>
          <a:lstStyle/>
          <a:p>
            <a:pPr>
              <a:buFontTx/>
              <a:buNone/>
            </a:pPr>
            <a:r>
              <a:rPr lang="fi-FI" dirty="0">
                <a:solidFill>
                  <a:srgbClr val="000000"/>
                </a:solidFill>
              </a:rPr>
              <a:t>Reaalikokeessa on </a:t>
            </a:r>
            <a:r>
              <a:rPr lang="fi-FI" u="sng" dirty="0">
                <a:solidFill>
                  <a:srgbClr val="CC3300"/>
                </a:solidFill>
              </a:rPr>
              <a:t>kaksi koepäivää</a:t>
            </a:r>
            <a:r>
              <a:rPr lang="fi-FI" dirty="0">
                <a:solidFill>
                  <a:srgbClr val="000000"/>
                </a:solidFill>
              </a:rPr>
              <a:t> ja kummastakin aineryhmästä voit valita yhden kirjoitusaineen/tutkintokerta </a:t>
            </a:r>
          </a:p>
        </p:txBody>
      </p:sp>
      <p:sp>
        <p:nvSpPr>
          <p:cNvPr id="9228" name="Text Box 34"/>
          <p:cNvSpPr txBox="1">
            <a:spLocks noChangeArrowheads="1"/>
          </p:cNvSpPr>
          <p:nvPr/>
        </p:nvSpPr>
        <p:spPr bwMode="auto">
          <a:xfrm>
            <a:off x="107504" y="6269250"/>
            <a:ext cx="8784976" cy="400110"/>
          </a:xfrm>
          <a:prstGeom prst="rect">
            <a:avLst/>
          </a:prstGeom>
          <a:noFill/>
          <a:ln w="38100" algn="ctr">
            <a:solidFill>
              <a:schemeClr val="accent6">
                <a:lumMod val="60000"/>
                <a:lumOff val="40000"/>
              </a:schemeClr>
            </a:solidFill>
            <a:miter lim="800000"/>
            <a:headEnd/>
            <a:tailEnd/>
          </a:ln>
          <a:effectLst>
            <a:glow rad="101600">
              <a:schemeClr val="accent2">
                <a:satMod val="175000"/>
                <a:alpha val="40000"/>
              </a:schemeClr>
            </a:glow>
          </a:effectLst>
        </p:spPr>
        <p:txBody>
          <a:bodyPr wrap="square">
            <a:spAutoFit/>
          </a:bodyPr>
          <a:lstStyle/>
          <a:p>
            <a:pPr marL="269875" indent="-269875"/>
            <a:r>
              <a:rPr lang="fi-FI" sz="2000" dirty="0">
                <a:solidFill>
                  <a:srgbClr val="000000"/>
                </a:solidFill>
              </a:rPr>
              <a:t>hajauttamalla tutkinnon kolmeen kertaan voit suorittaa </a:t>
            </a:r>
            <a:r>
              <a:rPr lang="fi-FI" sz="2000" dirty="0">
                <a:solidFill>
                  <a:srgbClr val="C00000"/>
                </a:solidFill>
              </a:rPr>
              <a:t>6 reaalikoetta</a:t>
            </a:r>
          </a:p>
        </p:txBody>
      </p:sp>
      <p:sp>
        <p:nvSpPr>
          <p:cNvPr id="10" name="Tekstikehys 9"/>
          <p:cNvSpPr txBox="1"/>
          <p:nvPr/>
        </p:nvSpPr>
        <p:spPr>
          <a:xfrm>
            <a:off x="7164288" y="2535287"/>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
        <p:nvSpPr>
          <p:cNvPr id="11" name="Tekstikehys 10"/>
          <p:cNvSpPr txBox="1"/>
          <p:nvPr/>
        </p:nvSpPr>
        <p:spPr>
          <a:xfrm>
            <a:off x="7164288" y="4437112"/>
            <a:ext cx="1872208" cy="461665"/>
          </a:xfrm>
          <a:prstGeom prst="rect">
            <a:avLst/>
          </a:prstGeom>
          <a:solidFill>
            <a:srgbClr val="C00000"/>
          </a:solidFill>
          <a:effectLst>
            <a:glow rad="139700">
              <a:schemeClr val="accent4">
                <a:satMod val="175000"/>
                <a:alpha val="40000"/>
              </a:schemeClr>
            </a:glow>
          </a:effectLst>
        </p:spPr>
        <p:txBody>
          <a:bodyPr wrap="square" rtlCol="0">
            <a:spAutoFit/>
          </a:bodyPr>
          <a:lstStyle/>
          <a:p>
            <a:pPr>
              <a:buFontTx/>
              <a:buNone/>
            </a:pPr>
            <a:r>
              <a:rPr lang="fi-FI" dirty="0">
                <a:solidFill>
                  <a:srgbClr val="000000"/>
                </a:solidFill>
              </a:rPr>
              <a:t>valitse yksi</a:t>
            </a:r>
          </a:p>
        </p:txBody>
      </p:sp>
    </p:spTree>
    <p:extLst>
      <p:ext uri="{BB962C8B-B14F-4D97-AF65-F5344CB8AC3E}">
        <p14:creationId xmlns:p14="http://schemas.microsoft.com/office/powerpoint/2010/main" val="1152338917"/>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228"/>
                                        </p:tgtEl>
                                        <p:attrNameLst>
                                          <p:attrName>style.visibility</p:attrName>
                                        </p:attrNameLst>
                                      </p:cBhvr>
                                      <p:to>
                                        <p:strVal val="visible"/>
                                      </p:to>
                                    </p:set>
                                    <p:anim calcmode="lin" valueType="num">
                                      <p:cBhvr additive="base">
                                        <p:cTn id="25" dur="500" fill="hold"/>
                                        <p:tgtEl>
                                          <p:spTgt spid="9228"/>
                                        </p:tgtEl>
                                        <p:attrNameLst>
                                          <p:attrName>ppt_x</p:attrName>
                                        </p:attrNameLst>
                                      </p:cBhvr>
                                      <p:tavLst>
                                        <p:tav tm="0">
                                          <p:val>
                                            <p:strVal val="#ppt_x"/>
                                          </p:val>
                                        </p:tav>
                                        <p:tav tm="100000">
                                          <p:val>
                                            <p:strVal val="#ppt_x"/>
                                          </p:val>
                                        </p:tav>
                                      </p:tavLst>
                                    </p:anim>
                                    <p:anim calcmode="lin" valueType="num">
                                      <p:cBhvr additive="base">
                                        <p:cTn id="26" dur="500" fill="hold"/>
                                        <p:tgtEl>
                                          <p:spTgt spid="9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9228" grpId="0" animBg="1"/>
      <p:bldP spid="10" grpId="0" animBg="1"/>
      <p:bldP spid="1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Reaalikoe</a:t>
            </a:r>
          </a:p>
        </p:txBody>
      </p:sp>
      <p:sp>
        <p:nvSpPr>
          <p:cNvPr id="3" name="Sisällön paikkamerkki 2"/>
          <p:cNvSpPr>
            <a:spLocks noGrp="1"/>
          </p:cNvSpPr>
          <p:nvPr>
            <p:ph idx="1"/>
          </p:nvPr>
        </p:nvSpPr>
        <p:spPr/>
        <p:txBody>
          <a:bodyPr/>
          <a:lstStyle/>
          <a:p>
            <a:r>
              <a:rPr lang="fi-FI" dirty="0"/>
              <a:t>Sähköisessä kokeessa runsaasti taustamateriaalia, myös videoita</a:t>
            </a:r>
          </a:p>
          <a:p>
            <a:r>
              <a:rPr lang="fi-FI" dirty="0"/>
              <a:t>Aineistojen tulkintaa, ymmärtämistä, prosessointia ja soveltamista</a:t>
            </a:r>
          </a:p>
          <a:p>
            <a:pPr lvl="0"/>
            <a:r>
              <a:rPr lang="fi-FI" dirty="0">
                <a:solidFill>
                  <a:srgbClr val="000000"/>
                </a:solidFill>
              </a:rPr>
              <a:t>Piirretään kuvioita, diagrammeja</a:t>
            </a:r>
          </a:p>
          <a:p>
            <a:r>
              <a:rPr lang="fi-FI" dirty="0">
                <a:solidFill>
                  <a:srgbClr val="FF0000"/>
                </a:solidFill>
              </a:rPr>
              <a:t>Opettele käyttämään </a:t>
            </a:r>
            <a:r>
              <a:rPr lang="fi-FI" dirty="0" err="1"/>
              <a:t>Libre</a:t>
            </a:r>
            <a:r>
              <a:rPr lang="fi-FI" dirty="0"/>
              <a:t> Officen ohjelmia (tekstinkäsittely-, taulukkolaskenta-, </a:t>
            </a:r>
            <a:r>
              <a:rPr lang="fi-FI" dirty="0" err="1"/>
              <a:t>piiros-</a:t>
            </a:r>
            <a:r>
              <a:rPr lang="fi-FI" dirty="0"/>
              <a:t> </a:t>
            </a:r>
            <a:r>
              <a:rPr lang="fi-FI" dirty="0" err="1"/>
              <a:t>jne</a:t>
            </a:r>
            <a:r>
              <a:rPr lang="fi-FI" dirty="0"/>
              <a:t> ohjelmat)</a:t>
            </a:r>
          </a:p>
        </p:txBody>
      </p:sp>
    </p:spTree>
    <p:extLst>
      <p:ext uri="{BB962C8B-B14F-4D97-AF65-F5344CB8AC3E}">
        <p14:creationId xmlns:p14="http://schemas.microsoft.com/office/powerpoint/2010/main" val="969364714"/>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Äidinkielen koe</a:t>
            </a:r>
          </a:p>
        </p:txBody>
      </p:sp>
      <p:sp>
        <p:nvSpPr>
          <p:cNvPr id="4" name="Tekstikehys 3"/>
          <p:cNvSpPr txBox="1"/>
          <p:nvPr/>
        </p:nvSpPr>
        <p:spPr>
          <a:xfrm>
            <a:off x="251520" y="1196752"/>
            <a:ext cx="8424936" cy="2816156"/>
          </a:xfrm>
          <a:prstGeom prst="rect">
            <a:avLst/>
          </a:prstGeom>
          <a:noFill/>
        </p:spPr>
        <p:txBody>
          <a:bodyPr wrap="square" rtlCol="0">
            <a:spAutoFit/>
          </a:bodyPr>
          <a:lstStyle/>
          <a:p>
            <a:r>
              <a:rPr lang="fi-FI" dirty="0"/>
              <a:t> </a:t>
            </a:r>
            <a:r>
              <a:rPr lang="fi-FI" sz="1800" dirty="0"/>
              <a:t>kokeessa on kaksi osaa ja 2 koepäivää</a:t>
            </a:r>
          </a:p>
          <a:p>
            <a:r>
              <a:rPr lang="fi-FI" sz="1800" dirty="0"/>
              <a:t> molemmat osat on suoritettava samalla tutkintokerralla</a:t>
            </a:r>
          </a:p>
          <a:p>
            <a:r>
              <a:rPr lang="fi-FI" sz="1800" dirty="0"/>
              <a:t> arvosana määräytyy näissä kokeissa saadun  painotetun pistesumman perusteella (yhteistulos)</a:t>
            </a:r>
          </a:p>
          <a:p>
            <a:endParaRPr lang="fi-FI" sz="1800" dirty="0"/>
          </a:p>
          <a:p>
            <a:endParaRPr lang="fi-FI" sz="1800" dirty="0"/>
          </a:p>
          <a:p>
            <a:endParaRPr lang="fi-FI" sz="1800" dirty="0"/>
          </a:p>
        </p:txBody>
      </p:sp>
      <p:sp>
        <p:nvSpPr>
          <p:cNvPr id="5" name="Tekstikehys 4"/>
          <p:cNvSpPr txBox="1"/>
          <p:nvPr/>
        </p:nvSpPr>
        <p:spPr>
          <a:xfrm>
            <a:off x="107504" y="2924944"/>
            <a:ext cx="4680520" cy="2508379"/>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 LUKUTAIDON KOE </a:t>
            </a:r>
            <a:r>
              <a:rPr lang="fi-FI" sz="1800" dirty="0">
                <a:effectLst>
                  <a:outerShdw blurRad="38100" dist="38100" dir="2700000" algn="tl">
                    <a:srgbClr val="000000">
                      <a:alpha val="43137"/>
                    </a:srgbClr>
                  </a:outerShdw>
                </a:effectLst>
              </a:rPr>
              <a:t>60p</a:t>
            </a:r>
          </a:p>
          <a:p>
            <a:pPr marL="342900" indent="-342900"/>
            <a:r>
              <a:rPr lang="fi-FI" sz="1400" dirty="0"/>
              <a:t>arvioidaan kokelaan kriittistä ja kulttuurista lukutaitoa eli taitoa eritellä, tulkita, arvioida ja hyödyntää monimuotoisia tekstejä</a:t>
            </a:r>
          </a:p>
          <a:p>
            <a:pPr marL="342900" indent="-342900"/>
            <a:r>
              <a:rPr lang="fi-FI" sz="1400" dirty="0"/>
              <a:t>Osa I keskittyy asia- ja mediatekstien, osa II kaunokirjallisten ja muiden fiktiivisten tekstien analysointiin ja tulkintaan.</a:t>
            </a:r>
          </a:p>
          <a:p>
            <a:pPr marL="342900" indent="-342900"/>
            <a:r>
              <a:rPr lang="fi-FI" sz="1400" dirty="0"/>
              <a:t>Kummassakin osassa vastataan yhteen tehtävään.</a:t>
            </a:r>
          </a:p>
        </p:txBody>
      </p:sp>
      <p:sp>
        <p:nvSpPr>
          <p:cNvPr id="6" name="Tekstikehys 5"/>
          <p:cNvSpPr txBox="1"/>
          <p:nvPr/>
        </p:nvSpPr>
        <p:spPr>
          <a:xfrm>
            <a:off x="4788024" y="2924944"/>
            <a:ext cx="4248472" cy="3046988"/>
          </a:xfrm>
          <a:prstGeom prst="rect">
            <a:avLst/>
          </a:prstGeom>
          <a:solidFill>
            <a:schemeClr val="accent5">
              <a:lumMod val="75000"/>
            </a:schemeClr>
          </a:solidFill>
          <a:ln w="12700">
            <a:solidFill>
              <a:schemeClr val="tx1"/>
            </a:solidFill>
          </a:ln>
          <a:effectLst>
            <a:innerShdw blurRad="63500" dist="50800" dir="2700000">
              <a:prstClr val="black">
                <a:alpha val="50000"/>
              </a:prstClr>
            </a:innerShdw>
          </a:effectLst>
        </p:spPr>
        <p:txBody>
          <a:bodyPr wrap="square" rtlCol="0">
            <a:spAutoFit/>
          </a:bodyPr>
          <a:lstStyle/>
          <a:p>
            <a:pPr>
              <a:buNone/>
            </a:pPr>
            <a:r>
              <a:rPr lang="fi-FI" dirty="0">
                <a:effectLst>
                  <a:outerShdw blurRad="38100" dist="38100" dir="2700000" algn="tl">
                    <a:srgbClr val="000000">
                      <a:alpha val="43137"/>
                    </a:srgbClr>
                  </a:outerShdw>
                </a:effectLst>
              </a:rPr>
              <a:t>KIRJOITUSTAIDON KOE </a:t>
            </a:r>
            <a:r>
              <a:rPr lang="fi-FI" sz="1800" dirty="0">
                <a:effectLst>
                  <a:outerShdw blurRad="38100" dist="38100" dir="2700000" algn="tl">
                    <a:srgbClr val="000000">
                      <a:alpha val="43137"/>
                    </a:srgbClr>
                  </a:outerShdw>
                </a:effectLst>
              </a:rPr>
              <a:t>60p</a:t>
            </a:r>
          </a:p>
          <a:p>
            <a:pPr marL="342900" indent="-342900"/>
            <a:r>
              <a:rPr lang="fi-FI" sz="1200" dirty="0"/>
              <a:t>Arvioidaan kokelaan kirjallista ilmaisukykyä sekä taitoa kielentää ajatuksia ja hallita asiakokonaisuuksia </a:t>
            </a:r>
          </a:p>
          <a:p>
            <a:pPr marL="342900" indent="-342900"/>
            <a:r>
              <a:rPr lang="fi-FI" sz="1200" dirty="0"/>
              <a:t>Tehtävänä on tuottaa pohtiva, näkökulmia avaava tai kantaa ottava teksti aineistojen avulla.</a:t>
            </a:r>
          </a:p>
          <a:p>
            <a:pPr marL="342900" indent="-342900"/>
            <a:r>
              <a:rPr lang="fi-FI" sz="1200" dirty="0"/>
              <a:t>Kokeessa on tietty, äidinkielen ja kirjallisuuden oppiaineeseen tai lukion yhteisiin aihekokonaisuuksiin liittyvä laajahko teema ja 5–7 siihen liittyvää aihetta.</a:t>
            </a:r>
          </a:p>
          <a:p>
            <a:pPr marL="342900" indent="-342900"/>
            <a:r>
              <a:rPr lang="fi-FI" sz="1200" dirty="0"/>
              <a:t>Kokeessa annetaan 6–8 teemaan liittyvää aineistoa, ja kokelaan on käytettävä vähintään kahta aineistoa omassa tekstissään.</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Matematiikan koe</a:t>
            </a:r>
          </a:p>
        </p:txBody>
      </p:sp>
      <p:sp>
        <p:nvSpPr>
          <p:cNvPr id="4" name="Tekstikehys 3"/>
          <p:cNvSpPr txBox="1"/>
          <p:nvPr/>
        </p:nvSpPr>
        <p:spPr>
          <a:xfrm>
            <a:off x="251520" y="1196752"/>
            <a:ext cx="8640960" cy="1569660"/>
          </a:xfrm>
          <a:prstGeom prst="rect">
            <a:avLst/>
          </a:prstGeom>
          <a:noFill/>
        </p:spPr>
        <p:txBody>
          <a:bodyPr wrap="square" rtlCol="0">
            <a:spAutoFit/>
          </a:bodyPr>
          <a:lstStyle/>
          <a:p>
            <a:endParaRPr lang="fi-FI" dirty="0"/>
          </a:p>
          <a:p>
            <a:r>
              <a:rPr lang="fi-FI" dirty="0"/>
              <a:t>voit valita opinnoista riippumatta kahden tason välillä</a:t>
            </a:r>
          </a:p>
          <a:p>
            <a:endParaRPr lang="fi-FI" dirty="0">
              <a:solidFill>
                <a:srgbClr val="FF0000"/>
              </a:solidFill>
              <a:effectLst>
                <a:outerShdw blurRad="38100" dist="38100" dir="2700000" algn="tl">
                  <a:srgbClr val="000000">
                    <a:alpha val="43137"/>
                  </a:srgbClr>
                </a:outerShdw>
              </a:effectLst>
            </a:endParaRPr>
          </a:p>
        </p:txBody>
      </p:sp>
      <p:sp>
        <p:nvSpPr>
          <p:cNvPr id="5" name="Tekstikehys 4"/>
          <p:cNvSpPr txBox="1"/>
          <p:nvPr/>
        </p:nvSpPr>
        <p:spPr>
          <a:xfrm>
            <a:off x="179512" y="3356992"/>
            <a:ext cx="8568952" cy="2539157"/>
          </a:xfrm>
          <a:prstGeom prst="rect">
            <a:avLst/>
          </a:prstGeom>
          <a:solidFill>
            <a:schemeClr val="accent6">
              <a:lumMod val="20000"/>
              <a:lumOff val="80000"/>
            </a:schemeClr>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PITKÄ / LYHYT  MATEMATIIKKA</a:t>
            </a:r>
          </a:p>
          <a:p>
            <a:pPr marL="266700" indent="-266700"/>
            <a:r>
              <a:rPr lang="fi-FI" sz="1800" dirty="0"/>
              <a:t>Sekä pitkän että lyhyen matematiikan kokeessa on kaksi osaa: A-osa ja B-osa. B-osa voi jakautua kahteen osaan, jotka merkitään tunnuksin B1 ja B2. </a:t>
            </a:r>
          </a:p>
          <a:p>
            <a:pPr marL="266700" indent="-266700"/>
            <a:r>
              <a:rPr lang="fi-FI" sz="1800" dirty="0"/>
              <a:t>A-osa suoritetaan ilman koejärjestelmän ohjelmia ja laskinta, B-osa näiden kanssa. </a:t>
            </a:r>
          </a:p>
          <a:p>
            <a:pPr marL="266700" indent="-266700"/>
            <a:endParaRPr lang="fi-FI" sz="1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Matematiikan koe</a:t>
            </a:r>
          </a:p>
        </p:txBody>
      </p:sp>
      <p:sp>
        <p:nvSpPr>
          <p:cNvPr id="3" name="Sisällön paikkamerkki 2"/>
          <p:cNvSpPr>
            <a:spLocks noGrp="1"/>
          </p:cNvSpPr>
          <p:nvPr>
            <p:ph idx="1"/>
          </p:nvPr>
        </p:nvSpPr>
        <p:spPr/>
        <p:txBody>
          <a:bodyPr/>
          <a:lstStyle/>
          <a:p>
            <a:pPr marL="0" indent="0">
              <a:buNone/>
            </a:pPr>
            <a:r>
              <a:rPr lang="fi-FI" sz="2000" dirty="0"/>
              <a:t>Kokeen A-osassa kokelaalla ei ole käytössään seuraavia muuten koejärjestelmään sisältyviä ohjelmia:</a:t>
            </a:r>
          </a:p>
          <a:p>
            <a:pPr marL="0" indent="0">
              <a:buNone/>
            </a:pPr>
            <a:r>
              <a:rPr lang="fi-FI" sz="2000" dirty="0"/>
              <a:t>LibreOffice </a:t>
            </a:r>
            <a:r>
              <a:rPr lang="fi-FI" sz="2000" dirty="0" err="1"/>
              <a:t>Calc</a:t>
            </a:r>
            <a:endParaRPr lang="fi-FI" sz="2000" dirty="0"/>
          </a:p>
          <a:p>
            <a:pPr marL="0" indent="0">
              <a:buNone/>
            </a:pPr>
            <a:r>
              <a:rPr lang="fi-FI" sz="2000" dirty="0" err="1"/>
              <a:t>wxMaxima</a:t>
            </a:r>
            <a:endParaRPr lang="fi-FI" sz="2000" dirty="0"/>
          </a:p>
          <a:p>
            <a:pPr marL="0" indent="0">
              <a:buNone/>
            </a:pPr>
            <a:r>
              <a:rPr lang="fi-FI" sz="2000" dirty="0"/>
              <a:t>Texas Instruments TI-</a:t>
            </a:r>
            <a:r>
              <a:rPr lang="fi-FI" sz="2000" dirty="0" err="1"/>
              <a:t>Nspire</a:t>
            </a:r>
            <a:r>
              <a:rPr lang="fi-FI" sz="2000" dirty="0"/>
              <a:t> CAS</a:t>
            </a:r>
          </a:p>
          <a:p>
            <a:pPr marL="0" indent="0">
              <a:buNone/>
            </a:pPr>
            <a:r>
              <a:rPr lang="fi-FI" sz="2000" dirty="0"/>
              <a:t>Casio </a:t>
            </a:r>
            <a:r>
              <a:rPr lang="fi-FI" sz="2000" dirty="0" err="1"/>
              <a:t>ClassPad</a:t>
            </a:r>
            <a:r>
              <a:rPr lang="fi-FI" sz="2000" dirty="0"/>
              <a:t> </a:t>
            </a:r>
            <a:r>
              <a:rPr lang="fi-FI" sz="2000" dirty="0" err="1"/>
              <a:t>Manager</a:t>
            </a:r>
            <a:endParaRPr lang="fi-FI" sz="2000" dirty="0"/>
          </a:p>
          <a:p>
            <a:pPr marL="0" indent="0">
              <a:buNone/>
            </a:pPr>
            <a:r>
              <a:rPr lang="fi-FI" sz="2000" dirty="0" err="1"/>
              <a:t>Logger</a:t>
            </a:r>
            <a:r>
              <a:rPr lang="fi-FI" sz="2000" dirty="0"/>
              <a:t> Pro</a:t>
            </a:r>
          </a:p>
          <a:p>
            <a:pPr marL="0" indent="0">
              <a:buNone/>
            </a:pPr>
            <a:r>
              <a:rPr lang="fi-FI" sz="2000" dirty="0" err="1"/>
              <a:t>Geogebra</a:t>
            </a:r>
            <a:endParaRPr lang="fi-FI" sz="2000" dirty="0"/>
          </a:p>
          <a:p>
            <a:pPr marL="0" indent="0">
              <a:buNone/>
            </a:pPr>
            <a:r>
              <a:rPr lang="fi-FI" sz="2000" dirty="0"/>
              <a:t>4f Vihko</a:t>
            </a:r>
          </a:p>
          <a:p>
            <a:r>
              <a:rPr lang="fi-FI" sz="1400" dirty="0"/>
              <a:t>Yllä olevaa listaa tarkennetaan, kun koejärjestelmään lisätään uusia ohjelmia tai mikäli nykyisten ohjelmien toimintoihin tulee muutoksia versiopäivityksien yhteydessä. </a:t>
            </a:r>
          </a:p>
          <a:p>
            <a:r>
              <a:rPr lang="fi-FI" sz="2000" b="1" dirty="0"/>
              <a:t>Kokeen B-osassa kokelaalla ovat käytössä kaikki koejärjestelmään sisältyvät ohjelmat. </a:t>
            </a:r>
          </a:p>
          <a:p>
            <a:r>
              <a:rPr lang="fi-FI" sz="2000" b="1" dirty="0"/>
              <a:t>Koejärjestelmän laskinohjelmat GNOME-laskin, </a:t>
            </a:r>
            <a:r>
              <a:rPr lang="fi-FI" sz="2000" b="1" dirty="0" err="1"/>
              <a:t>KCalc</a:t>
            </a:r>
            <a:r>
              <a:rPr lang="fi-FI" sz="2000" b="1" dirty="0"/>
              <a:t> ja </a:t>
            </a:r>
            <a:r>
              <a:rPr lang="fi-FI" sz="2000" b="1" dirty="0" err="1"/>
              <a:t>SpeedCrunch</a:t>
            </a:r>
            <a:r>
              <a:rPr lang="fi-FI" sz="2000" b="1" dirty="0"/>
              <a:t> ovat kokelaan käytössä myös kokeen A-osassa.</a:t>
            </a:r>
          </a:p>
        </p:txBody>
      </p:sp>
    </p:spTree>
    <p:extLst>
      <p:ext uri="{BB962C8B-B14F-4D97-AF65-F5344CB8AC3E}">
        <p14:creationId xmlns:p14="http://schemas.microsoft.com/office/powerpoint/2010/main" val="2410686379"/>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CD54AF-EF8E-FEBC-C60F-9349D58AEF65}"/>
              </a:ext>
            </a:extLst>
          </p:cNvPr>
          <p:cNvSpPr>
            <a:spLocks noGrp="1"/>
          </p:cNvSpPr>
          <p:nvPr>
            <p:ph type="title"/>
          </p:nvPr>
        </p:nvSpPr>
        <p:spPr/>
        <p:txBody>
          <a:bodyPr/>
          <a:lstStyle/>
          <a:p>
            <a:r>
              <a:rPr lang="fi-FI" dirty="0"/>
              <a:t>Kokeen rakenne</a:t>
            </a:r>
          </a:p>
        </p:txBody>
      </p:sp>
      <p:pic>
        <p:nvPicPr>
          <p:cNvPr id="4" name="Sisällön paikkamerkki 3">
            <a:extLst>
              <a:ext uri="{FF2B5EF4-FFF2-40B4-BE49-F238E27FC236}">
                <a16:creationId xmlns:a16="http://schemas.microsoft.com/office/drawing/2014/main" id="{81E85375-09FC-BCF6-8195-9C1B2B83FFA7}"/>
              </a:ext>
            </a:extLst>
          </p:cNvPr>
          <p:cNvPicPr>
            <a:picLocks noGrp="1" noChangeAspect="1"/>
          </p:cNvPicPr>
          <p:nvPr>
            <p:ph idx="1"/>
          </p:nvPr>
        </p:nvPicPr>
        <p:blipFill>
          <a:blip r:embed="rId2"/>
          <a:stretch>
            <a:fillRect/>
          </a:stretch>
        </p:blipFill>
        <p:spPr>
          <a:xfrm>
            <a:off x="562604" y="980728"/>
            <a:ext cx="8127307" cy="5756162"/>
          </a:xfrm>
          <a:prstGeom prst="rect">
            <a:avLst/>
          </a:prstGeom>
        </p:spPr>
      </p:pic>
    </p:spTree>
    <p:extLst>
      <p:ext uri="{BB962C8B-B14F-4D97-AF65-F5344CB8AC3E}">
        <p14:creationId xmlns:p14="http://schemas.microsoft.com/office/powerpoint/2010/main" val="1081947750"/>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149A30-06AD-B29A-BABE-5ABF0B33C6F1}"/>
              </a:ext>
            </a:extLst>
          </p:cNvPr>
          <p:cNvSpPr>
            <a:spLocks noGrp="1"/>
          </p:cNvSpPr>
          <p:nvPr>
            <p:ph type="title"/>
          </p:nvPr>
        </p:nvSpPr>
        <p:spPr/>
        <p:txBody>
          <a:bodyPr/>
          <a:lstStyle/>
          <a:p>
            <a:r>
              <a:rPr lang="fi-FI" sz="2400" dirty="0">
                <a:highlight>
                  <a:srgbClr val="FFFF00"/>
                </a:highlight>
              </a:rPr>
              <a:t>Lyhyen matematiikan koe muuttuu s2024</a:t>
            </a:r>
          </a:p>
        </p:txBody>
      </p:sp>
      <p:sp>
        <p:nvSpPr>
          <p:cNvPr id="6" name="Sisällön paikkamerkki 5">
            <a:extLst>
              <a:ext uri="{FF2B5EF4-FFF2-40B4-BE49-F238E27FC236}">
                <a16:creationId xmlns:a16="http://schemas.microsoft.com/office/drawing/2014/main" id="{82A46BCF-D6FD-7BD2-ABC3-4DA7E402B896}"/>
              </a:ext>
            </a:extLst>
          </p:cNvPr>
          <p:cNvSpPr>
            <a:spLocks noGrp="1"/>
          </p:cNvSpPr>
          <p:nvPr>
            <p:ph idx="1"/>
          </p:nvPr>
        </p:nvSpPr>
        <p:spPr/>
        <p:txBody>
          <a:bodyPr/>
          <a:lstStyle/>
          <a:p>
            <a:r>
              <a:rPr lang="fi-FI" sz="1800" dirty="0"/>
              <a:t>Ylioppilastutkintolautakunta muuttaa matematiikan ylioppilaskokeiden rakenteita syksyn 2024 tutkinnosta alkaen. </a:t>
            </a:r>
          </a:p>
          <a:p>
            <a:r>
              <a:rPr lang="fi-FI" sz="1800" b="1" dirty="0"/>
              <a:t>Lyhyen matematiikan kokeen A-osan painoarvoa nostetaan </a:t>
            </a:r>
            <a:r>
              <a:rPr lang="fi-FI" sz="1800" dirty="0"/>
              <a:t>niin, että jatkossa siinä on kuusi tehtävää, joista valitaan viisi. </a:t>
            </a:r>
          </a:p>
          <a:p>
            <a:r>
              <a:rPr lang="fi-FI" sz="1800" b="1" dirty="0"/>
              <a:t>B1- ja B2-osat yhdistetään yhdeksi B-osaksi, </a:t>
            </a:r>
            <a:r>
              <a:rPr lang="fi-FI" sz="1800" dirty="0"/>
              <a:t>jossa on viisi tehtävää, joista valitaan neljä. Näistä viidestä tehtävästä </a:t>
            </a:r>
            <a:r>
              <a:rPr lang="fi-FI" sz="1800" b="1" dirty="0"/>
              <a:t>kolme on 12 pisteen tehtäviä ja kaksi 18 pisteen tehtäviä. </a:t>
            </a:r>
            <a:r>
              <a:rPr lang="fi-FI" sz="1800" dirty="0"/>
              <a:t>Kokelaalla on mahdollisuus valita joko kaksi 12 pisteen ja kaksi 18 pisteen tehtävää tai kolme 12 pisteen ja yksi 18 pisteen tehtävä. Valinnanmahdollisuus antaa mielekkäitä tehtävävaihtoehtoja eritasoisille kokelaille.</a:t>
            </a:r>
          </a:p>
          <a:p>
            <a:r>
              <a:rPr lang="fi-FI" sz="1800" dirty="0"/>
              <a:t>18 pisteen tehtävissä voidaan käsitellä suurempia kokonaisuuksia ja mitata nykyistä paremmin lukion laaja-alaisten tai oppiainerajat ylittävien kokonaisuuksien hallintaa. Nämä tehtävät eivät ole matemaattisesti hankalampia "jokeritehtäviä", vaan lyhyen matematiikan luonteen mukaisesti soveltamistaitoja mittaavia kokonaisuuksia, joissa voi yhdistyä useampi matematiikan moduuli. Kuten muissakin tehtävissä, myös 18 pisteen tehtävissä voi olla eri laajuisia aineistoja.</a:t>
            </a:r>
          </a:p>
        </p:txBody>
      </p:sp>
    </p:spTree>
    <p:extLst>
      <p:ext uri="{BB962C8B-B14F-4D97-AF65-F5344CB8AC3E}">
        <p14:creationId xmlns:p14="http://schemas.microsoft.com/office/powerpoint/2010/main" val="2013230659"/>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EB8179-20D0-05A7-5755-E1A7F65E5159}"/>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41443BC5-B61D-D408-9AF6-BC6BF8C9BA8F}"/>
              </a:ext>
            </a:extLst>
          </p:cNvPr>
          <p:cNvSpPr>
            <a:spLocks noGrp="1"/>
          </p:cNvSpPr>
          <p:nvPr>
            <p:ph idx="1"/>
          </p:nvPr>
        </p:nvSpPr>
        <p:spPr/>
        <p:txBody>
          <a:bodyPr/>
          <a:lstStyle/>
          <a:p>
            <a:pPr algn="l"/>
            <a:r>
              <a:rPr lang="fi-FI" sz="2000" b="0" i="0" dirty="0">
                <a:solidFill>
                  <a:srgbClr val="000000"/>
                </a:solidFill>
                <a:effectLst/>
                <a:latin typeface="BesleyVariable"/>
              </a:rPr>
              <a:t>Pitkässä matematiikassa säilytetään B-osan jako B1- ja B2-osaan. Pitkässä matematiikassa erillinen B2-osa tarvitaan, jotta koe on jatkossakin riittävän erotteleva. </a:t>
            </a:r>
          </a:p>
          <a:p>
            <a:pPr algn="l"/>
            <a:endParaRPr lang="fi-FI" sz="2000" b="0" i="0" dirty="0">
              <a:solidFill>
                <a:srgbClr val="000000"/>
              </a:solidFill>
              <a:effectLst/>
              <a:latin typeface="BesleyVariable"/>
            </a:endParaRPr>
          </a:p>
          <a:p>
            <a:r>
              <a:rPr lang="fi-FI" sz="2000" dirty="0"/>
              <a:t>Ylioppilastutkinnon kokeet laaditaan nuorten lukiokoulutuksen oppimäärän </a:t>
            </a:r>
            <a:r>
              <a:rPr lang="fi-FI" sz="2000" b="1" dirty="0"/>
              <a:t>pakollisten ja valtakunnallisten valinnaisten opintojen mukaan. </a:t>
            </a:r>
          </a:p>
          <a:p>
            <a:r>
              <a:rPr lang="fi-FI" sz="2000" dirty="0"/>
              <a:t>Kaikissa kokeiden osissa voi olla tehtäviä, joilla testataan kokelaan osaamista valtakunnallisissa valinnaisissa opinnoissa. </a:t>
            </a:r>
          </a:p>
          <a:p>
            <a:r>
              <a:rPr lang="fi-FI" sz="2000" dirty="0"/>
              <a:t>Kokeet pyritään laatimaan siten, että myös pakollisten opintojen erinomaisella osaamisella voi saada hyviä arvosanoja.</a:t>
            </a:r>
          </a:p>
        </p:txBody>
      </p:sp>
    </p:spTree>
    <p:extLst>
      <p:ext uri="{BB962C8B-B14F-4D97-AF65-F5344CB8AC3E}">
        <p14:creationId xmlns:p14="http://schemas.microsoft.com/office/powerpoint/2010/main" val="1347923993"/>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778098"/>
          </a:xfrm>
        </p:spPr>
        <p:txBody>
          <a:bodyPr/>
          <a:lstStyle/>
          <a:p>
            <a:r>
              <a:rPr lang="fi-FI" sz="3600" dirty="0">
                <a:solidFill>
                  <a:schemeClr val="bg1"/>
                </a:solidFill>
                <a:latin typeface="Arial Rounded MT Bold" pitchFamily="34" charset="0"/>
              </a:rPr>
              <a:t>Kielikokeet</a:t>
            </a:r>
          </a:p>
        </p:txBody>
      </p:sp>
      <p:sp>
        <p:nvSpPr>
          <p:cNvPr id="5" name="Tekstikehys 4"/>
          <p:cNvSpPr txBox="1"/>
          <p:nvPr/>
        </p:nvSpPr>
        <p:spPr>
          <a:xfrm>
            <a:off x="179512" y="3068960"/>
            <a:ext cx="4392488" cy="3046988"/>
          </a:xfrm>
          <a:prstGeom prst="rect">
            <a:avLst/>
          </a:prstGeom>
          <a:solidFill>
            <a:srgbClr val="CCCC00"/>
          </a:solidFill>
          <a:ln>
            <a:solidFill>
              <a:schemeClr val="tx1"/>
            </a:solidFill>
          </a:ln>
          <a:effectLst>
            <a:innerShdw blurRad="63500" dist="50800" dir="2700000">
              <a:prstClr val="black">
                <a:alpha val="50000"/>
              </a:prstClr>
            </a:innerShdw>
            <a:softEdge rad="12700"/>
          </a:effectLst>
        </p:spPr>
        <p:txBody>
          <a:bodyPr wrap="square" rtlCol="0">
            <a:spAutoFit/>
          </a:bodyPr>
          <a:lstStyle/>
          <a:p>
            <a:pPr>
              <a:buNone/>
            </a:pPr>
            <a:r>
              <a:rPr lang="fi-FI" dirty="0">
                <a:effectLst>
                  <a:outerShdw blurRad="38100" dist="38100" dir="2700000" algn="tl">
                    <a:srgbClr val="000000">
                      <a:alpha val="43137"/>
                    </a:srgbClr>
                  </a:outerShdw>
                </a:effectLst>
              </a:rPr>
              <a:t>Kaikki osat samassa kokeessa</a:t>
            </a:r>
          </a:p>
          <a:p>
            <a:pPr marL="266700" indent="-266700">
              <a:spcBef>
                <a:spcPts val="0"/>
              </a:spcBef>
              <a:buFont typeface="Arial" pitchFamily="34" charset="0"/>
              <a:buChar char="•"/>
            </a:pPr>
            <a:r>
              <a:rPr lang="fi-FI" dirty="0"/>
              <a:t>Kuullun ymmärtäminen </a:t>
            </a:r>
          </a:p>
          <a:p>
            <a:pPr marL="266700" indent="-266700">
              <a:spcBef>
                <a:spcPts val="0"/>
              </a:spcBef>
              <a:buFont typeface="Arial" pitchFamily="34" charset="0"/>
              <a:buChar char="•"/>
            </a:pPr>
            <a:r>
              <a:rPr lang="fi-FI" dirty="0"/>
              <a:t>Luetun ymmärtäminen </a:t>
            </a:r>
          </a:p>
          <a:p>
            <a:pPr marL="266700" indent="-266700">
              <a:spcBef>
                <a:spcPts val="0"/>
              </a:spcBef>
              <a:buFont typeface="Arial" pitchFamily="34" charset="0"/>
              <a:buChar char="•"/>
            </a:pPr>
            <a:r>
              <a:rPr lang="fi-FI" dirty="0"/>
              <a:t>Kirjallinen tuottaminen </a:t>
            </a:r>
          </a:p>
          <a:p>
            <a:pPr marL="266700" indent="-266700">
              <a:spcBef>
                <a:spcPts val="0"/>
              </a:spcBef>
              <a:buFont typeface="Arial" pitchFamily="34" charset="0"/>
              <a:buChar char="•"/>
            </a:pPr>
            <a:r>
              <a:rPr lang="fi-FI" dirty="0"/>
              <a:t>Sanaston ja rakenteiden hallinta </a:t>
            </a:r>
          </a:p>
          <a:p>
            <a:pPr marL="266700" indent="-266700">
              <a:spcBef>
                <a:spcPts val="0"/>
              </a:spcBef>
              <a:buFont typeface="Arial" pitchFamily="34" charset="0"/>
              <a:buChar char="•"/>
            </a:pPr>
            <a:endParaRPr lang="fi-FI" dirty="0"/>
          </a:p>
        </p:txBody>
      </p:sp>
      <p:sp>
        <p:nvSpPr>
          <p:cNvPr id="6" name="Tekstikehys 5"/>
          <p:cNvSpPr txBox="1"/>
          <p:nvPr/>
        </p:nvSpPr>
        <p:spPr>
          <a:xfrm>
            <a:off x="5148064" y="3140968"/>
            <a:ext cx="3888432" cy="1338828"/>
          </a:xfrm>
          <a:prstGeom prst="rect">
            <a:avLst/>
          </a:prstGeom>
          <a:solidFill>
            <a:srgbClr val="CCCC00"/>
          </a:solidFill>
          <a:ln>
            <a:solidFill>
              <a:schemeClr val="tx1"/>
            </a:solidFill>
          </a:ln>
          <a:effectLst>
            <a:innerShdw blurRad="63500" dist="50800" dir="2700000">
              <a:prstClr val="black">
                <a:alpha val="50000"/>
              </a:prstClr>
            </a:innerShdw>
          </a:effectLst>
        </p:spPr>
        <p:txBody>
          <a:bodyPr wrap="square" rtlCol="0">
            <a:spAutoFit/>
          </a:bodyPr>
          <a:lstStyle/>
          <a:p>
            <a:pPr marL="266700" indent="-266700"/>
            <a:r>
              <a:rPr lang="fi-FI" sz="1800" dirty="0"/>
              <a:t>pisteet </a:t>
            </a:r>
            <a:r>
              <a:rPr lang="fi-FI" sz="1800" dirty="0" err="1"/>
              <a:t>max</a:t>
            </a:r>
            <a:r>
              <a:rPr lang="fi-FI" sz="1800" dirty="0"/>
              <a:t> (299)</a:t>
            </a:r>
          </a:p>
          <a:p>
            <a:pPr marL="266700" indent="-266700"/>
            <a:r>
              <a:rPr lang="fi-FI" sz="1800" dirty="0"/>
              <a:t>2 tuntia lisäaikaa, jos 2 lyhyttä kieltä samalla kerralla samana koepäivänä</a:t>
            </a:r>
          </a:p>
        </p:txBody>
      </p:sp>
      <p:sp>
        <p:nvSpPr>
          <p:cNvPr id="9" name="Tekstikehys 8"/>
          <p:cNvSpPr txBox="1"/>
          <p:nvPr/>
        </p:nvSpPr>
        <p:spPr>
          <a:xfrm>
            <a:off x="323528" y="1268760"/>
            <a:ext cx="8352928" cy="1569660"/>
          </a:xfrm>
          <a:prstGeom prst="rect">
            <a:avLst/>
          </a:prstGeom>
          <a:solidFill>
            <a:srgbClr val="99FF99"/>
          </a:solidFill>
          <a:effectLst>
            <a:glow rad="101600">
              <a:srgbClr val="00B050">
                <a:alpha val="40000"/>
              </a:srgbClr>
            </a:glow>
          </a:effectLst>
        </p:spPr>
        <p:txBody>
          <a:bodyPr wrap="square" rtlCol="0">
            <a:spAutoFit/>
          </a:bodyPr>
          <a:lstStyle/>
          <a:p>
            <a:pPr>
              <a:buNone/>
            </a:pPr>
            <a:r>
              <a:rPr lang="fi-FI" u="sng" dirty="0"/>
              <a:t>Pitkä</a:t>
            </a:r>
            <a:r>
              <a:rPr lang="fi-FI" dirty="0"/>
              <a:t>: </a:t>
            </a:r>
            <a:r>
              <a:rPr lang="fi-FI" dirty="0">
                <a:solidFill>
                  <a:srgbClr val="FF3300"/>
                </a:solidFill>
              </a:rPr>
              <a:t>englanti</a:t>
            </a:r>
            <a:r>
              <a:rPr lang="fi-FI" dirty="0">
                <a:solidFill>
                  <a:srgbClr val="0070C0"/>
                </a:solidFill>
              </a:rPr>
              <a:t>, espanja, ranska, saksa, venäjä</a:t>
            </a:r>
          </a:p>
          <a:p>
            <a:pPr>
              <a:spcBef>
                <a:spcPts val="0"/>
              </a:spcBef>
              <a:buNone/>
            </a:pPr>
            <a:r>
              <a:rPr lang="fi-FI" u="sng" dirty="0"/>
              <a:t>Lyhyt</a:t>
            </a:r>
            <a:r>
              <a:rPr lang="fi-FI" dirty="0"/>
              <a:t>: </a:t>
            </a:r>
            <a:r>
              <a:rPr lang="fi-FI" dirty="0">
                <a:solidFill>
                  <a:srgbClr val="0070C0"/>
                </a:solidFill>
              </a:rPr>
              <a:t>englanti, espanja, ranska, saksa, venäjä,</a:t>
            </a:r>
          </a:p>
          <a:p>
            <a:pPr>
              <a:spcBef>
                <a:spcPts val="0"/>
              </a:spcBef>
              <a:buNone/>
            </a:pPr>
            <a:r>
              <a:rPr lang="fi-FI" dirty="0"/>
              <a:t>	</a:t>
            </a:r>
            <a:r>
              <a:rPr lang="fi-FI" dirty="0">
                <a:solidFill>
                  <a:srgbClr val="0070C0"/>
                </a:solidFill>
              </a:rPr>
              <a:t>italia, portugali, saame, latina(2 tasoa, sanakirja)</a:t>
            </a:r>
          </a:p>
          <a:p>
            <a:pPr>
              <a:spcBef>
                <a:spcPts val="0"/>
              </a:spcBef>
              <a:buNone/>
            </a:pPr>
            <a:r>
              <a:rPr lang="fi-FI" u="sng" dirty="0"/>
              <a:t>Toinen kotimainen</a:t>
            </a:r>
            <a:r>
              <a:rPr lang="fi-FI" dirty="0"/>
              <a:t>: </a:t>
            </a:r>
            <a:r>
              <a:rPr lang="fi-FI" dirty="0">
                <a:solidFill>
                  <a:srgbClr val="FF3300"/>
                </a:solidFill>
              </a:rPr>
              <a:t>ruotsi</a:t>
            </a:r>
            <a:r>
              <a:rPr lang="fi-FI" dirty="0">
                <a:solidFill>
                  <a:srgbClr val="0070C0"/>
                </a:solidFill>
              </a:rPr>
              <a:t> (pitkä, </a:t>
            </a:r>
            <a:r>
              <a:rPr lang="fi-FI" dirty="0">
                <a:solidFill>
                  <a:srgbClr val="FF3300"/>
                </a:solidFill>
              </a:rPr>
              <a:t>keskipitkä</a:t>
            </a:r>
            <a:r>
              <a:rPr lang="fi-FI" dirty="0">
                <a:solidFill>
                  <a:srgbClr val="0070C0"/>
                </a:solidFill>
              </a:rPr>
              <a:t>)</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1+#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F05C986-9144-F328-9F14-AC164DF9E134}"/>
              </a:ext>
            </a:extLst>
          </p:cNvPr>
          <p:cNvPicPr>
            <a:picLocks noChangeAspect="1"/>
          </p:cNvPicPr>
          <p:nvPr/>
        </p:nvPicPr>
        <p:blipFill>
          <a:blip r:embed="rId2"/>
          <a:stretch>
            <a:fillRect/>
          </a:stretch>
        </p:blipFill>
        <p:spPr>
          <a:xfrm>
            <a:off x="4552785" y="0"/>
            <a:ext cx="5143500" cy="6858000"/>
          </a:xfrm>
          <a:prstGeom prst="rect">
            <a:avLst/>
          </a:prstGeom>
        </p:spPr>
      </p:pic>
      <p:pic>
        <p:nvPicPr>
          <p:cNvPr id="4" name="Kuva 3">
            <a:extLst>
              <a:ext uri="{FF2B5EF4-FFF2-40B4-BE49-F238E27FC236}">
                <a16:creationId xmlns:a16="http://schemas.microsoft.com/office/drawing/2014/main" id="{C9CF29DB-036D-90BF-F2D5-EECA4FE7B9C4}"/>
              </a:ext>
            </a:extLst>
          </p:cNvPr>
          <p:cNvPicPr>
            <a:picLocks noChangeAspect="1"/>
          </p:cNvPicPr>
          <p:nvPr/>
        </p:nvPicPr>
        <p:blipFill>
          <a:blip r:embed="rId3"/>
          <a:stretch>
            <a:fillRect/>
          </a:stretch>
        </p:blipFill>
        <p:spPr>
          <a:xfrm>
            <a:off x="-590715" y="0"/>
            <a:ext cx="5143500" cy="6858000"/>
          </a:xfrm>
          <a:prstGeom prst="rect">
            <a:avLst/>
          </a:prstGeom>
        </p:spPr>
      </p:pic>
    </p:spTree>
    <p:extLst>
      <p:ext uri="{BB962C8B-B14F-4D97-AF65-F5344CB8AC3E}">
        <p14:creationId xmlns:p14="http://schemas.microsoft.com/office/powerpoint/2010/main" val="4231687863"/>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tsikko 1">
            <a:extLst>
              <a:ext uri="{FF2B5EF4-FFF2-40B4-BE49-F238E27FC236}">
                <a16:creationId xmlns:a16="http://schemas.microsoft.com/office/drawing/2014/main" id="{3A7C1381-EBF8-4317-935C-6284350A16C6}"/>
              </a:ext>
            </a:extLst>
          </p:cNvPr>
          <p:cNvSpPr>
            <a:spLocks noGrp="1" noChangeArrowheads="1"/>
          </p:cNvSpPr>
          <p:nvPr>
            <p:ph type="title"/>
          </p:nvPr>
        </p:nvSpPr>
        <p:spPr/>
        <p:txBody>
          <a:bodyPr/>
          <a:lstStyle/>
          <a:p>
            <a:r>
              <a:rPr lang="fi-FI" altLang="fi-FI"/>
              <a:t>Oikaisuvaatimus</a:t>
            </a:r>
          </a:p>
        </p:txBody>
      </p:sp>
      <p:sp>
        <p:nvSpPr>
          <p:cNvPr id="64515" name="Sisällön paikkamerkki 2">
            <a:extLst>
              <a:ext uri="{FF2B5EF4-FFF2-40B4-BE49-F238E27FC236}">
                <a16:creationId xmlns:a16="http://schemas.microsoft.com/office/drawing/2014/main" id="{8ED8A1D5-E9D6-407C-9F9F-9C3610D7CDE5}"/>
              </a:ext>
            </a:extLst>
          </p:cNvPr>
          <p:cNvSpPr>
            <a:spLocks noGrp="1" noChangeArrowheads="1"/>
          </p:cNvSpPr>
          <p:nvPr>
            <p:ph idx="1"/>
          </p:nvPr>
        </p:nvSpPr>
        <p:spPr/>
        <p:txBody>
          <a:bodyPr/>
          <a:lstStyle/>
          <a:p>
            <a:pPr>
              <a:buClrTx/>
              <a:buSzTx/>
              <a:buFontTx/>
              <a:buChar char="•"/>
            </a:pPr>
            <a:r>
              <a:rPr lang="fi-FI" altLang="fi-FI" sz="1800">
                <a:solidFill>
                  <a:srgbClr val="000000"/>
                </a:solidFill>
              </a:rPr>
              <a:t>Jos epäilet, että arvostelussa on tapahtunut virhe, saat vaatia lautakunnalta asiaan oikaisua. </a:t>
            </a:r>
          </a:p>
          <a:p>
            <a:pPr>
              <a:buClrTx/>
              <a:buSzTx/>
              <a:buFontTx/>
              <a:buChar char="•"/>
            </a:pPr>
            <a:r>
              <a:rPr lang="fi-FI" altLang="fi-FI" sz="1800">
                <a:solidFill>
                  <a:srgbClr val="000000"/>
                </a:solidFill>
              </a:rPr>
              <a:t>Hakemus on jätettävä 14 päivän kuluessa siitä, kun sinulla on ollut mahdollisuus saada arvosteltu koesuoritus nähtäväksesi.</a:t>
            </a:r>
          </a:p>
          <a:p>
            <a:pPr>
              <a:buClrTx/>
              <a:buSzTx/>
              <a:buFontTx/>
              <a:buChar char="•"/>
            </a:pPr>
            <a:r>
              <a:rPr lang="fi-FI" altLang="fi-FI" sz="1800">
                <a:solidFill>
                  <a:srgbClr val="000000"/>
                </a:solidFill>
              </a:rPr>
              <a:t>LINKKI YTL:n KOTISIVUILLA, MISTÄ PÄÄSEE KATSOMAAN VASTAUKSENSA.  </a:t>
            </a:r>
          </a:p>
          <a:p>
            <a:pPr>
              <a:buClrTx/>
              <a:buSzTx/>
              <a:buFontTx/>
              <a:buChar char="•"/>
            </a:pPr>
            <a:r>
              <a:rPr lang="fi-FI" altLang="fi-FI" sz="1800">
                <a:solidFill>
                  <a:srgbClr val="000000"/>
                </a:solidFill>
              </a:rPr>
              <a:t>Oikaisuvaatimuksen voi tehdä kokelas itse tai alle 18-vuotiaan kokelaan huoltaja. (Voit myös antaa esimerkiksi lukiosi rehtorille valtakirjan, jotta hän voi tehdä oikaisuvaatimuksen puolestasi.)</a:t>
            </a:r>
          </a:p>
          <a:p>
            <a:pPr>
              <a:buClrTx/>
              <a:buSzTx/>
              <a:buFontTx/>
              <a:buChar char="•"/>
            </a:pPr>
            <a:r>
              <a:rPr lang="fi-FI" altLang="fi-FI" sz="1800">
                <a:solidFill>
                  <a:srgbClr val="000000"/>
                </a:solidFill>
              </a:rPr>
              <a:t>Oikaisuvaatimus tehdään lautakunnan sähköisessä asiointipalvelussa.</a:t>
            </a:r>
          </a:p>
          <a:p>
            <a:pPr>
              <a:buClrTx/>
              <a:buSzTx/>
              <a:buFontTx/>
              <a:buChar char="•"/>
            </a:pPr>
            <a:r>
              <a:rPr lang="fi-FI" altLang="fi-FI" sz="1800">
                <a:solidFill>
                  <a:srgbClr val="000000"/>
                </a:solidFill>
              </a:rPr>
              <a:t>Oikaisuvaatimus on maksullinen. Maksu maksetaan sähköisessä asiointipalvelussa oikaisuvaatimuksen lähettämisen yhteydessä. Maksu palautetaan, jos arvosana tai pistemäärä muuttuu oikaisuvaatimuksen johdosta.</a:t>
            </a:r>
          </a:p>
          <a:p>
            <a:endParaRPr lang="fi-FI" altLang="fi-FI"/>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Sähköiset </a:t>
            </a:r>
            <a:r>
              <a:rPr lang="fi-FI" dirty="0" err="1">
                <a:solidFill>
                  <a:schemeClr val="bg1"/>
                </a:solidFill>
              </a:rPr>
              <a:t>YO-kokeet</a:t>
            </a:r>
            <a:endParaRPr lang="fi-FI" dirty="0">
              <a:solidFill>
                <a:schemeClr val="bg1"/>
              </a:solidFill>
            </a:endParaRPr>
          </a:p>
        </p:txBody>
      </p:sp>
      <p:sp>
        <p:nvSpPr>
          <p:cNvPr id="3" name="Sisällön paikkamerkki 2"/>
          <p:cNvSpPr>
            <a:spLocks noGrp="1"/>
          </p:cNvSpPr>
          <p:nvPr>
            <p:ph idx="1"/>
          </p:nvPr>
        </p:nvSpPr>
        <p:spPr/>
        <p:txBody>
          <a:bodyPr/>
          <a:lstStyle/>
          <a:p>
            <a:r>
              <a:rPr lang="fi-FI" dirty="0" err="1"/>
              <a:t>Abitti-koejärjestelmä</a:t>
            </a:r>
            <a:endParaRPr lang="fi-FI" dirty="0"/>
          </a:p>
          <a:p>
            <a:r>
              <a:rPr lang="fi-FI" dirty="0"/>
              <a:t>Kaikissa kokeissa </a:t>
            </a:r>
            <a:r>
              <a:rPr lang="fi-FI" b="1" dirty="0">
                <a:solidFill>
                  <a:srgbClr val="FF3300"/>
                </a:solidFill>
              </a:rPr>
              <a:t>oma</a:t>
            </a:r>
            <a:r>
              <a:rPr lang="fi-FI" dirty="0"/>
              <a:t> (koulun) tietokone + </a:t>
            </a:r>
            <a:r>
              <a:rPr lang="fi-FI" u="sng" dirty="0"/>
              <a:t>langalliset </a:t>
            </a:r>
            <a:r>
              <a:rPr lang="fi-FI" dirty="0"/>
              <a:t>kuulokkeet + </a:t>
            </a:r>
            <a:r>
              <a:rPr lang="fi-FI" u="sng" dirty="0"/>
              <a:t>langallinen</a:t>
            </a:r>
            <a:r>
              <a:rPr lang="fi-FI" dirty="0"/>
              <a:t> hiiri</a:t>
            </a:r>
          </a:p>
          <a:p>
            <a:r>
              <a:rPr lang="fi-FI" dirty="0"/>
              <a:t>EI BLUETOOTH-yhteydellä toimivia!</a:t>
            </a:r>
          </a:p>
          <a:p>
            <a:r>
              <a:rPr lang="fi-FI" dirty="0"/>
              <a:t>Vastauksia voi hahmotella paperille; kynä</a:t>
            </a:r>
          </a:p>
          <a:p>
            <a:r>
              <a:rPr lang="fi-FI" dirty="0"/>
              <a:t>Henkilötodistus (passi, ajokortti…)</a:t>
            </a:r>
          </a:p>
          <a:p>
            <a:endParaRPr lang="fi-FI" dirty="0"/>
          </a:p>
          <a:p>
            <a:endParaRPr lang="fi-FI" dirty="0"/>
          </a:p>
          <a:p>
            <a:pPr marL="0" indent="0">
              <a:buNone/>
            </a:pPr>
            <a:endParaRPr lang="fi-FI" dirty="0"/>
          </a:p>
          <a:p>
            <a:endParaRPr lang="fi-FI" dirty="0"/>
          </a:p>
        </p:txBody>
      </p:sp>
    </p:spTree>
    <p:extLst>
      <p:ext uri="{BB962C8B-B14F-4D97-AF65-F5344CB8AC3E}">
        <p14:creationId xmlns:p14="http://schemas.microsoft.com/office/powerpoint/2010/main" val="884885979"/>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Abitti</a:t>
            </a:r>
          </a:p>
        </p:txBody>
      </p:sp>
      <p:sp>
        <p:nvSpPr>
          <p:cNvPr id="3" name="Sisällön paikkamerkki 2"/>
          <p:cNvSpPr>
            <a:spLocks noGrp="1"/>
          </p:cNvSpPr>
          <p:nvPr>
            <p:ph idx="1"/>
          </p:nvPr>
        </p:nvSpPr>
        <p:spPr/>
        <p:txBody>
          <a:bodyPr/>
          <a:lstStyle/>
          <a:p>
            <a:r>
              <a:rPr lang="fi-FI" sz="2800" dirty="0"/>
              <a:t>Digi-yo-koe tehdään langattomassa / langallisessa verkossa.</a:t>
            </a:r>
          </a:p>
          <a:p>
            <a:r>
              <a:rPr lang="fi-FI" sz="2800" dirty="0"/>
              <a:t>Tarkista, että pystyt kytkemään</a:t>
            </a:r>
          </a:p>
          <a:p>
            <a:pPr marL="0" indent="0">
              <a:buNone/>
            </a:pPr>
            <a:r>
              <a:rPr lang="fi-FI" sz="2800" dirty="0"/>
              <a:t>oman laitteesi verkkoon, ts. </a:t>
            </a:r>
          </a:p>
          <a:p>
            <a:pPr marL="0" indent="0">
              <a:buNone/>
            </a:pPr>
            <a:r>
              <a:rPr lang="fi-FI" sz="2800" dirty="0"/>
              <a:t>sinulla on sopiva portti </a:t>
            </a:r>
          </a:p>
          <a:p>
            <a:pPr marL="0" indent="0">
              <a:buNone/>
            </a:pPr>
            <a:r>
              <a:rPr lang="fi-FI" sz="2800" dirty="0"/>
              <a:t>verkkopiuhalle.</a:t>
            </a:r>
          </a:p>
          <a:p>
            <a:r>
              <a:rPr lang="fi-FI" sz="2800" dirty="0"/>
              <a:t>Saatat tarvita kuvassa</a:t>
            </a:r>
          </a:p>
          <a:p>
            <a:pPr marL="0" indent="0">
              <a:buNone/>
            </a:pPr>
            <a:r>
              <a:rPr lang="fi-FI" sz="2800" dirty="0"/>
              <a:t>näkyvän adapterin.</a:t>
            </a:r>
          </a:p>
          <a:p>
            <a:pPr marL="0" indent="0">
              <a:buNone/>
            </a:pPr>
            <a:r>
              <a:rPr lang="fi-FI" sz="2800" dirty="0">
                <a:solidFill>
                  <a:srgbClr val="FF3300"/>
                </a:solidFill>
              </a:rPr>
              <a:t>Koulun laitteissa on portti </a:t>
            </a:r>
          </a:p>
          <a:p>
            <a:pPr marL="0" indent="0">
              <a:buNone/>
            </a:pPr>
            <a:r>
              <a:rPr lang="fi-FI" sz="2800" dirty="0">
                <a:solidFill>
                  <a:srgbClr val="FF3300"/>
                </a:solidFill>
              </a:rPr>
              <a:t>verkkojohdolle.</a:t>
            </a:r>
          </a:p>
          <a:p>
            <a:pPr marL="0" indent="0">
              <a:buNone/>
            </a:pPr>
            <a:endParaRPr lang="fi-FI" dirty="0"/>
          </a:p>
          <a:p>
            <a:pPr marL="0" indent="0">
              <a:buNone/>
            </a:pPr>
            <a:endParaRPr lang="fi-FI" dirty="0"/>
          </a:p>
        </p:txBody>
      </p:sp>
      <p:pic>
        <p:nvPicPr>
          <p:cNvPr id="4" name="Kuva 3"/>
          <p:cNvPicPr>
            <a:picLocks noChangeAspect="1"/>
          </p:cNvPicPr>
          <p:nvPr/>
        </p:nvPicPr>
        <p:blipFill>
          <a:blip r:embed="rId2"/>
          <a:stretch>
            <a:fillRect/>
          </a:stretch>
        </p:blipFill>
        <p:spPr>
          <a:xfrm>
            <a:off x="6554239" y="2132856"/>
            <a:ext cx="2592288" cy="4604722"/>
          </a:xfrm>
          <a:prstGeom prst="rect">
            <a:avLst/>
          </a:prstGeom>
        </p:spPr>
      </p:pic>
    </p:spTree>
    <p:extLst>
      <p:ext uri="{BB962C8B-B14F-4D97-AF65-F5344CB8AC3E}">
        <p14:creationId xmlns:p14="http://schemas.microsoft.com/office/powerpoint/2010/main" val="3148529400"/>
      </p:ext>
    </p:extLst>
  </p:cSld>
  <p:clrMapOvr>
    <a:masterClrMapping/>
  </p:clrMapOvr>
  <p:transition spd="med">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Lue lisää sähköisistä</a:t>
            </a:r>
          </a:p>
        </p:txBody>
      </p:sp>
      <p:sp>
        <p:nvSpPr>
          <p:cNvPr id="3" name="Sisällön paikkamerkki 2"/>
          <p:cNvSpPr>
            <a:spLocks noGrp="1"/>
          </p:cNvSpPr>
          <p:nvPr>
            <p:ph idx="1"/>
          </p:nvPr>
        </p:nvSpPr>
        <p:spPr/>
        <p:txBody>
          <a:bodyPr/>
          <a:lstStyle/>
          <a:p>
            <a:pPr lvl="0">
              <a:buClr>
                <a:srgbClr val="0099CC"/>
              </a:buClr>
              <a:buSzPct val="80000"/>
              <a:buFont typeface="Wingdings" pitchFamily="2" charset="2"/>
              <a:buChar char="n"/>
              <a:defRPr/>
            </a:pPr>
            <a:r>
              <a:rPr lang="fi-FI" dirty="0">
                <a:solidFill>
                  <a:srgbClr val="000000"/>
                </a:solidFill>
              </a:rPr>
              <a:t>Ylioppilastutkinnon sähköiseen järjestelmään voi tutustua ylioppilastutkintolautakunnan </a:t>
            </a:r>
            <a:r>
              <a:rPr lang="fi-FI" dirty="0" err="1">
                <a:solidFill>
                  <a:srgbClr val="000000"/>
                </a:solidFill>
              </a:rPr>
              <a:t>Abitti-sivuilla</a:t>
            </a:r>
            <a:r>
              <a:rPr lang="fi-FI" dirty="0">
                <a:solidFill>
                  <a:srgbClr val="000000"/>
                </a:solidFill>
              </a:rPr>
              <a:t> </a:t>
            </a:r>
            <a:r>
              <a:rPr lang="fi-FI" dirty="0" err="1">
                <a:solidFill>
                  <a:srgbClr val="000000"/>
                </a:solidFill>
                <a:hlinkClick r:id="rId2"/>
              </a:rPr>
              <a:t>www.abitti.fi</a:t>
            </a:r>
            <a:endParaRPr lang="fi-FI" dirty="0">
              <a:solidFill>
                <a:srgbClr val="000000"/>
              </a:solidFill>
            </a:endParaRPr>
          </a:p>
          <a:p>
            <a:endParaRPr lang="fi-FI" dirty="0"/>
          </a:p>
        </p:txBody>
      </p:sp>
    </p:spTree>
    <p:extLst>
      <p:ext uri="{BB962C8B-B14F-4D97-AF65-F5344CB8AC3E}">
        <p14:creationId xmlns:p14="http://schemas.microsoft.com/office/powerpoint/2010/main" val="4219091657"/>
      </p:ext>
    </p:extLst>
  </p:cSld>
  <p:clrMapOvr>
    <a:masterClrMapping/>
  </p:clrMapOvr>
  <p:transition spd="med">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a:t>Koesuoritusta heikentävän syyn huomioon ottaminen ylioppilastutkinnossa </a:t>
            </a:r>
          </a:p>
        </p:txBody>
      </p:sp>
      <p:sp>
        <p:nvSpPr>
          <p:cNvPr id="3" name="Alaotsikko 2"/>
          <p:cNvSpPr>
            <a:spLocks noGrp="1"/>
          </p:cNvSpPr>
          <p:nvPr>
            <p:ph type="subTitle" idx="1"/>
          </p:nvPr>
        </p:nvSpPr>
        <p:spPr>
          <a:xfrm>
            <a:off x="1475656" y="4293096"/>
            <a:ext cx="6400800" cy="1752600"/>
          </a:xfrm>
        </p:spPr>
        <p:txBody>
          <a:bodyPr/>
          <a:lstStyle/>
          <a:p>
            <a:endParaRPr lang="fi-FI" sz="4000" dirty="0">
              <a:solidFill>
                <a:srgbClr val="FF0000"/>
              </a:solidFill>
            </a:endParaRPr>
          </a:p>
        </p:txBody>
      </p:sp>
    </p:spTree>
    <p:extLst>
      <p:ext uri="{BB962C8B-B14F-4D97-AF65-F5344CB8AC3E}">
        <p14:creationId xmlns:p14="http://schemas.microsoft.com/office/powerpoint/2010/main" val="1416628775"/>
      </p:ext>
    </p:extLst>
  </p:cSld>
  <p:clrMapOvr>
    <a:masterClrMapping/>
  </p:clrMapOvr>
  <p:transition spd="med">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Erityisjärjestelyt</a:t>
            </a:r>
          </a:p>
        </p:txBody>
      </p:sp>
      <p:sp>
        <p:nvSpPr>
          <p:cNvPr id="3" name="Sisällön paikkamerkki 2"/>
          <p:cNvSpPr>
            <a:spLocks noGrp="1"/>
          </p:cNvSpPr>
          <p:nvPr>
            <p:ph idx="1"/>
          </p:nvPr>
        </p:nvSpPr>
        <p:spPr/>
        <p:txBody>
          <a:bodyPr/>
          <a:lstStyle/>
          <a:p>
            <a:r>
              <a:rPr lang="fi-FI" sz="2800" dirty="0"/>
              <a:t>tarkoituksena luoda kokelaille kohtuulliset ja yhdenvertaiset mahdollisuudet kokeiden suorittamiseen </a:t>
            </a:r>
          </a:p>
          <a:p>
            <a:r>
              <a:rPr lang="fi-FI" sz="2800" dirty="0"/>
              <a:t>sisältö määräytyy tapauskohtaisesti syiden luonteen ja niiden aiheuttamien vaikeuksien asteen mukaisesti</a:t>
            </a:r>
          </a:p>
          <a:p>
            <a:r>
              <a:rPr lang="fi-FI" sz="2800" dirty="0"/>
              <a:t>lukio-opinnoissa (tai muissa) havaittu tuen tarve ja toteutetut tukitoimet yhtenä perusteena erityisjärjestelyiden tarvetta arvioitaessa </a:t>
            </a:r>
          </a:p>
          <a:p>
            <a:r>
              <a:rPr lang="fi-FI" sz="2800" dirty="0"/>
              <a:t>muitakin perusteita voidaan käyttää erityisjärjestelyiden myöntämiselle</a:t>
            </a:r>
          </a:p>
          <a:p>
            <a:endParaRPr lang="fi-FI" dirty="0"/>
          </a:p>
        </p:txBody>
      </p:sp>
    </p:spTree>
    <p:extLst>
      <p:ext uri="{BB962C8B-B14F-4D97-AF65-F5344CB8AC3E}">
        <p14:creationId xmlns:p14="http://schemas.microsoft.com/office/powerpoint/2010/main" val="1154721637"/>
      </p:ext>
    </p:extLst>
  </p:cSld>
  <p:clrMapOvr>
    <a:masterClrMapping/>
  </p:clrMapOvr>
  <p:transition spd="med">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a:t>
            </a:r>
          </a:p>
        </p:txBody>
      </p:sp>
      <p:sp>
        <p:nvSpPr>
          <p:cNvPr id="3" name="Sisällön paikkamerkki 2"/>
          <p:cNvSpPr>
            <a:spLocks noGrp="1"/>
          </p:cNvSpPr>
          <p:nvPr>
            <p:ph idx="1"/>
          </p:nvPr>
        </p:nvSpPr>
        <p:spPr/>
        <p:txBody>
          <a:bodyPr/>
          <a:lstStyle/>
          <a:p>
            <a:r>
              <a:rPr lang="fi-FI" dirty="0"/>
              <a:t>tehdään kirjallisesti Ylioppilastutkintolautakunnalle </a:t>
            </a:r>
          </a:p>
          <a:p>
            <a:pPr marL="0" indent="0">
              <a:buNone/>
            </a:pPr>
            <a:r>
              <a:rPr lang="fi-FI" dirty="0"/>
              <a:t>Koesuoritusta heikentävinä syinä otetaan huomioon </a:t>
            </a:r>
          </a:p>
          <a:p>
            <a:r>
              <a:rPr lang="fi-FI" dirty="0"/>
              <a:t>sairaus tai vamma</a:t>
            </a:r>
          </a:p>
          <a:p>
            <a:r>
              <a:rPr lang="fi-FI" dirty="0"/>
              <a:t>erityisen vaikea elämäntilanne </a:t>
            </a:r>
          </a:p>
          <a:p>
            <a:r>
              <a:rPr lang="fi-FI" dirty="0"/>
              <a:t>lukemisen ja kirjoittamisen erityisvaikeus </a:t>
            </a:r>
          </a:p>
          <a:p>
            <a:r>
              <a:rPr lang="fi-FI" dirty="0"/>
              <a:t>vieraskielisen kokelaan opetuskielen puutteellinen hallinta</a:t>
            </a:r>
          </a:p>
          <a:p>
            <a:endParaRPr lang="fi-FI" dirty="0"/>
          </a:p>
        </p:txBody>
      </p:sp>
    </p:spTree>
    <p:extLst>
      <p:ext uri="{BB962C8B-B14F-4D97-AF65-F5344CB8AC3E}">
        <p14:creationId xmlns:p14="http://schemas.microsoft.com/office/powerpoint/2010/main" val="1970645476"/>
      </p:ext>
    </p:extLst>
  </p:cSld>
  <p:clrMapOvr>
    <a:masterClrMapping/>
  </p:clrMapOvr>
  <p:transition spd="med">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lang="fi-FI"/>
          </a:p>
        </p:txBody>
      </p:sp>
      <p:sp>
        <p:nvSpPr>
          <p:cNvPr id="3" name="Sisällön paikkamerkki 2"/>
          <p:cNvSpPr>
            <a:spLocks noGrp="1"/>
          </p:cNvSpPr>
          <p:nvPr>
            <p:ph idx="1"/>
          </p:nvPr>
        </p:nvSpPr>
        <p:spPr/>
        <p:txBody>
          <a:bodyPr/>
          <a:lstStyle/>
          <a:p>
            <a:r>
              <a:rPr lang="fi-FI" dirty="0"/>
              <a:t>hakemukseen liitetään lukion lausunto haettavien erityisjärjestelyiden </a:t>
            </a:r>
            <a:r>
              <a:rPr lang="fi-FI" b="1" dirty="0"/>
              <a:t>tarpeesta, toimivuudesta ja kohtuullisuudesta</a:t>
            </a:r>
          </a:p>
          <a:p>
            <a:r>
              <a:rPr lang="fi-FI" dirty="0"/>
              <a:t>Jos kokelaalla on ollut mahdollisuus erityisjärjestelyihin opintojen aikana,</a:t>
            </a:r>
            <a:r>
              <a:rPr lang="fi-FI" b="1" dirty="0"/>
              <a:t> tulee lausunnosta käydä ilmi, onko kokelas käyttänyt näitä järjestelyitä ja ovatko ne olleet hänelle tarpeellisia.</a:t>
            </a:r>
          </a:p>
          <a:p>
            <a:r>
              <a:rPr lang="fi-FI" dirty="0"/>
              <a:t>Ennen hakemista neuvoteltava rehtorin kanssa.</a:t>
            </a:r>
          </a:p>
          <a:p>
            <a:endParaRPr lang="fi-FI" dirty="0"/>
          </a:p>
          <a:p>
            <a:endParaRPr lang="fi-FI" dirty="0"/>
          </a:p>
        </p:txBody>
      </p:sp>
    </p:spTree>
    <p:extLst>
      <p:ext uri="{BB962C8B-B14F-4D97-AF65-F5344CB8AC3E}">
        <p14:creationId xmlns:p14="http://schemas.microsoft.com/office/powerpoint/2010/main" val="2546470486"/>
      </p:ext>
    </p:extLst>
  </p:cSld>
  <p:clrMapOvr>
    <a:masterClrMapping/>
  </p:clrMapOvr>
  <p:transition spd="med">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Poikkeava arvostelu</a:t>
            </a:r>
          </a:p>
        </p:txBody>
      </p:sp>
      <p:sp>
        <p:nvSpPr>
          <p:cNvPr id="3" name="Sisällön paikkamerkki 2"/>
          <p:cNvSpPr>
            <a:spLocks noGrp="1"/>
          </p:cNvSpPr>
          <p:nvPr>
            <p:ph idx="1"/>
          </p:nvPr>
        </p:nvSpPr>
        <p:spPr/>
        <p:txBody>
          <a:bodyPr/>
          <a:lstStyle/>
          <a:p>
            <a:r>
              <a:rPr lang="fi-FI" sz="2800" dirty="0"/>
              <a:t>suhtaudutaan pidättyvästi, sillä se muodostaa poikkeuksen kokelaiden yhdenvertaisen kohtelun periaatteesta</a:t>
            </a:r>
          </a:p>
          <a:p>
            <a:r>
              <a:rPr lang="fi-FI" sz="2800" dirty="0"/>
              <a:t>sovelletaan vain, jos erityisjärjestelyitä ei voida pitää riittävinä turvaamaan kokeen yhtäläisiä suorittamismahdollisuuksia, riippumatta siitä, onko erityisjärjestelyitä haettu tai käytetty</a:t>
            </a:r>
          </a:p>
          <a:p>
            <a:r>
              <a:rPr lang="fi-FI" sz="2800" dirty="0">
                <a:solidFill>
                  <a:srgbClr val="FF0000"/>
                </a:solidFill>
              </a:rPr>
              <a:t>Sairaus tai vamma, lukihäiriö tai vaikea elämäntilanne </a:t>
            </a:r>
            <a:r>
              <a:rPr lang="fi-FI" sz="2800" b="1" dirty="0">
                <a:solidFill>
                  <a:srgbClr val="FF0000"/>
                </a:solidFill>
              </a:rPr>
              <a:t>voidaan ottaa arvostelussa huomioon vain, jos kokelas on saamassa kokeesta hylätyn arvosanan</a:t>
            </a:r>
            <a:r>
              <a:rPr lang="fi-FI" sz="2800" dirty="0">
                <a:solidFill>
                  <a:srgbClr val="FF0000"/>
                </a:solidFill>
              </a:rPr>
              <a:t>. </a:t>
            </a:r>
          </a:p>
          <a:p>
            <a:endParaRPr lang="fi-FI" dirty="0"/>
          </a:p>
        </p:txBody>
      </p:sp>
    </p:spTree>
    <p:extLst>
      <p:ext uri="{BB962C8B-B14F-4D97-AF65-F5344CB8AC3E}">
        <p14:creationId xmlns:p14="http://schemas.microsoft.com/office/powerpoint/2010/main" val="361013421"/>
      </p:ext>
    </p:extLst>
  </p:cSld>
  <p:clrMapOvr>
    <a:masterClrMapping/>
  </p:clrMapOvr>
  <p:transition spd="med">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Hakemus toimitettava</a:t>
            </a:r>
          </a:p>
        </p:txBody>
      </p:sp>
      <p:sp>
        <p:nvSpPr>
          <p:cNvPr id="3" name="Sisällön paikkamerkki 2"/>
          <p:cNvSpPr>
            <a:spLocks noGrp="1"/>
          </p:cNvSpPr>
          <p:nvPr>
            <p:ph idx="1"/>
          </p:nvPr>
        </p:nvSpPr>
        <p:spPr/>
        <p:txBody>
          <a:bodyPr/>
          <a:lstStyle/>
          <a:p>
            <a:pPr marL="0" indent="0">
              <a:buNone/>
            </a:pPr>
            <a:r>
              <a:rPr lang="fi-FI" sz="2800" dirty="0"/>
              <a:t>viimeistään</a:t>
            </a:r>
          </a:p>
          <a:p>
            <a:r>
              <a:rPr lang="fi-FI" sz="2800" dirty="0">
                <a:solidFill>
                  <a:srgbClr val="FF3300"/>
                </a:solidFill>
              </a:rPr>
              <a:t>kevään tutkinnon osalta 30. marraskuuta </a:t>
            </a:r>
          </a:p>
          <a:p>
            <a:r>
              <a:rPr lang="fi-FI" sz="2800" dirty="0"/>
              <a:t>syksyn tutkinnon osalta 30. huhtikuuta (Poikkeuksena ovat erityisjärjestelytarpeet, jotka ilmenevät äkillisesti yllä ilmoitettujen päivämäärien jälkeen.)</a:t>
            </a:r>
          </a:p>
          <a:p>
            <a:r>
              <a:rPr lang="fi-FI" sz="2800" dirty="0"/>
              <a:t>lautakunta lähettää päätöksen kokelaalle sekä tiedoksi lukiolle</a:t>
            </a:r>
          </a:p>
          <a:p>
            <a:r>
              <a:rPr lang="fi-FI" sz="2800" dirty="0"/>
              <a:t>päätös on voimassa korkeintaan 6 vuotta</a:t>
            </a:r>
          </a:p>
          <a:p>
            <a:endParaRPr lang="fi-FI" dirty="0"/>
          </a:p>
          <a:p>
            <a:endParaRPr lang="fi-FI" dirty="0"/>
          </a:p>
        </p:txBody>
      </p:sp>
    </p:spTree>
    <p:extLst>
      <p:ext uri="{BB962C8B-B14F-4D97-AF65-F5344CB8AC3E}">
        <p14:creationId xmlns:p14="http://schemas.microsoft.com/office/powerpoint/2010/main" val="2890891796"/>
      </p:ext>
    </p:extLst>
  </p:cSld>
  <p:clrMapOvr>
    <a:masterClrMapping/>
  </p:clrMapOvr>
  <p:transition spd="med">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LUKI-vaikeus</a:t>
            </a:r>
          </a:p>
        </p:txBody>
      </p:sp>
      <p:sp>
        <p:nvSpPr>
          <p:cNvPr id="3" name="Sisällön paikkamerkki 2"/>
          <p:cNvSpPr>
            <a:spLocks noGrp="1"/>
          </p:cNvSpPr>
          <p:nvPr>
            <p:ph idx="1"/>
          </p:nvPr>
        </p:nvSpPr>
        <p:spPr/>
        <p:txBody>
          <a:bodyPr/>
          <a:lstStyle/>
          <a:p>
            <a:pPr marL="0" indent="0">
              <a:buNone/>
            </a:pPr>
            <a:r>
              <a:rPr lang="fi-FI" dirty="0"/>
              <a:t>Mahdollisuus erityisjärjestelyihin, jos LUKI-vaikeus vaikuttaa</a:t>
            </a:r>
          </a:p>
          <a:p>
            <a:r>
              <a:rPr lang="fi-FI" dirty="0">
                <a:solidFill>
                  <a:srgbClr val="FF0000"/>
                </a:solidFill>
              </a:rPr>
              <a:t>jonkin verran </a:t>
            </a:r>
            <a:r>
              <a:rPr lang="fi-FI" dirty="0"/>
              <a:t>-&gt;  oikeus suurentaa kirjasinkokoa ja oikeus suurempaan näyttöön</a:t>
            </a:r>
          </a:p>
          <a:p>
            <a:r>
              <a:rPr lang="fi-FI" dirty="0">
                <a:solidFill>
                  <a:srgbClr val="FF0000"/>
                </a:solidFill>
              </a:rPr>
              <a:t>merkittävästi</a:t>
            </a:r>
            <a:r>
              <a:rPr lang="fi-FI" dirty="0"/>
              <a:t> -&gt; lisäaikaa kokeen suorittamiseen</a:t>
            </a:r>
          </a:p>
          <a:p>
            <a:r>
              <a:rPr lang="fi-FI" dirty="0">
                <a:solidFill>
                  <a:srgbClr val="FF0000"/>
                </a:solidFill>
              </a:rPr>
              <a:t>erittäin paljon </a:t>
            </a:r>
            <a:r>
              <a:rPr lang="fi-FI" dirty="0"/>
              <a:t>-&gt; edellisen lisäksi oikeus erilliseen pienryhmätilaan.</a:t>
            </a:r>
          </a:p>
          <a:p>
            <a:endParaRPr lang="fi-FI" dirty="0"/>
          </a:p>
        </p:txBody>
      </p:sp>
    </p:spTree>
    <p:extLst>
      <p:ext uri="{BB962C8B-B14F-4D97-AF65-F5344CB8AC3E}">
        <p14:creationId xmlns:p14="http://schemas.microsoft.com/office/powerpoint/2010/main" val="1202524918"/>
      </p:ext>
    </p:extLst>
  </p:cSld>
  <p:clrMapOvr>
    <a:masterClrMapping/>
  </p:clrMapOvr>
  <p:transition spd="med">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Ohjausta saatavilla</a:t>
            </a:r>
          </a:p>
        </p:txBody>
      </p:sp>
      <p:sp>
        <p:nvSpPr>
          <p:cNvPr id="3" name="Sisällön paikkamerkki 2"/>
          <p:cNvSpPr>
            <a:spLocks noGrp="1"/>
          </p:cNvSpPr>
          <p:nvPr>
            <p:ph idx="1"/>
          </p:nvPr>
        </p:nvSpPr>
        <p:spPr/>
        <p:txBody>
          <a:bodyPr/>
          <a:lstStyle/>
          <a:p>
            <a:r>
              <a:rPr lang="fi-FI" sz="2800" b="1" dirty="0">
                <a:solidFill>
                  <a:srgbClr val="FF0000"/>
                </a:solidFill>
              </a:rPr>
              <a:t>Jos sinulla on kysyttävää liittyen yo-kirjoituksiin, käy juttelemassa tai ota yhteyttä, niin neuvomme:</a:t>
            </a:r>
          </a:p>
          <a:p>
            <a:r>
              <a:rPr lang="fi-FI" sz="2800" dirty="0"/>
              <a:t>Apulaisrehtori Tiina Karjalainen, puh. 044 7184524 tai Wilmalla</a:t>
            </a:r>
          </a:p>
          <a:p>
            <a:r>
              <a:rPr lang="fi-FI" sz="2800" dirty="0"/>
              <a:t>Opinto-ohjaaja Annika Jonninen, puh. 044 7184527 tai Wilmalla</a:t>
            </a:r>
          </a:p>
          <a:p>
            <a:r>
              <a:rPr lang="fi-FI" sz="2800" dirty="0"/>
              <a:t>Opinto-ohjaaja Anne Sivén, puh. 044 7184528 tai Wilmalla</a:t>
            </a:r>
          </a:p>
          <a:p>
            <a:r>
              <a:rPr lang="fi-FI" sz="2800" dirty="0"/>
              <a:t>Opinto-ohjaaja Ella Koistinen, puh. 044 7181066 tai Wilmalla</a:t>
            </a:r>
          </a:p>
        </p:txBody>
      </p:sp>
    </p:spTree>
    <p:extLst>
      <p:ext uri="{BB962C8B-B14F-4D97-AF65-F5344CB8AC3E}">
        <p14:creationId xmlns:p14="http://schemas.microsoft.com/office/powerpoint/2010/main" val="3309656831"/>
      </p:ext>
    </p:extLst>
  </p:cSld>
  <p:clrMapOvr>
    <a:masterClrMapping/>
  </p:clrMapOvr>
  <p:transition spd="med">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Sairaus ja vamma</a:t>
            </a:r>
          </a:p>
        </p:txBody>
      </p:sp>
      <p:sp>
        <p:nvSpPr>
          <p:cNvPr id="3" name="Sisällön paikkamerkki 2"/>
          <p:cNvSpPr>
            <a:spLocks noGrp="1"/>
          </p:cNvSpPr>
          <p:nvPr>
            <p:ph idx="1"/>
          </p:nvPr>
        </p:nvSpPr>
        <p:spPr/>
        <p:txBody>
          <a:bodyPr/>
          <a:lstStyle/>
          <a:p>
            <a:r>
              <a:rPr lang="fi-FI" sz="2400" dirty="0"/>
              <a:t>tarvitaan lääkärin, psykologin, terveydenhoitajan tai sairaanhoitajan lausunto sairaudesta tai vammasta sekä muut tilanteen selvittämiseen tarvittavat liitteet</a:t>
            </a:r>
          </a:p>
          <a:p>
            <a:r>
              <a:rPr lang="fi-FI" sz="2400" dirty="0"/>
              <a:t>Lausunnosta tulee ilmetä </a:t>
            </a:r>
            <a:r>
              <a:rPr lang="fi-FI" sz="2400" b="1" dirty="0"/>
              <a:t>diagnoosi, sairauden tai vamman vaikutukset kokeiden suorittamiseen</a:t>
            </a:r>
          </a:p>
          <a:p>
            <a:r>
              <a:rPr lang="fi-FI" sz="2400" dirty="0"/>
              <a:t>Lausunnon tilalla voidaan käyttää myös </a:t>
            </a:r>
            <a:r>
              <a:rPr lang="fi-FI" sz="2400" dirty="0" err="1"/>
              <a:t>OmaKannasta</a:t>
            </a:r>
            <a:r>
              <a:rPr lang="fi-FI" sz="2400" dirty="0"/>
              <a:t> saatavia tietoja. </a:t>
            </a:r>
          </a:p>
          <a:p>
            <a:r>
              <a:rPr lang="fi-FI" sz="2400" dirty="0"/>
              <a:t>Sairauden tai vamman perusteella voidaan kokelaalle myöntää </a:t>
            </a:r>
            <a:r>
              <a:rPr lang="fi-FI" sz="2400" b="1" dirty="0"/>
              <a:t>erityisjärjestelyjä</a:t>
            </a:r>
            <a:r>
              <a:rPr lang="fi-FI" sz="2400" dirty="0"/>
              <a:t> ylioppilastutkinnon kokeiden suorittamista varten.</a:t>
            </a:r>
          </a:p>
          <a:p>
            <a:r>
              <a:rPr lang="fi-FI" sz="2400" dirty="0"/>
              <a:t>Myös raskaudesta johtuvien tarpeiden perusteella voidaan myöntää erityisjärjestelyjä.</a:t>
            </a:r>
          </a:p>
          <a:p>
            <a:endParaRPr lang="fi-FI" dirty="0"/>
          </a:p>
        </p:txBody>
      </p:sp>
    </p:spTree>
    <p:extLst>
      <p:ext uri="{BB962C8B-B14F-4D97-AF65-F5344CB8AC3E}">
        <p14:creationId xmlns:p14="http://schemas.microsoft.com/office/powerpoint/2010/main" val="3098596981"/>
      </p:ext>
    </p:extLst>
  </p:cSld>
  <p:clrMapOvr>
    <a:masterClrMapping/>
  </p:clrMapOvr>
  <p:transition spd="med">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Erit</a:t>
            </a:r>
            <a:r>
              <a:rPr lang="fi-FI" dirty="0">
                <a:solidFill>
                  <a:schemeClr val="bg1"/>
                </a:solidFill>
              </a:rPr>
              <a:t>yisen vaikea elämäntilanne</a:t>
            </a:r>
          </a:p>
        </p:txBody>
      </p:sp>
      <p:sp>
        <p:nvSpPr>
          <p:cNvPr id="3" name="Sisällön paikkamerkki 2"/>
          <p:cNvSpPr>
            <a:spLocks noGrp="1"/>
          </p:cNvSpPr>
          <p:nvPr>
            <p:ph idx="1"/>
          </p:nvPr>
        </p:nvSpPr>
        <p:spPr/>
        <p:txBody>
          <a:bodyPr/>
          <a:lstStyle/>
          <a:p>
            <a:r>
              <a:rPr lang="fi-FI" sz="2400" dirty="0"/>
              <a:t>kokelaan tulee hankkia asiaa koskeva lausunto. </a:t>
            </a:r>
          </a:p>
          <a:p>
            <a:r>
              <a:rPr lang="fi-FI" sz="2400" dirty="0"/>
              <a:t>Erityisen vaikea elämäntilanne voi johtua esimerkiksi lähiomaisen vakavasta sairastumisesta tai kuolemasta, vaikeasta perhetilanteesta tai raskaasta oikeudellisesta prosessista.</a:t>
            </a:r>
          </a:p>
          <a:p>
            <a:r>
              <a:rPr lang="fi-FI" sz="2400" dirty="0"/>
              <a:t>Lausunnon voi antaa </a:t>
            </a:r>
            <a:r>
              <a:rPr lang="fi-FI" sz="2400" u="sng" dirty="0"/>
              <a:t>kuraattori, psykologi, terveydenhoitaja tai lääkäri</a:t>
            </a:r>
            <a:r>
              <a:rPr lang="fi-FI" sz="2400" dirty="0"/>
              <a:t>.</a:t>
            </a:r>
          </a:p>
          <a:p>
            <a:r>
              <a:rPr lang="fi-FI" sz="2400" dirty="0"/>
              <a:t>Erityisjärjestelyn saaminen ei edellytä lääketieteellistä diagnoosia, mutta tällaista lausuntoa voidaan hyödyntää erityisjärjestelyn tarpeen arvioinnissa.</a:t>
            </a:r>
          </a:p>
          <a:p>
            <a:r>
              <a:rPr lang="fi-FI" sz="2400" dirty="0"/>
              <a:t>voidaan myöntää erityisjärjestelyjä </a:t>
            </a:r>
          </a:p>
          <a:p>
            <a:endParaRPr lang="fi-FI" dirty="0"/>
          </a:p>
        </p:txBody>
      </p:sp>
    </p:spTree>
    <p:extLst>
      <p:ext uri="{BB962C8B-B14F-4D97-AF65-F5344CB8AC3E}">
        <p14:creationId xmlns:p14="http://schemas.microsoft.com/office/powerpoint/2010/main" val="3293032453"/>
      </p:ext>
    </p:extLst>
  </p:cSld>
  <p:clrMapOvr>
    <a:masterClrMapping/>
  </p:clrMapOvr>
  <p:transition spd="med">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3200" dirty="0">
                <a:solidFill>
                  <a:schemeClr val="tx1"/>
                </a:solidFill>
              </a:rPr>
              <a:t>Vi</a:t>
            </a:r>
            <a:r>
              <a:rPr lang="fi-FI" sz="3200" dirty="0">
                <a:solidFill>
                  <a:schemeClr val="bg1"/>
                </a:solidFill>
              </a:rPr>
              <a:t>eraskielisen kokelaan opetuskielen  </a:t>
            </a:r>
            <a:r>
              <a:rPr lang="fi-FI" sz="3200" dirty="0">
                <a:solidFill>
                  <a:schemeClr val="tx1"/>
                </a:solidFill>
              </a:rPr>
              <a:t>puutteellinen hallinta</a:t>
            </a:r>
          </a:p>
        </p:txBody>
      </p:sp>
      <p:sp>
        <p:nvSpPr>
          <p:cNvPr id="3" name="Sisällön paikkamerkki 2"/>
          <p:cNvSpPr>
            <a:spLocks noGrp="1"/>
          </p:cNvSpPr>
          <p:nvPr>
            <p:ph idx="1"/>
          </p:nvPr>
        </p:nvSpPr>
        <p:spPr/>
        <p:txBody>
          <a:bodyPr/>
          <a:lstStyle/>
          <a:p>
            <a:r>
              <a:rPr lang="fi-FI" sz="2400" dirty="0"/>
              <a:t>voidaan hakemuksesta myöntää </a:t>
            </a:r>
            <a:r>
              <a:rPr lang="fi-FI" sz="2400" b="1" dirty="0"/>
              <a:t>erityisjärjestelynä kaksi tuntia lisäaikaa muissa kuin vieraan kielen kokeissa</a:t>
            </a:r>
            <a:r>
              <a:rPr lang="fi-FI" sz="2400" dirty="0"/>
              <a:t>. </a:t>
            </a:r>
          </a:p>
          <a:p>
            <a:r>
              <a:rPr lang="fi-FI" sz="2400" dirty="0"/>
              <a:t>Hakemuksesta tulee ilmetä </a:t>
            </a:r>
            <a:r>
              <a:rPr lang="fi-FI" sz="2400" b="1" dirty="0"/>
              <a:t>väestörekisteriin merkitty äidinkieli, kotona käytettävät kielet sekä koulunkäynti, opiskelu tai työskentely suomeksi tai ruotsiksi. </a:t>
            </a:r>
          </a:p>
          <a:p>
            <a:r>
              <a:rPr lang="fi-FI" sz="2400" dirty="0"/>
              <a:t>Kokelaan kielitaustastaan saamat pisteet ja kummankin opettajan arviosta saadut pisteet lasketaan yhteen. Jos kokelas saa yhteensä vähintään 20/36 pistettä kriteerien perusteella ja hakemuksesta ilmenee lisäajan tarve, voidaan kokelaalle myöntää lisäaikaa.</a:t>
            </a:r>
          </a:p>
          <a:p>
            <a:endParaRPr lang="fi-FI" dirty="0"/>
          </a:p>
        </p:txBody>
      </p:sp>
    </p:spTree>
    <p:extLst>
      <p:ext uri="{BB962C8B-B14F-4D97-AF65-F5344CB8AC3E}">
        <p14:creationId xmlns:p14="http://schemas.microsoft.com/office/powerpoint/2010/main" val="4218627935"/>
      </p:ext>
    </p:extLst>
  </p:cSld>
  <p:clrMapOvr>
    <a:masterClrMapping/>
  </p:clrMapOvr>
  <p:transition spd="med">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1403648" y="216024"/>
            <a:ext cx="6573540" cy="90872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Tutkintomaksut</a:t>
            </a:r>
          </a:p>
        </p:txBody>
      </p:sp>
      <p:sp>
        <p:nvSpPr>
          <p:cNvPr id="24579" name="Rectangle 3"/>
          <p:cNvSpPr>
            <a:spLocks noGrp="1" noChangeArrowheads="1"/>
          </p:cNvSpPr>
          <p:nvPr>
            <p:ph type="body" idx="1"/>
          </p:nvPr>
        </p:nvSpPr>
        <p:spPr bwMode="auto">
          <a:xfrm>
            <a:off x="395536" y="1412776"/>
            <a:ext cx="8229600" cy="1973263"/>
          </a:xfrm>
          <a:noFill/>
          <a:ln w="38100">
            <a:solidFill>
              <a:schemeClr val="accent2"/>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fi-FI" b="1" dirty="0"/>
              <a:t>Koekohtainen maksu  38 €</a:t>
            </a:r>
          </a:p>
          <a:p>
            <a:pPr marL="0" indent="0" eaLnBrk="1" hangingPunct="1">
              <a:buNone/>
            </a:pPr>
            <a:r>
              <a:rPr lang="fi-FI" sz="2400" dirty="0"/>
              <a:t>(O</a:t>
            </a:r>
            <a:r>
              <a:rPr lang="fi-FI" sz="2400" dirty="0">
                <a:latin typeface="Calibri" panose="020F0502020204030204" pitchFamily="34" charset="0"/>
                <a:ea typeface="Calibri" panose="020F0502020204030204" pitchFamily="34" charset="0"/>
              </a:rPr>
              <a:t>petus- ja kulttuuriministeriön 21.12.2023 antama asetus)</a:t>
            </a:r>
            <a:endParaRPr lang="fi-FI" sz="2400" b="1" dirty="0"/>
          </a:p>
          <a:p>
            <a:pPr eaLnBrk="1" hangingPunct="1"/>
            <a:r>
              <a:rPr lang="fi-FI" b="1" dirty="0"/>
              <a:t>Maksu oikaisuvaatimuksesta/koe 56€</a:t>
            </a:r>
          </a:p>
        </p:txBody>
      </p:sp>
      <p:sp>
        <p:nvSpPr>
          <p:cNvPr id="24580" name="Text Box 4"/>
          <p:cNvSpPr txBox="1">
            <a:spLocks noChangeArrowheads="1"/>
          </p:cNvSpPr>
          <p:nvPr/>
        </p:nvSpPr>
        <p:spPr bwMode="auto">
          <a:xfrm>
            <a:off x="395536" y="4149080"/>
            <a:ext cx="8353425" cy="1938992"/>
          </a:xfrm>
          <a:prstGeom prst="rect">
            <a:avLst/>
          </a:prstGeom>
          <a:solidFill>
            <a:schemeClr val="accent1"/>
          </a:solidFill>
          <a:ln w="38100" algn="ctr">
            <a:noFill/>
            <a:miter lim="800000"/>
            <a:headEnd/>
            <a:tailEnd/>
          </a:ln>
          <a:effectLst>
            <a:glow rad="139700">
              <a:schemeClr val="accent4">
                <a:satMod val="175000"/>
                <a:alpha val="40000"/>
              </a:schemeClr>
            </a:glow>
          </a:effectLst>
        </p:spPr>
        <p:txBody>
          <a:bodyPr>
            <a:spAutoFit/>
          </a:bodyPr>
          <a:lstStyle/>
          <a:p>
            <a:pPr marL="269875" indent="-269875">
              <a:buFont typeface="Arial" pitchFamily="34" charset="0"/>
              <a:buChar char="•"/>
            </a:pPr>
            <a:r>
              <a:rPr lang="fi-FI" sz="2000" dirty="0"/>
              <a:t>lukiokoulutuksen järjestäjä perii maksut ja tilittää rahat ylioppilastutkintolautakunnalle</a:t>
            </a:r>
          </a:p>
          <a:p>
            <a:pPr marL="269875" indent="-269875">
              <a:buFont typeface="Arial" pitchFamily="34" charset="0"/>
              <a:buChar char="•"/>
            </a:pPr>
            <a:r>
              <a:rPr lang="fi-FI" sz="2000" dirty="0"/>
              <a:t>todistuksen antaminen edellyttää maksujen suorittamista</a:t>
            </a:r>
          </a:p>
          <a:p>
            <a:pPr marL="269875" indent="-269875">
              <a:buFont typeface="Arial" pitchFamily="34" charset="0"/>
              <a:buChar char="•"/>
            </a:pPr>
            <a:r>
              <a:rPr lang="fi-FI" sz="2000" dirty="0"/>
              <a:t>jos ilmoittautuminen on mitätöity, voi pyytää tutkintomaksun palauttamista lautakunnalta mitätöintianomuksen yhteydessä</a:t>
            </a:r>
          </a:p>
        </p:txBody>
      </p:sp>
      <p:sp>
        <p:nvSpPr>
          <p:cNvPr id="24581" name="Rectangle 5">
            <a:hlinkClick r:id="rId2"/>
          </p:cNvPr>
          <p:cNvSpPr>
            <a:spLocks noChangeArrowheads="1"/>
          </p:cNvSpPr>
          <p:nvPr/>
        </p:nvSpPr>
        <p:spPr bwMode="auto">
          <a:xfrm>
            <a:off x="7596188" y="0"/>
            <a:ext cx="1547812" cy="1341438"/>
          </a:xfrm>
          <a:prstGeom prst="rect">
            <a:avLst/>
          </a:prstGeom>
          <a:noFill/>
          <a:ln w="38100" algn="ctr">
            <a:noFill/>
            <a:miter lim="800000"/>
            <a:headEnd/>
            <a:tailEnd/>
          </a:ln>
        </p:spPr>
        <p:txBody>
          <a:bodyPr wrap="none" anchor="ctr">
            <a:spAutoFit/>
          </a:bodyPr>
          <a:lstStyle/>
          <a:p>
            <a:endParaRPr lang="fi-FI" dirty="0"/>
          </a:p>
        </p:txBody>
      </p:sp>
    </p:spTree>
  </p:cSld>
  <p:clrMapOvr>
    <a:masterClrMapping/>
  </p:clrMapOvr>
  <p:transition spd="med">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1331639" y="216024"/>
            <a:ext cx="6716985" cy="98072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fi-FI" sz="3600" dirty="0">
                <a:solidFill>
                  <a:schemeClr val="bg1"/>
                </a:solidFill>
                <a:latin typeface="Arial Rounded MT Bold" pitchFamily="34" charset="0"/>
              </a:rPr>
              <a:t>Tietojen luovuttaminen</a:t>
            </a:r>
          </a:p>
        </p:txBody>
      </p:sp>
      <p:sp>
        <p:nvSpPr>
          <p:cNvPr id="20483" name="Rectangle 3"/>
          <p:cNvSpPr>
            <a:spLocks noGrp="1" noChangeArrowheads="1"/>
          </p:cNvSpPr>
          <p:nvPr>
            <p:ph type="body" idx="1"/>
          </p:nvPr>
        </p:nvSpPr>
        <p:spPr bwMode="auto">
          <a:xfrm>
            <a:off x="251520" y="1196752"/>
            <a:ext cx="8784976" cy="3960440"/>
          </a:xfrm>
          <a:noFill/>
          <a:ln>
            <a:solidFill>
              <a:srgbClr val="C00000"/>
            </a:solidFill>
            <a:miter lim="800000"/>
            <a:headEnd/>
            <a:tailEnd/>
          </a:ln>
          <a:effectLst>
            <a:glow rad="101600">
              <a:srgbClr val="C00000">
                <a:alpha val="60000"/>
              </a:srgbClr>
            </a:glow>
          </a:effectLst>
        </p:spPr>
        <p:txBody>
          <a:bodyPr vert="horz" wrap="square" lIns="91440" tIns="45720" rIns="91440" bIns="45720" numCol="1" anchor="t" anchorCtr="0" compatLnSpc="1">
            <a:prstTxWarp prst="textNoShape">
              <a:avLst/>
            </a:prstTxWarp>
          </a:bodyPr>
          <a:lstStyle/>
          <a:p>
            <a:pPr eaLnBrk="1" hangingPunct="1">
              <a:buFont typeface="Wingdings" pitchFamily="2" charset="2"/>
              <a:buChar char="§"/>
            </a:pPr>
            <a:r>
              <a:rPr lang="fi-FI" sz="2400" b="1" dirty="0"/>
              <a:t>lukiolla ja lautakunnalla on oikeus antaa ylioppilaiden nimet julkaistaviksi </a:t>
            </a:r>
          </a:p>
          <a:p>
            <a:pPr eaLnBrk="1" hangingPunct="1">
              <a:buFont typeface="Wingdings" pitchFamily="2" charset="2"/>
              <a:buChar char="§"/>
            </a:pPr>
            <a:r>
              <a:rPr lang="fi-FI" sz="2400" b="1" dirty="0"/>
              <a:t>jos ei halua nimeään julkaistavan ylioppilasluettelossa, tulee sitä pyytää kirjallisesti hyvissä ajoin ennen tuloksia – </a:t>
            </a:r>
            <a:r>
              <a:rPr lang="fi-FI" sz="2400" b="1" dirty="0">
                <a:solidFill>
                  <a:srgbClr val="FF0000"/>
                </a:solidFill>
              </a:rPr>
              <a:t>hoida koulun kansliassa!</a:t>
            </a:r>
          </a:p>
          <a:p>
            <a:pPr eaLnBrk="1" hangingPunct="1">
              <a:buFont typeface="Wingdings" pitchFamily="2" charset="2"/>
              <a:buChar char="§"/>
            </a:pPr>
            <a:r>
              <a:rPr lang="fi-FI" sz="2400" b="1" dirty="0"/>
              <a:t>lautakunnalla on lupa luovuttaa virkakäyttöön opiskelijavalintaa varten kokelaiden nimitiedot henkilötunnuksineen ja tiedot heidän arvosanoistaan</a:t>
            </a:r>
          </a:p>
          <a:p>
            <a:pPr eaLnBrk="1" hangingPunct="1">
              <a:buFont typeface="Wingdings" pitchFamily="2" charset="2"/>
              <a:buChar char="§"/>
            </a:pPr>
            <a:r>
              <a:rPr lang="fi-FI" sz="2400" b="1" dirty="0"/>
              <a:t>koululla ei ole lupaa julkaista kokelaiden arvosanatietoja ilman heidän suostumustaan</a:t>
            </a:r>
          </a:p>
        </p:txBody>
      </p:sp>
      <p:pic>
        <p:nvPicPr>
          <p:cNvPr id="7" name="Kuva 6" descr="DSC_0014.JPG"/>
          <p:cNvPicPr>
            <a:picLocks noChangeAspect="1" noChangeArrowheads="1"/>
          </p:cNvPicPr>
          <p:nvPr/>
        </p:nvPicPr>
        <p:blipFill>
          <a:blip r:embed="rId2" cstate="print">
            <a:lum bright="20000" contrast="22000"/>
          </a:blip>
          <a:srcRect/>
          <a:stretch>
            <a:fillRect/>
          </a:stretch>
        </p:blipFill>
        <p:spPr bwMode="auto">
          <a:xfrm>
            <a:off x="6142930" y="5013176"/>
            <a:ext cx="2893566" cy="192771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Lisää tietoa</a:t>
            </a:r>
          </a:p>
        </p:txBody>
      </p:sp>
      <p:sp>
        <p:nvSpPr>
          <p:cNvPr id="3" name="Sisällön paikkamerkki 2"/>
          <p:cNvSpPr>
            <a:spLocks noGrp="1"/>
          </p:cNvSpPr>
          <p:nvPr>
            <p:ph idx="1"/>
          </p:nvPr>
        </p:nvSpPr>
        <p:spPr/>
        <p:txBody>
          <a:bodyPr/>
          <a:lstStyle/>
          <a:p>
            <a:r>
              <a:rPr lang="fi-FI" dirty="0" err="1">
                <a:hlinkClick r:id="rId2"/>
              </a:rPr>
              <a:t>www.ylioppilastutkinto.fi</a:t>
            </a:r>
            <a:endParaRPr lang="fi-FI" dirty="0"/>
          </a:p>
          <a:p>
            <a:r>
              <a:rPr lang="fi-FI" dirty="0">
                <a:hlinkClick r:id="rId3"/>
              </a:rPr>
              <a:t>www.kallavedenlukio.fi</a:t>
            </a:r>
            <a:endParaRPr lang="fi-FI" dirty="0"/>
          </a:p>
          <a:p>
            <a:r>
              <a:rPr lang="fi-FI" sz="2800"/>
              <a:t>Infotilaisuudet syyskuussa </a:t>
            </a:r>
            <a:r>
              <a:rPr lang="fi-FI" sz="2800" dirty="0"/>
              <a:t>ennen yo-kirjoituksia: käytännön järjestelyt, koepaikat, ajat, sallitut/kielletyt tarvikkeet </a:t>
            </a:r>
            <a:r>
              <a:rPr lang="fi-FI" sz="2800" dirty="0" err="1"/>
              <a:t>jne</a:t>
            </a:r>
            <a:endParaRPr lang="fi-FI" sz="2800" dirty="0"/>
          </a:p>
          <a:p>
            <a:r>
              <a:rPr lang="fi-FI" sz="2800" b="1" dirty="0" err="1"/>
              <a:t>Abitti</a:t>
            </a:r>
            <a:r>
              <a:rPr lang="fi-FI" sz="2800" b="1" dirty="0"/>
              <a:t>-ohjausta </a:t>
            </a:r>
            <a:r>
              <a:rPr lang="fi-FI" sz="2800" dirty="0"/>
              <a:t>sitä tarvitseville</a:t>
            </a:r>
            <a:endParaRPr lang="fi-FI" dirty="0"/>
          </a:p>
        </p:txBody>
      </p:sp>
    </p:spTree>
    <p:extLst>
      <p:ext uri="{BB962C8B-B14F-4D97-AF65-F5344CB8AC3E}">
        <p14:creationId xmlns:p14="http://schemas.microsoft.com/office/powerpoint/2010/main" val="130226074"/>
      </p:ext>
    </p:extLst>
  </p:cSld>
  <p:clrMapOvr>
    <a:masterClrMapping/>
  </p:clrMapOvr>
  <p:transition spd="med">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457200"/>
            <a:ext cx="8229600" cy="1143000"/>
          </a:xfrm>
        </p:spPr>
        <p:txBody>
          <a:bodyPr/>
          <a:lstStyle/>
          <a:p>
            <a:r>
              <a:rPr lang="fi-FI" sz="3600" dirty="0">
                <a:solidFill>
                  <a:schemeClr val="bg1"/>
                </a:solidFill>
              </a:rPr>
              <a:t>Ilmoittautuminen Wilmassa</a:t>
            </a:r>
          </a:p>
        </p:txBody>
      </p:sp>
      <p:sp>
        <p:nvSpPr>
          <p:cNvPr id="3" name="Sisällön paikkamerkki 2"/>
          <p:cNvSpPr>
            <a:spLocks noGrp="1"/>
          </p:cNvSpPr>
          <p:nvPr>
            <p:ph idx="1"/>
          </p:nvPr>
        </p:nvSpPr>
        <p:spPr/>
        <p:txBody>
          <a:bodyPr/>
          <a:lstStyle/>
          <a:p>
            <a:r>
              <a:rPr lang="fi-FI" sz="2400" b="1" dirty="0"/>
              <a:t>Lomakkeet</a:t>
            </a:r>
            <a:r>
              <a:rPr lang="fi-FI" sz="2400" dirty="0"/>
              <a:t> -&gt; Ilmoittautuminen ylioppilaskirjoituksiin</a:t>
            </a:r>
          </a:p>
          <a:p>
            <a:r>
              <a:rPr lang="fi-FI" sz="2400" dirty="0"/>
              <a:t>Tarkista huolella YO-aine, johon ilmoittaudut, ja sen </a:t>
            </a:r>
            <a:r>
              <a:rPr lang="fi-FI" sz="2400" b="1" dirty="0"/>
              <a:t>taso</a:t>
            </a:r>
            <a:r>
              <a:rPr lang="fi-FI" sz="2400" dirty="0"/>
              <a:t>, että on oikein</a:t>
            </a:r>
          </a:p>
          <a:p>
            <a:r>
              <a:rPr lang="fi-FI" sz="2400" dirty="0"/>
              <a:t>Suoritusaika: klikkaa kohtaa, mutta </a:t>
            </a:r>
            <a:r>
              <a:rPr lang="fi-FI" sz="2400" b="1" dirty="0"/>
              <a:t>älä muuta siihen mitään! (tulee automaattisesti 2024S)</a:t>
            </a:r>
          </a:p>
          <a:p>
            <a:r>
              <a:rPr lang="fi-FI" sz="2400" b="1" dirty="0"/>
              <a:t>Valitse MAKSUTTOMAT KOKEET (</a:t>
            </a:r>
            <a:r>
              <a:rPr lang="fi-FI" sz="2400" b="1" dirty="0" err="1"/>
              <a:t>hyäksytyn</a:t>
            </a:r>
            <a:r>
              <a:rPr lang="fi-FI" sz="2400" b="1" dirty="0"/>
              <a:t> kokeen korottaminen ei sitä koskaan ole)</a:t>
            </a:r>
          </a:p>
          <a:p>
            <a:r>
              <a:rPr lang="fi-FI" sz="2400" dirty="0"/>
              <a:t>Lisäksi sinulla on </a:t>
            </a:r>
            <a:r>
              <a:rPr lang="fi-FI" sz="2400" u="sng" dirty="0"/>
              <a:t>kirjoitusten hajauttamissuunnitelma</a:t>
            </a:r>
          </a:p>
          <a:p>
            <a:r>
              <a:rPr lang="fi-FI" sz="2400" b="1" dirty="0">
                <a:solidFill>
                  <a:srgbClr val="FF0000"/>
                </a:solidFill>
              </a:rPr>
              <a:t>Ilmoittautuminen jokaiselle kirjoituskerralle tehdään erikseen. </a:t>
            </a:r>
            <a:r>
              <a:rPr lang="fi-FI" sz="2400" dirty="0">
                <a:solidFill>
                  <a:srgbClr val="000000"/>
                </a:solidFill>
              </a:rPr>
              <a:t>Ilmoittautuminen on </a:t>
            </a:r>
            <a:r>
              <a:rPr lang="fi-FI" sz="2400" u="sng" dirty="0">
                <a:solidFill>
                  <a:srgbClr val="000000"/>
                </a:solidFill>
              </a:rPr>
              <a:t>sitova.</a:t>
            </a:r>
          </a:p>
          <a:p>
            <a:pPr lvl="0"/>
            <a:r>
              <a:rPr lang="fi-FI" sz="2400" b="1" u="sng" dirty="0">
                <a:solidFill>
                  <a:srgbClr val="FF0000"/>
                </a:solidFill>
              </a:rPr>
              <a:t>Printtaa ja allekirjoita lomake. Tuo se opinto-ohjaajalle tai kansliaan.</a:t>
            </a:r>
          </a:p>
          <a:p>
            <a:endParaRPr lang="fi-FI" sz="2400" dirty="0">
              <a:solidFill>
                <a:srgbClr val="FF0000"/>
              </a:solidFill>
            </a:endParaRPr>
          </a:p>
        </p:txBody>
      </p:sp>
    </p:spTree>
    <p:extLst>
      <p:ext uri="{BB962C8B-B14F-4D97-AF65-F5344CB8AC3E}">
        <p14:creationId xmlns:p14="http://schemas.microsoft.com/office/powerpoint/2010/main" val="582555741"/>
      </p:ext>
    </p:extLst>
  </p:cSld>
  <p:clrMapOvr>
    <a:masterClrMapping/>
  </p:clrMapOvr>
  <p:transition spd="med">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solidFill>
                  <a:schemeClr val="bg1"/>
                </a:solidFill>
              </a:rPr>
              <a:t>Päivämääriä</a:t>
            </a:r>
          </a:p>
        </p:txBody>
      </p:sp>
      <p:sp>
        <p:nvSpPr>
          <p:cNvPr id="3" name="Sisällön paikkamerkki 2"/>
          <p:cNvSpPr>
            <a:spLocks noGrp="1"/>
          </p:cNvSpPr>
          <p:nvPr>
            <p:ph idx="1"/>
          </p:nvPr>
        </p:nvSpPr>
        <p:spPr/>
        <p:txBody>
          <a:bodyPr/>
          <a:lstStyle/>
          <a:p>
            <a:r>
              <a:rPr lang="fi-FI" sz="2800" b="1" dirty="0"/>
              <a:t>Mahdolliset erityisjärjestelyhakemukset ja luki-lausunnot 30.4. mennessä (syksyn yo-kirjoituksia varten)</a:t>
            </a:r>
            <a:endParaRPr lang="fi-FI" sz="2800" dirty="0"/>
          </a:p>
          <a:p>
            <a:r>
              <a:rPr lang="fi-FI" sz="2800" b="1" u="sng" dirty="0">
                <a:solidFill>
                  <a:srgbClr val="FF0000"/>
                </a:solidFill>
              </a:rPr>
              <a:t>Näissä ota yhteys erityisopettaja Annulotta Marjaseen tai apulaisrehtori Tiina Karjalaiseen mahdollisimman pian, jos asia kesken</a:t>
            </a:r>
          </a:p>
          <a:p>
            <a:r>
              <a:rPr lang="fi-FI" sz="2800" b="1" dirty="0"/>
              <a:t>Jo myönnetyt järjestelyt ovat voimassa jokaisella tutkintokerralla (ellei haettu jonkin tilapäisen syyn takia yhdelle kerralle)</a:t>
            </a:r>
          </a:p>
          <a:p>
            <a:pPr marL="0" indent="0">
              <a:buNone/>
            </a:pPr>
            <a:endParaRPr lang="fi-FI" dirty="0"/>
          </a:p>
          <a:p>
            <a:endParaRPr lang="fi-FI" dirty="0"/>
          </a:p>
        </p:txBody>
      </p:sp>
    </p:spTree>
    <p:extLst>
      <p:ext uri="{BB962C8B-B14F-4D97-AF65-F5344CB8AC3E}">
        <p14:creationId xmlns:p14="http://schemas.microsoft.com/office/powerpoint/2010/main" val="3769402564"/>
      </p:ext>
    </p:extLst>
  </p:cSld>
  <p:clrMapOvr>
    <a:masterClrMapping/>
  </p:clrMapOvr>
  <p:transition spd="med">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BA4191E-F09C-48D7-9760-333994538A8A}"/>
              </a:ext>
            </a:extLst>
          </p:cNvPr>
          <p:cNvSpPr>
            <a:spLocks noGrp="1"/>
          </p:cNvSpPr>
          <p:nvPr>
            <p:ph type="title"/>
          </p:nvPr>
        </p:nvSpPr>
        <p:spPr/>
        <p:txBody>
          <a:bodyPr/>
          <a:lstStyle/>
          <a:p>
            <a:r>
              <a:rPr lang="fi-FI" dirty="0">
                <a:solidFill>
                  <a:schemeClr val="bg1"/>
                </a:solidFill>
              </a:rPr>
              <a:t>Maksuton yo-tutkinto</a:t>
            </a:r>
          </a:p>
        </p:txBody>
      </p:sp>
      <p:sp>
        <p:nvSpPr>
          <p:cNvPr id="3" name="Sisällön paikkamerkki 2">
            <a:extLst>
              <a:ext uri="{FF2B5EF4-FFF2-40B4-BE49-F238E27FC236}">
                <a16:creationId xmlns:a16="http://schemas.microsoft.com/office/drawing/2014/main" id="{00987025-2803-4B24-B690-2B309C5087FF}"/>
              </a:ext>
            </a:extLst>
          </p:cNvPr>
          <p:cNvSpPr>
            <a:spLocks noGrp="1"/>
          </p:cNvSpPr>
          <p:nvPr>
            <p:ph idx="1"/>
          </p:nvPr>
        </p:nvSpPr>
        <p:spPr/>
        <p:txBody>
          <a:bodyPr/>
          <a:lstStyle/>
          <a:p>
            <a:r>
              <a:rPr lang="fi-FI" sz="2800" b="1" dirty="0"/>
              <a:t>Oppivelvollisuuslain mukaiseen maksuttomaan koulutukseen oikeutetut kokelaat </a:t>
            </a:r>
            <a:r>
              <a:rPr lang="fi-FI" sz="2800" dirty="0"/>
              <a:t>voivat suorittaa myös ylioppilastutkinnon kokeita maksutta.</a:t>
            </a:r>
          </a:p>
          <a:p>
            <a:r>
              <a:rPr lang="fi-FI" sz="2800" dirty="0"/>
              <a:t>Oikeus maksuttomiin kokeisiin päättyy siihen, että kokelas saa ylioppilastutkinnon, ammatillisen tutkinnon tai niitä vastaavat ulkomaiset opinnot valmiiksi. </a:t>
            </a:r>
          </a:p>
          <a:p>
            <a:r>
              <a:rPr lang="fi-FI" sz="2800" dirty="0"/>
              <a:t>Oikeus maksuttomiin kokeisiin </a:t>
            </a:r>
            <a:r>
              <a:rPr lang="fi-FI" sz="2800" dirty="0">
                <a:solidFill>
                  <a:srgbClr val="FF0000"/>
                </a:solidFill>
              </a:rPr>
              <a:t>päättyy sen kalenterivuoden lopussa, jolloin kokelas täyttää 20 vuotta</a:t>
            </a:r>
            <a:r>
              <a:rPr lang="fi-FI" sz="2800" dirty="0"/>
              <a:t>, ellei kokelaalle myönnetä pidennystä.</a:t>
            </a:r>
          </a:p>
        </p:txBody>
      </p:sp>
    </p:spTree>
    <p:extLst>
      <p:ext uri="{BB962C8B-B14F-4D97-AF65-F5344CB8AC3E}">
        <p14:creationId xmlns:p14="http://schemas.microsoft.com/office/powerpoint/2010/main" val="2563753741"/>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A6F5706-79F5-4F1D-893F-1E27DD04739F}"/>
              </a:ext>
            </a:extLst>
          </p:cNvPr>
          <p:cNvSpPr>
            <a:spLocks noGrp="1"/>
          </p:cNvSpPr>
          <p:nvPr>
            <p:ph type="title"/>
          </p:nvPr>
        </p:nvSpPr>
        <p:spPr/>
        <p:txBody>
          <a:bodyPr/>
          <a:lstStyle/>
          <a:p>
            <a:r>
              <a:rPr lang="fi-FI" dirty="0"/>
              <a:t>Maksuttomuus</a:t>
            </a:r>
          </a:p>
        </p:txBody>
      </p:sp>
      <p:sp>
        <p:nvSpPr>
          <p:cNvPr id="3" name="Sisällön paikkamerkki 2">
            <a:extLst>
              <a:ext uri="{FF2B5EF4-FFF2-40B4-BE49-F238E27FC236}">
                <a16:creationId xmlns:a16="http://schemas.microsoft.com/office/drawing/2014/main" id="{74B78816-405E-4FD7-8ED6-1CD9C1E69FEC}"/>
              </a:ext>
            </a:extLst>
          </p:cNvPr>
          <p:cNvSpPr>
            <a:spLocks noGrp="1"/>
          </p:cNvSpPr>
          <p:nvPr>
            <p:ph idx="1"/>
          </p:nvPr>
        </p:nvSpPr>
        <p:spPr/>
        <p:txBody>
          <a:bodyPr/>
          <a:lstStyle/>
          <a:p>
            <a:r>
              <a:rPr lang="fi-FI" dirty="0"/>
              <a:t>Kokelas voi ilmoittautua </a:t>
            </a:r>
            <a:r>
              <a:rPr lang="fi-FI" b="1" dirty="0"/>
              <a:t>maksuttomasti</a:t>
            </a:r>
            <a:r>
              <a:rPr lang="fi-FI" dirty="0"/>
              <a:t> </a:t>
            </a:r>
            <a:r>
              <a:rPr lang="fi-FI" b="1" dirty="0"/>
              <a:t>viiteen ensimmäiseen kokeeseen. </a:t>
            </a:r>
            <a:r>
              <a:rPr lang="fi-FI" dirty="0"/>
              <a:t>Seuraavista kokeista peritään maksu. </a:t>
            </a:r>
          </a:p>
          <a:p>
            <a:r>
              <a:rPr lang="fi-FI" dirty="0"/>
              <a:t>Jos kokelas ilmoittautuu saman tutkintokerran aikana useaan kokeeseen siten, että suoritettavia kokeita tulee yhteensä enemmän kuin viisi, kokelas valitsee, mitkä sen tutkintokerran kokeista hän suorittaa maksuttomasti.</a:t>
            </a:r>
          </a:p>
        </p:txBody>
      </p:sp>
    </p:spTree>
    <p:extLst>
      <p:ext uri="{BB962C8B-B14F-4D97-AF65-F5344CB8AC3E}">
        <p14:creationId xmlns:p14="http://schemas.microsoft.com/office/powerpoint/2010/main" val="758668174"/>
      </p:ext>
    </p:extLst>
  </p:cSld>
  <p:clrMapOvr>
    <a:masterClrMapping/>
  </p:clrMapOvr>
  <p:transition spd="med">
    <p:wipe dir="r"/>
  </p:transition>
</p:sld>
</file>

<file path=ppt/theme/theme1.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rgbClr val="0066FF"/>
          </a:solidFill>
          <a:prstDash val="solid"/>
          <a:round/>
          <a:headEnd type="none" w="med" len="med"/>
          <a:tailEnd type="none" w="med" len="med"/>
        </a:ln>
        <a:effectLst/>
      </a:spPr>
      <a:bodyPr vert="horz" wrap="square" lIns="91440" tIns="45720" rIns="91440" bIns="45720" numCol="1" anchor="ctr" anchorCtr="0" compatLnSpc="1">
        <a:prstTxWarp prst="textNoShape">
          <a:avLst/>
        </a:prstTxWarp>
        <a:spAutoFit/>
      </a:bodyPr>
      <a:lstStyle>
        <a:defPPr marL="269875" marR="0" indent="-269875" algn="l" defTabSz="914400" rtl="0" eaLnBrk="1" fontAlgn="base" latinLnBrk="0" hangingPunct="1">
          <a:lnSpc>
            <a:spcPct val="100000"/>
          </a:lnSpc>
          <a:spcBef>
            <a:spcPct val="50000"/>
          </a:spcBef>
          <a:spcAft>
            <a:spcPct val="0"/>
          </a:spcAft>
          <a:buClrTx/>
          <a:buSzPct val="150000"/>
          <a:buFontTx/>
          <a:buChar char="•"/>
          <a:tabLst/>
          <a:defRPr kumimoji="0" lang="fi-FI" sz="2400" b="1" i="0" u="none" strike="noStrike" cap="none" normalizeH="0" baseline="0" smtClean="0">
            <a:ln>
              <a:noFill/>
            </a:ln>
            <a:solidFill>
              <a:schemeClr val="tx1"/>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9674</TotalTime>
  <Words>3639</Words>
  <Application>Microsoft Office PowerPoint</Application>
  <PresentationFormat>Näytössä katseltava diaesitys (4:3)</PresentationFormat>
  <Paragraphs>404</Paragraphs>
  <Slides>66</Slides>
  <Notes>1</Notes>
  <HiddenSlides>0</HiddenSlides>
  <MMClips>0</MMClips>
  <ScaleCrop>false</ScaleCrop>
  <HeadingPairs>
    <vt:vector size="6" baseType="variant">
      <vt:variant>
        <vt:lpstr>Käytetyt fontit</vt:lpstr>
      </vt:variant>
      <vt:variant>
        <vt:i4>9</vt:i4>
      </vt:variant>
      <vt:variant>
        <vt:lpstr>Teema</vt:lpstr>
      </vt:variant>
      <vt:variant>
        <vt:i4>2</vt:i4>
      </vt:variant>
      <vt:variant>
        <vt:lpstr>Dian otsikot</vt:lpstr>
      </vt:variant>
      <vt:variant>
        <vt:i4>66</vt:i4>
      </vt:variant>
    </vt:vector>
  </HeadingPairs>
  <TitlesOfParts>
    <vt:vector size="77" baseType="lpstr">
      <vt:lpstr>Arial</vt:lpstr>
      <vt:lpstr>Arial Rounded MT Bold</vt:lpstr>
      <vt:lpstr>BesleyVariable</vt:lpstr>
      <vt:lpstr>Calibri</vt:lpstr>
      <vt:lpstr>Courier 10cpi</vt:lpstr>
      <vt:lpstr>museo-sans</vt:lpstr>
      <vt:lpstr>Times New Roman</vt:lpstr>
      <vt:lpstr>Wingdings</vt:lpstr>
      <vt:lpstr>Wingdings 2</vt:lpstr>
      <vt:lpstr>Oletusrakenne</vt:lpstr>
      <vt:lpstr>Dad`s Tie</vt:lpstr>
      <vt:lpstr>Rehtorin info ylioppilaskirjoituksiin  osallistuville</vt:lpstr>
      <vt:lpstr>PowerPoint-esitys</vt:lpstr>
      <vt:lpstr>Päivämääriä</vt:lpstr>
      <vt:lpstr>Tulokset Opintopolussa</vt:lpstr>
      <vt:lpstr>Oikaisuvaatimus</vt:lpstr>
      <vt:lpstr>Ohjausta saatavilla</vt:lpstr>
      <vt:lpstr>Päivämääriä</vt:lpstr>
      <vt:lpstr>Maksuton yo-tutkinto</vt:lpstr>
      <vt:lpstr>Maksuttomuus</vt:lpstr>
      <vt:lpstr>Maksuttomuus</vt:lpstr>
      <vt:lpstr>Ylioppilastutkinto</vt:lpstr>
      <vt:lpstr>Valmistuminen</vt:lpstr>
      <vt:lpstr>Valmistuminen</vt:lpstr>
      <vt:lpstr>Tutkinnon rakenne</vt:lpstr>
      <vt:lpstr>Tutkinnon rakenne</vt:lpstr>
      <vt:lpstr>Tutkinnon rakenne</vt:lpstr>
      <vt:lpstr>Tutkinnon rakenne</vt:lpstr>
      <vt:lpstr>Tutkinnon rakenne </vt:lpstr>
      <vt:lpstr>Kokeita tarvitaan viisi,  ja ne valitaan joustavasti</vt:lpstr>
      <vt:lpstr>Saman aineen eri oppimääriä  voi suorittaa jo tutkinnon aikana –   Esimerkkinä matematiikka</vt:lpstr>
      <vt:lpstr>ILMO</vt:lpstr>
      <vt:lpstr>Tutkinnon hajauttaminen</vt:lpstr>
      <vt:lpstr>     Osallistumisoikeus  – huolehdi, että on kunnossa </vt:lpstr>
      <vt:lpstr>PowerPoint-esitys</vt:lpstr>
      <vt:lpstr>Osallistumisoikeus</vt:lpstr>
      <vt:lpstr>Osallistumisoikeus</vt:lpstr>
      <vt:lpstr>Ilmoittautuminen</vt:lpstr>
      <vt:lpstr>Ilmoittautuminen</vt:lpstr>
      <vt:lpstr>Ilmoittautuminen</vt:lpstr>
      <vt:lpstr>Ilmoittautuminen Wilmassa</vt:lpstr>
      <vt:lpstr>Hylätyn kokeen uusiminen</vt:lpstr>
      <vt:lpstr>Hylätty koe</vt:lpstr>
      <vt:lpstr>Hyväksytyn uusiminen</vt:lpstr>
      <vt:lpstr>Uusiminen</vt:lpstr>
      <vt:lpstr>Täydentäminen ja keskeytys</vt:lpstr>
      <vt:lpstr>Arvostelu</vt:lpstr>
      <vt:lpstr>Kompensaatio</vt:lpstr>
      <vt:lpstr>SYKSYN 2024 YO-KOKEET</vt:lpstr>
      <vt:lpstr>Osallistumisoikeus </vt:lpstr>
      <vt:lpstr>Reaalikokeen rakenne</vt:lpstr>
      <vt:lpstr>Reaalikoe</vt:lpstr>
      <vt:lpstr>Äidinkielen koe</vt:lpstr>
      <vt:lpstr>Matematiikan koe</vt:lpstr>
      <vt:lpstr>Matematiikan koe</vt:lpstr>
      <vt:lpstr>Kokeen rakenne</vt:lpstr>
      <vt:lpstr>Lyhyen matematiikan koe muuttuu s2024</vt:lpstr>
      <vt:lpstr>PowerPoint-esitys</vt:lpstr>
      <vt:lpstr>Kielikokeet</vt:lpstr>
      <vt:lpstr>PowerPoint-esitys</vt:lpstr>
      <vt:lpstr>Sähköiset YO-kokeet</vt:lpstr>
      <vt:lpstr>Abitti</vt:lpstr>
      <vt:lpstr>Lue lisää sähköisistä</vt:lpstr>
      <vt:lpstr>Koesuoritusta heikentävän syyn huomioon ottaminen ylioppilastutkinnossa </vt:lpstr>
      <vt:lpstr>Erityisjärjestelyt</vt:lpstr>
      <vt:lpstr>Hakemus</vt:lpstr>
      <vt:lpstr>PowerPoint-esitys</vt:lpstr>
      <vt:lpstr>Poikkeava arvostelu</vt:lpstr>
      <vt:lpstr>Hakemus toimitettava</vt:lpstr>
      <vt:lpstr>LUKI-vaikeus</vt:lpstr>
      <vt:lpstr>Sairaus ja vamma</vt:lpstr>
      <vt:lpstr>Erityisen vaikea elämäntilanne</vt:lpstr>
      <vt:lpstr>Vieraskielisen kokelaan opetuskielen  puutteellinen hallinta</vt:lpstr>
      <vt:lpstr>Tutkintomaksut</vt:lpstr>
      <vt:lpstr>Tietojen luovuttaminen</vt:lpstr>
      <vt:lpstr>Lisää tietoa</vt:lpstr>
      <vt:lpstr>Ilmoittautuminen Wilmassa</vt:lpstr>
    </vt:vector>
  </TitlesOfParts>
  <Company>present-ässä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Lukion kurssit</dc:title>
  <dc:creator>Seppo Sokka</dc:creator>
  <cp:lastModifiedBy>Karjalainen Tiina</cp:lastModifiedBy>
  <cp:revision>327</cp:revision>
  <dcterms:created xsi:type="dcterms:W3CDTF">2008-07-02T10:08:47Z</dcterms:created>
  <dcterms:modified xsi:type="dcterms:W3CDTF">2024-05-07T12:08:55Z</dcterms:modified>
</cp:coreProperties>
</file>