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287" r:id="rId2"/>
    <p:sldMasterId id="2147485186" r:id="rId3"/>
    <p:sldMasterId id="2147485198" r:id="rId4"/>
  </p:sldMasterIdLst>
  <p:handoutMasterIdLst>
    <p:handoutMasterId r:id="rId93"/>
  </p:handoutMasterIdLst>
  <p:sldIdLst>
    <p:sldId id="494" r:id="rId5"/>
    <p:sldId id="330" r:id="rId6"/>
    <p:sldId id="282" r:id="rId7"/>
    <p:sldId id="478" r:id="rId8"/>
    <p:sldId id="386" r:id="rId9"/>
    <p:sldId id="387" r:id="rId10"/>
    <p:sldId id="388" r:id="rId11"/>
    <p:sldId id="389" r:id="rId12"/>
    <p:sldId id="390" r:id="rId13"/>
    <p:sldId id="483" r:id="rId14"/>
    <p:sldId id="472" r:id="rId15"/>
    <p:sldId id="474" r:id="rId16"/>
    <p:sldId id="479" r:id="rId17"/>
    <p:sldId id="481" r:id="rId18"/>
    <p:sldId id="493" r:id="rId19"/>
    <p:sldId id="458" r:id="rId20"/>
    <p:sldId id="465" r:id="rId21"/>
    <p:sldId id="409" r:id="rId22"/>
    <p:sldId id="495" r:id="rId23"/>
    <p:sldId id="475" r:id="rId24"/>
    <p:sldId id="430" r:id="rId25"/>
    <p:sldId id="432" r:id="rId26"/>
    <p:sldId id="463" r:id="rId27"/>
    <p:sldId id="431" r:id="rId28"/>
    <p:sldId id="351" r:id="rId29"/>
    <p:sldId id="441" r:id="rId30"/>
    <p:sldId id="442" r:id="rId31"/>
    <p:sldId id="440" r:id="rId32"/>
    <p:sldId id="352" r:id="rId33"/>
    <p:sldId id="377" r:id="rId34"/>
    <p:sldId id="264" r:id="rId35"/>
    <p:sldId id="484" r:id="rId36"/>
    <p:sldId id="353" r:id="rId37"/>
    <p:sldId id="267" r:id="rId38"/>
    <p:sldId id="268" r:id="rId39"/>
    <p:sldId id="270" r:id="rId40"/>
    <p:sldId id="297" r:id="rId41"/>
    <p:sldId id="271" r:id="rId42"/>
    <p:sldId id="275" r:id="rId43"/>
    <p:sldId id="468" r:id="rId44"/>
    <p:sldId id="469" r:id="rId45"/>
    <p:sldId id="276" r:id="rId46"/>
    <p:sldId id="381" r:id="rId47"/>
    <p:sldId id="358" r:id="rId48"/>
    <p:sldId id="359" r:id="rId49"/>
    <p:sldId id="355" r:id="rId50"/>
    <p:sldId id="356" r:id="rId51"/>
    <p:sldId id="333" r:id="rId52"/>
    <p:sldId id="378" r:id="rId53"/>
    <p:sldId id="379" r:id="rId54"/>
    <p:sldId id="362" r:id="rId55"/>
    <p:sldId id="363" r:id="rId56"/>
    <p:sldId id="339" r:id="rId57"/>
    <p:sldId id="366" r:id="rId58"/>
    <p:sldId id="369" r:id="rId59"/>
    <p:sldId id="370" r:id="rId60"/>
    <p:sldId id="372" r:id="rId61"/>
    <p:sldId id="373" r:id="rId62"/>
    <p:sldId id="374" r:id="rId63"/>
    <p:sldId id="371" r:id="rId64"/>
    <p:sldId id="496" r:id="rId65"/>
    <p:sldId id="367" r:id="rId66"/>
    <p:sldId id="368" r:id="rId67"/>
    <p:sldId id="382" r:id="rId68"/>
    <p:sldId id="412" r:id="rId69"/>
    <p:sldId id="413" r:id="rId70"/>
    <p:sldId id="437" r:id="rId71"/>
    <p:sldId id="477" r:id="rId72"/>
    <p:sldId id="391" r:id="rId73"/>
    <p:sldId id="492" r:id="rId74"/>
    <p:sldId id="439" r:id="rId75"/>
    <p:sldId id="396" r:id="rId76"/>
    <p:sldId id="497" r:id="rId77"/>
    <p:sldId id="263" r:id="rId78"/>
    <p:sldId id="485" r:id="rId79"/>
    <p:sldId id="486" r:id="rId80"/>
    <p:sldId id="487" r:id="rId81"/>
    <p:sldId id="488" r:id="rId82"/>
    <p:sldId id="498" r:id="rId83"/>
    <p:sldId id="470" r:id="rId84"/>
    <p:sldId id="490" r:id="rId85"/>
    <p:sldId id="489" r:id="rId86"/>
    <p:sldId id="471" r:id="rId87"/>
    <p:sldId id="301" r:id="rId88"/>
    <p:sldId id="302" r:id="rId89"/>
    <p:sldId id="303" r:id="rId90"/>
    <p:sldId id="304" r:id="rId91"/>
    <p:sldId id="491" r:id="rId9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p:cViewPr varScale="1">
        <p:scale>
          <a:sx n="67" d="100"/>
          <a:sy n="67" d="100"/>
        </p:scale>
        <p:origin x="11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a:extLst>
              <a:ext uri="{FF2B5EF4-FFF2-40B4-BE49-F238E27FC236}">
                <a16:creationId xmlns:a16="http://schemas.microsoft.com/office/drawing/2014/main" id="{473F56EA-C96A-4A80-A9FB-D2F662624AC0}"/>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p>
        </p:txBody>
      </p:sp>
      <p:sp>
        <p:nvSpPr>
          <p:cNvPr id="40963" name="Rectangle 1027">
            <a:extLst>
              <a:ext uri="{FF2B5EF4-FFF2-40B4-BE49-F238E27FC236}">
                <a16:creationId xmlns:a16="http://schemas.microsoft.com/office/drawing/2014/main" id="{1715F1D7-2F7A-4560-9C87-C899CABDBD60}"/>
              </a:ext>
            </a:extLst>
          </p:cNvPr>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i-FI"/>
          </a:p>
        </p:txBody>
      </p:sp>
      <p:sp>
        <p:nvSpPr>
          <p:cNvPr id="40964" name="Rectangle 1028">
            <a:extLst>
              <a:ext uri="{FF2B5EF4-FFF2-40B4-BE49-F238E27FC236}">
                <a16:creationId xmlns:a16="http://schemas.microsoft.com/office/drawing/2014/main" id="{F9D3410F-A37F-4405-B659-13E06A42CDB3}"/>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p>
        </p:txBody>
      </p:sp>
      <p:sp>
        <p:nvSpPr>
          <p:cNvPr id="40965" name="Rectangle 1029">
            <a:extLst>
              <a:ext uri="{FF2B5EF4-FFF2-40B4-BE49-F238E27FC236}">
                <a16:creationId xmlns:a16="http://schemas.microsoft.com/office/drawing/2014/main" id="{10D00799-1D79-4F20-98D5-60CDB8CB67E4}"/>
              </a:ext>
            </a:extLst>
          </p:cNvPr>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41437A-991B-4E57-ABB6-5EEB51E2D1B1}"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90B2563-9D24-4317-A9EE-72BAF5900BF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7873CEE8-3E3E-437A-9CCF-2DA4243BC2D2}"/>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920847A1-8606-455D-AABE-5B536FBA696D}"/>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7192D5F7-95F1-4827-BC0A-5FB05E84436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8B607152-8768-4F58-8328-CF521D83E1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F5AE891-5CE4-43D6-83A3-98D7D15FD93B}"/>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CBFE30B6-6174-44B1-9E5E-5782D1B71626}"/>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E2B0BB7C-1C17-400C-9286-1D1274A93BB9}"/>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501A6D50-0305-4922-B3DB-83F9DB2725E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A01949F8-4824-416A-B504-18A7FA04E111}"/>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FD5F98CF-7FB6-465B-BFEF-A9D835022B91}"/>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25456016-D8BB-4075-8B46-390295FA0C4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51D7EE53-53D9-4253-80C1-0EB7B39ABE7E}"/>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935470F0-D4A8-4258-BBD1-7969B9B018EC}"/>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1C8864EB-A30E-4768-9011-AE90F5E39159}"/>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5A4E7F03-70B4-4344-BBE3-05107CD8A70B}"/>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AC32435A-F2EF-4DD2-8298-461FE0E863E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CD80F7D1-7012-4142-9D59-4EA007031D38}"/>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9EEB82A7-5FEB-47CD-9A21-8E94D1504B6E}"/>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12D7B016-7F5C-4EF5-8AF2-EAA1E69D6E79}"/>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BC55722-A9ED-4F12-A1B4-87AF5283D5A4}"/>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54A9E765-1177-4E3E-A7E3-85870AA7EECF}"/>
                </a:ext>
              </a:extLst>
            </p:cNvPr>
            <p:cNvSpPr>
              <a:spLocks/>
            </p:cNvSpPr>
            <p:nvPr/>
          </p:nvSpPr>
          <p:spPr bwMode="ltGray">
            <a:xfrm flipH="1">
              <a:off x="-2" y="1536"/>
              <a:ext cx="5762" cy="412"/>
            </a:xfrm>
            <a:custGeom>
              <a:avLst/>
              <a:gdLst>
                <a:gd name="T0" fmla="*/ 0 w 5762"/>
                <a:gd name="T1" fmla="*/ 62470 h 385"/>
                <a:gd name="T2" fmla="*/ 5762 w 5762"/>
                <a:gd name="T3" fmla="*/ 59715 h 385"/>
                <a:gd name="T4" fmla="*/ 5762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872B3022-85EB-47E1-AADF-96E4C9E6906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DEE2B3BB-1405-4408-BFA8-97556DF75C1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474D979A-413B-430A-B3C3-9F5F4D6268B2}"/>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DFEB94DC-EDBD-4656-BD17-5906422FA097}"/>
              </a:ext>
            </a:extLst>
          </p:cNvPr>
          <p:cNvSpPr>
            <a:spLocks noGrp="1" noChangeArrowheads="1"/>
          </p:cNvSpPr>
          <p:nvPr>
            <p:ph type="sldNum" sz="quarter" idx="12"/>
          </p:nvPr>
        </p:nvSpPr>
        <p:spPr/>
        <p:txBody>
          <a:bodyPr/>
          <a:lstStyle>
            <a:lvl1pPr>
              <a:defRPr>
                <a:solidFill>
                  <a:srgbClr val="000000"/>
                </a:solidFill>
              </a:defRPr>
            </a:lvl1pPr>
          </a:lstStyle>
          <a:p>
            <a:pPr>
              <a:defRPr/>
            </a:pPr>
            <a:fld id="{1E515C2F-3B7C-42CE-9212-67822E4C35E8}" type="slidenum">
              <a:rPr lang="en-GB" altLang="fi-FI"/>
              <a:pPr>
                <a:defRPr/>
              </a:pPr>
              <a:t>‹#›</a:t>
            </a:fld>
            <a:endParaRPr lang="en-GB" altLang="fi-FI"/>
          </a:p>
        </p:txBody>
      </p:sp>
    </p:spTree>
    <p:extLst>
      <p:ext uri="{BB962C8B-B14F-4D97-AF65-F5344CB8AC3E}">
        <p14:creationId xmlns:p14="http://schemas.microsoft.com/office/powerpoint/2010/main" val="188154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97F46003-59A8-45D0-9FF1-0A1516F1BA3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891C69F-B498-495C-BC0B-CC3EC3FDE5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BD4E2BD-4BC0-4B97-BBB1-3FD84483E25D}"/>
              </a:ext>
            </a:extLst>
          </p:cNvPr>
          <p:cNvSpPr>
            <a:spLocks noGrp="1" noChangeArrowheads="1"/>
          </p:cNvSpPr>
          <p:nvPr>
            <p:ph type="sldNum" sz="quarter" idx="12"/>
          </p:nvPr>
        </p:nvSpPr>
        <p:spPr>
          <a:ln/>
        </p:spPr>
        <p:txBody>
          <a:bodyPr/>
          <a:lstStyle>
            <a:lvl1pPr>
              <a:defRPr/>
            </a:lvl1pPr>
          </a:lstStyle>
          <a:p>
            <a:pPr>
              <a:defRPr/>
            </a:pPr>
            <a:fld id="{BAD8D5C0-86A9-472E-AC79-681390004A03}" type="slidenum">
              <a:rPr lang="en-GB" altLang="fi-FI"/>
              <a:pPr>
                <a:defRPr/>
              </a:pPr>
              <a:t>‹#›</a:t>
            </a:fld>
            <a:endParaRPr lang="en-GB" altLang="fi-FI"/>
          </a:p>
        </p:txBody>
      </p:sp>
    </p:spTree>
    <p:extLst>
      <p:ext uri="{BB962C8B-B14F-4D97-AF65-F5344CB8AC3E}">
        <p14:creationId xmlns:p14="http://schemas.microsoft.com/office/powerpoint/2010/main" val="277816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D88E394B-DD5E-4129-8C37-33C9092A7E1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0EFECB9-A776-4395-B0CB-66CC1FE3CE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0B52C8D-B485-4CC4-BDCE-1904CC49A5F3}"/>
              </a:ext>
            </a:extLst>
          </p:cNvPr>
          <p:cNvSpPr>
            <a:spLocks noGrp="1" noChangeArrowheads="1"/>
          </p:cNvSpPr>
          <p:nvPr>
            <p:ph type="sldNum" sz="quarter" idx="12"/>
          </p:nvPr>
        </p:nvSpPr>
        <p:spPr>
          <a:ln/>
        </p:spPr>
        <p:txBody>
          <a:bodyPr/>
          <a:lstStyle>
            <a:lvl1pPr>
              <a:defRPr/>
            </a:lvl1pPr>
          </a:lstStyle>
          <a:p>
            <a:pPr>
              <a:defRPr/>
            </a:pPr>
            <a:fld id="{32E243AE-8786-4ED1-8BF3-7F2E34F44608}" type="slidenum">
              <a:rPr lang="en-GB" altLang="fi-FI"/>
              <a:pPr>
                <a:defRPr/>
              </a:pPr>
              <a:t>‹#›</a:t>
            </a:fld>
            <a:endParaRPr lang="en-GB" altLang="fi-FI"/>
          </a:p>
        </p:txBody>
      </p:sp>
    </p:spTree>
    <p:extLst>
      <p:ext uri="{BB962C8B-B14F-4D97-AF65-F5344CB8AC3E}">
        <p14:creationId xmlns:p14="http://schemas.microsoft.com/office/powerpoint/2010/main" val="394181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CC2AE78-2774-4B41-84BF-F47C79DB8949}"/>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11AE7318-3B1D-4642-AA8A-BF01568E756D}"/>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6E752CB8-BEBF-42C1-B96F-262BF455E2F4}"/>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1D93F57C-325A-4EF9-9E09-9E61A247990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E049F093-2839-4D06-9F29-FB2E5415B627}"/>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7C6D6BA8-0B27-4849-98E0-98C3F369B2C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957B969A-3BBD-4C8B-BFE4-1E5DF2D2CA3F}"/>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51DAB81D-9D40-41F7-924E-92E20C4E2268}"/>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1548D9CE-E24E-47FA-8BAD-506A3F463B1F}"/>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4C9D418F-1A25-4946-9023-C32EECF2827F}"/>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C0142D2B-0B5D-4B9A-AD88-AD420968ABD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60F43CEF-9570-47BF-A55B-1DB113BA55C1}"/>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7B319B5C-E691-405B-AFE4-8CE5A14BE47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BDA4A0EF-4401-4688-AFA3-8655C0F0AF3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9C1725F9-7E18-4EDD-BBB0-2B6372877582}"/>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E2EA3AFE-8A61-4292-A489-BD84B5CA23EC}"/>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3ACAB665-318A-48B5-A669-99C3450905C7}"/>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9C3418C7-54FD-4392-AC61-FFB0154E5241}"/>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2A826214-64B6-47B7-9608-DA726671AF1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E3615A-AD8C-4001-B366-EE2DA2CEA021}"/>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B2B66401-55E5-4562-A9AF-71F1E8651B57}"/>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51E0DE8-DF62-48DD-AE2F-3A80E89F314F}"/>
                </a:ext>
              </a:extLst>
            </p:cNvPr>
            <p:cNvSpPr>
              <a:spLocks/>
            </p:cNvSpPr>
            <p:nvPr/>
          </p:nvSpPr>
          <p:spPr bwMode="ltGray">
            <a:xfrm flipH="1">
              <a:off x="-2" y="1536"/>
              <a:ext cx="5762" cy="412"/>
            </a:xfrm>
            <a:custGeom>
              <a:avLst/>
              <a:gdLst>
                <a:gd name="T0" fmla="*/ 0 w 5762"/>
                <a:gd name="T1" fmla="*/ 47634 h 385"/>
                <a:gd name="T2" fmla="*/ 5762 w 5762"/>
                <a:gd name="T3" fmla="*/ 45535 h 385"/>
                <a:gd name="T4" fmla="*/ 5762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4ECA1311-96C7-4BCC-A7DD-3DE6F52DA19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26247170-7313-4B67-B51E-3B2D3A109548}"/>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A6CFB6C8-0634-4A72-A791-8D32353C7C4D}"/>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C956404C-8A07-403C-8D4E-D0B2D0B6469B}"/>
              </a:ext>
            </a:extLst>
          </p:cNvPr>
          <p:cNvSpPr>
            <a:spLocks noGrp="1" noChangeArrowheads="1"/>
          </p:cNvSpPr>
          <p:nvPr>
            <p:ph type="sldNum" sz="quarter" idx="12"/>
          </p:nvPr>
        </p:nvSpPr>
        <p:spPr/>
        <p:txBody>
          <a:bodyPr/>
          <a:lstStyle>
            <a:lvl1pPr>
              <a:defRPr>
                <a:solidFill>
                  <a:srgbClr val="000000"/>
                </a:solidFill>
              </a:defRPr>
            </a:lvl1pPr>
          </a:lstStyle>
          <a:p>
            <a:pPr>
              <a:defRPr/>
            </a:pPr>
            <a:fld id="{5DFA1F16-4D72-4DCA-8735-BFD7A65CAB9D}" type="slidenum">
              <a:rPr lang="en-GB" altLang="fi-FI"/>
              <a:pPr>
                <a:defRPr/>
              </a:pPr>
              <a:t>‹#›</a:t>
            </a:fld>
            <a:endParaRPr lang="en-GB" altLang="fi-FI"/>
          </a:p>
        </p:txBody>
      </p:sp>
    </p:spTree>
    <p:extLst>
      <p:ext uri="{BB962C8B-B14F-4D97-AF65-F5344CB8AC3E}">
        <p14:creationId xmlns:p14="http://schemas.microsoft.com/office/powerpoint/2010/main" val="13252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486537DA-6B0A-4E1C-876D-C962DCBD3CD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3ADBF90-3422-4DF5-9F54-03E95785DE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EAD0DBD8-8F06-40E6-BC3D-A82C22A3C03E}"/>
              </a:ext>
            </a:extLst>
          </p:cNvPr>
          <p:cNvSpPr>
            <a:spLocks noGrp="1" noChangeArrowheads="1"/>
          </p:cNvSpPr>
          <p:nvPr>
            <p:ph type="sldNum" sz="quarter" idx="12"/>
          </p:nvPr>
        </p:nvSpPr>
        <p:spPr>
          <a:ln/>
        </p:spPr>
        <p:txBody>
          <a:bodyPr/>
          <a:lstStyle>
            <a:lvl1pPr>
              <a:defRPr/>
            </a:lvl1pPr>
          </a:lstStyle>
          <a:p>
            <a:pPr>
              <a:defRPr/>
            </a:pPr>
            <a:fld id="{8211EADE-A10B-4174-934A-05C6C20C026E}" type="slidenum">
              <a:rPr lang="en-GB" altLang="fi-FI"/>
              <a:pPr>
                <a:defRPr/>
              </a:pPr>
              <a:t>‹#›</a:t>
            </a:fld>
            <a:endParaRPr lang="en-GB" altLang="fi-FI"/>
          </a:p>
        </p:txBody>
      </p:sp>
    </p:spTree>
    <p:extLst>
      <p:ext uri="{BB962C8B-B14F-4D97-AF65-F5344CB8AC3E}">
        <p14:creationId xmlns:p14="http://schemas.microsoft.com/office/powerpoint/2010/main" val="215667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471A9B48-0B03-46DE-901C-E3EECA38C2A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C71A4D12-4FFC-4F19-A969-77F1D0E63C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10290C2-51D5-4013-8534-AD4C8917239C}"/>
              </a:ext>
            </a:extLst>
          </p:cNvPr>
          <p:cNvSpPr>
            <a:spLocks noGrp="1" noChangeArrowheads="1"/>
          </p:cNvSpPr>
          <p:nvPr>
            <p:ph type="sldNum" sz="quarter" idx="12"/>
          </p:nvPr>
        </p:nvSpPr>
        <p:spPr>
          <a:ln/>
        </p:spPr>
        <p:txBody>
          <a:bodyPr/>
          <a:lstStyle>
            <a:lvl1pPr>
              <a:defRPr/>
            </a:lvl1pPr>
          </a:lstStyle>
          <a:p>
            <a:pPr>
              <a:defRPr/>
            </a:pPr>
            <a:fld id="{3FBE59B2-C225-4BEE-9D5E-C637DA3C994C}" type="slidenum">
              <a:rPr lang="en-GB" altLang="fi-FI"/>
              <a:pPr>
                <a:defRPr/>
              </a:pPr>
              <a:t>‹#›</a:t>
            </a:fld>
            <a:endParaRPr lang="en-GB" altLang="fi-FI"/>
          </a:p>
        </p:txBody>
      </p:sp>
    </p:spTree>
    <p:extLst>
      <p:ext uri="{BB962C8B-B14F-4D97-AF65-F5344CB8AC3E}">
        <p14:creationId xmlns:p14="http://schemas.microsoft.com/office/powerpoint/2010/main" val="192068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F4E77241-A6A6-4C5F-BC02-24A38C39BBD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58EF9C7-BDC9-4BEF-A7EB-207BEACBF6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394E1AE-F533-4E6D-A2F5-59E4741B3894}"/>
              </a:ext>
            </a:extLst>
          </p:cNvPr>
          <p:cNvSpPr>
            <a:spLocks noGrp="1" noChangeArrowheads="1"/>
          </p:cNvSpPr>
          <p:nvPr>
            <p:ph type="sldNum" sz="quarter" idx="12"/>
          </p:nvPr>
        </p:nvSpPr>
        <p:spPr>
          <a:ln/>
        </p:spPr>
        <p:txBody>
          <a:bodyPr/>
          <a:lstStyle>
            <a:lvl1pPr>
              <a:defRPr/>
            </a:lvl1pPr>
          </a:lstStyle>
          <a:p>
            <a:pPr>
              <a:defRPr/>
            </a:pPr>
            <a:fld id="{6445B903-257C-496D-BD2E-11F4ED06BFE4}" type="slidenum">
              <a:rPr lang="en-GB" altLang="fi-FI"/>
              <a:pPr>
                <a:defRPr/>
              </a:pPr>
              <a:t>‹#›</a:t>
            </a:fld>
            <a:endParaRPr lang="en-GB" altLang="fi-FI"/>
          </a:p>
        </p:txBody>
      </p:sp>
    </p:spTree>
    <p:extLst>
      <p:ext uri="{BB962C8B-B14F-4D97-AF65-F5344CB8AC3E}">
        <p14:creationId xmlns:p14="http://schemas.microsoft.com/office/powerpoint/2010/main" val="378979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CF2B3C63-71AC-4B53-961C-7EACA698BBA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97EF15D-A7B6-4F03-B8B4-5960579D6F3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41AEDB37-ECAF-4EDD-A1EA-74F2C26D10DA}"/>
              </a:ext>
            </a:extLst>
          </p:cNvPr>
          <p:cNvSpPr>
            <a:spLocks noGrp="1" noChangeArrowheads="1"/>
          </p:cNvSpPr>
          <p:nvPr>
            <p:ph type="sldNum" sz="quarter" idx="12"/>
          </p:nvPr>
        </p:nvSpPr>
        <p:spPr>
          <a:ln/>
        </p:spPr>
        <p:txBody>
          <a:bodyPr/>
          <a:lstStyle>
            <a:lvl1pPr>
              <a:defRPr/>
            </a:lvl1pPr>
          </a:lstStyle>
          <a:p>
            <a:pPr>
              <a:defRPr/>
            </a:pPr>
            <a:fld id="{397B73F7-2977-4C0E-8628-F5697C69D792}" type="slidenum">
              <a:rPr lang="en-GB" altLang="fi-FI"/>
              <a:pPr>
                <a:defRPr/>
              </a:pPr>
              <a:t>‹#›</a:t>
            </a:fld>
            <a:endParaRPr lang="en-GB" altLang="fi-FI"/>
          </a:p>
        </p:txBody>
      </p:sp>
    </p:spTree>
    <p:extLst>
      <p:ext uri="{BB962C8B-B14F-4D97-AF65-F5344CB8AC3E}">
        <p14:creationId xmlns:p14="http://schemas.microsoft.com/office/powerpoint/2010/main" val="88979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9FD55CD-DD9D-43EE-9464-431C053AD71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9F6FABC3-3E3E-4EAA-A8FE-C98436D695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A9DCA58-D8B0-42C3-823E-57DA04AC40E6}"/>
              </a:ext>
            </a:extLst>
          </p:cNvPr>
          <p:cNvSpPr>
            <a:spLocks noGrp="1" noChangeArrowheads="1"/>
          </p:cNvSpPr>
          <p:nvPr>
            <p:ph type="sldNum" sz="quarter" idx="12"/>
          </p:nvPr>
        </p:nvSpPr>
        <p:spPr>
          <a:ln/>
        </p:spPr>
        <p:txBody>
          <a:bodyPr/>
          <a:lstStyle>
            <a:lvl1pPr>
              <a:defRPr/>
            </a:lvl1pPr>
          </a:lstStyle>
          <a:p>
            <a:pPr>
              <a:defRPr/>
            </a:pPr>
            <a:fld id="{97382F1D-CC59-4A7C-9B48-69905642EFE3}" type="slidenum">
              <a:rPr lang="en-GB" altLang="fi-FI"/>
              <a:pPr>
                <a:defRPr/>
              </a:pPr>
              <a:t>‹#›</a:t>
            </a:fld>
            <a:endParaRPr lang="en-GB" altLang="fi-FI"/>
          </a:p>
        </p:txBody>
      </p:sp>
    </p:spTree>
    <p:extLst>
      <p:ext uri="{BB962C8B-B14F-4D97-AF65-F5344CB8AC3E}">
        <p14:creationId xmlns:p14="http://schemas.microsoft.com/office/powerpoint/2010/main" val="316190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3BDA4832-E5FD-4E44-A0BB-17B648ABF7F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CEA578A-090E-4C4B-8795-38868BF3B8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C8243BDA-B8D5-4D8C-8CA5-7E3A466A32AB}"/>
              </a:ext>
            </a:extLst>
          </p:cNvPr>
          <p:cNvSpPr>
            <a:spLocks noGrp="1" noChangeArrowheads="1"/>
          </p:cNvSpPr>
          <p:nvPr>
            <p:ph type="sldNum" sz="quarter" idx="12"/>
          </p:nvPr>
        </p:nvSpPr>
        <p:spPr>
          <a:ln/>
        </p:spPr>
        <p:txBody>
          <a:bodyPr/>
          <a:lstStyle>
            <a:lvl1pPr>
              <a:defRPr/>
            </a:lvl1pPr>
          </a:lstStyle>
          <a:p>
            <a:pPr>
              <a:defRPr/>
            </a:pPr>
            <a:fld id="{F0A7F60F-F11D-43DD-BBE6-4268AA543098}" type="slidenum">
              <a:rPr lang="en-GB" altLang="fi-FI"/>
              <a:pPr>
                <a:defRPr/>
              </a:pPr>
              <a:t>‹#›</a:t>
            </a:fld>
            <a:endParaRPr lang="en-GB" altLang="fi-FI"/>
          </a:p>
        </p:txBody>
      </p:sp>
    </p:spTree>
    <p:extLst>
      <p:ext uri="{BB962C8B-B14F-4D97-AF65-F5344CB8AC3E}">
        <p14:creationId xmlns:p14="http://schemas.microsoft.com/office/powerpoint/2010/main" val="64409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1EF833D-0E55-431E-BC2A-0A60982A5F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804694B-27C7-4C14-99AD-57C90C0027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5B272C1-6592-46FD-8DFE-445CA0BE6642}"/>
              </a:ext>
            </a:extLst>
          </p:cNvPr>
          <p:cNvSpPr>
            <a:spLocks noGrp="1" noChangeArrowheads="1"/>
          </p:cNvSpPr>
          <p:nvPr>
            <p:ph type="sldNum" sz="quarter" idx="12"/>
          </p:nvPr>
        </p:nvSpPr>
        <p:spPr>
          <a:ln/>
        </p:spPr>
        <p:txBody>
          <a:bodyPr/>
          <a:lstStyle>
            <a:lvl1pPr>
              <a:defRPr/>
            </a:lvl1pPr>
          </a:lstStyle>
          <a:p>
            <a:pPr>
              <a:defRPr/>
            </a:pPr>
            <a:fld id="{00A3ADA7-A23C-4B5F-8788-A330C30351B3}" type="slidenum">
              <a:rPr lang="en-GB" altLang="fi-FI"/>
              <a:pPr>
                <a:defRPr/>
              </a:pPr>
              <a:t>‹#›</a:t>
            </a:fld>
            <a:endParaRPr lang="en-GB" altLang="fi-FI"/>
          </a:p>
        </p:txBody>
      </p:sp>
    </p:spTree>
    <p:extLst>
      <p:ext uri="{BB962C8B-B14F-4D97-AF65-F5344CB8AC3E}">
        <p14:creationId xmlns:p14="http://schemas.microsoft.com/office/powerpoint/2010/main" val="28854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1480AD96-521D-4B1D-84A2-518B5703E0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B02B6FB-7C1D-43E5-BE5E-1F9D289DD4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D23D992-6615-4FFA-AEA6-CBF7DDA7BC85}"/>
              </a:ext>
            </a:extLst>
          </p:cNvPr>
          <p:cNvSpPr>
            <a:spLocks noGrp="1" noChangeArrowheads="1"/>
          </p:cNvSpPr>
          <p:nvPr>
            <p:ph type="sldNum" sz="quarter" idx="12"/>
          </p:nvPr>
        </p:nvSpPr>
        <p:spPr>
          <a:ln/>
        </p:spPr>
        <p:txBody>
          <a:bodyPr/>
          <a:lstStyle>
            <a:lvl1pPr>
              <a:defRPr/>
            </a:lvl1pPr>
          </a:lstStyle>
          <a:p>
            <a:pPr>
              <a:defRPr/>
            </a:pPr>
            <a:fld id="{687B681D-A9CD-4D73-AC40-878CEFA11AC1}" type="slidenum">
              <a:rPr lang="en-GB" altLang="fi-FI"/>
              <a:pPr>
                <a:defRPr/>
              </a:pPr>
              <a:t>‹#›</a:t>
            </a:fld>
            <a:endParaRPr lang="en-GB" altLang="fi-FI"/>
          </a:p>
        </p:txBody>
      </p:sp>
    </p:spTree>
    <p:extLst>
      <p:ext uri="{BB962C8B-B14F-4D97-AF65-F5344CB8AC3E}">
        <p14:creationId xmlns:p14="http://schemas.microsoft.com/office/powerpoint/2010/main" val="380832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B0E9024-7632-4506-98BB-0A35637D0EB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B47201-A773-412F-B0D6-E527CF1F05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D92B59BB-C520-43A8-B173-1068F7B8BC5E}"/>
              </a:ext>
            </a:extLst>
          </p:cNvPr>
          <p:cNvSpPr>
            <a:spLocks noGrp="1" noChangeArrowheads="1"/>
          </p:cNvSpPr>
          <p:nvPr>
            <p:ph type="sldNum" sz="quarter" idx="12"/>
          </p:nvPr>
        </p:nvSpPr>
        <p:spPr>
          <a:ln/>
        </p:spPr>
        <p:txBody>
          <a:bodyPr/>
          <a:lstStyle>
            <a:lvl1pPr>
              <a:defRPr/>
            </a:lvl1pPr>
          </a:lstStyle>
          <a:p>
            <a:pPr>
              <a:defRPr/>
            </a:pPr>
            <a:fld id="{89373444-21D5-47A1-BAA1-E19C4BA9095F}" type="slidenum">
              <a:rPr lang="en-GB" altLang="fi-FI"/>
              <a:pPr>
                <a:defRPr/>
              </a:pPr>
              <a:t>‹#›</a:t>
            </a:fld>
            <a:endParaRPr lang="en-GB" altLang="fi-FI"/>
          </a:p>
        </p:txBody>
      </p:sp>
    </p:spTree>
    <p:extLst>
      <p:ext uri="{BB962C8B-B14F-4D97-AF65-F5344CB8AC3E}">
        <p14:creationId xmlns:p14="http://schemas.microsoft.com/office/powerpoint/2010/main" val="315371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81C6505-0C6D-4A2E-B64F-EFD32EAF7A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9838390-3FCA-4BBB-9C9B-F18236DC92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87475554-B7B1-4E1F-8D9E-F23C0FC97237}"/>
              </a:ext>
            </a:extLst>
          </p:cNvPr>
          <p:cNvSpPr>
            <a:spLocks noGrp="1" noChangeArrowheads="1"/>
          </p:cNvSpPr>
          <p:nvPr>
            <p:ph type="sldNum" sz="quarter" idx="12"/>
          </p:nvPr>
        </p:nvSpPr>
        <p:spPr>
          <a:ln/>
        </p:spPr>
        <p:txBody>
          <a:bodyPr/>
          <a:lstStyle>
            <a:lvl1pPr>
              <a:defRPr/>
            </a:lvl1pPr>
          </a:lstStyle>
          <a:p>
            <a:pPr>
              <a:defRPr/>
            </a:pPr>
            <a:fld id="{000E1C37-5F49-4013-9F88-6BF3C426F46E}" type="slidenum">
              <a:rPr lang="en-GB" altLang="fi-FI"/>
              <a:pPr>
                <a:defRPr/>
              </a:pPr>
              <a:t>‹#›</a:t>
            </a:fld>
            <a:endParaRPr lang="en-GB" altLang="fi-FI"/>
          </a:p>
        </p:txBody>
      </p:sp>
    </p:spTree>
    <p:extLst>
      <p:ext uri="{BB962C8B-B14F-4D97-AF65-F5344CB8AC3E}">
        <p14:creationId xmlns:p14="http://schemas.microsoft.com/office/powerpoint/2010/main" val="4230136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A2CC99ED-E502-4334-9ACD-878D6272DA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4CF6DCD-A4A8-4F06-B818-0CF8CF649A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418DDBC-A178-4E9D-82C9-7DE5F6F56269}"/>
              </a:ext>
            </a:extLst>
          </p:cNvPr>
          <p:cNvSpPr>
            <a:spLocks noGrp="1" noChangeArrowheads="1"/>
          </p:cNvSpPr>
          <p:nvPr>
            <p:ph type="sldNum" sz="quarter" idx="12"/>
          </p:nvPr>
        </p:nvSpPr>
        <p:spPr>
          <a:ln/>
        </p:spPr>
        <p:txBody>
          <a:bodyPr/>
          <a:lstStyle>
            <a:lvl1pPr>
              <a:defRPr/>
            </a:lvl1pPr>
          </a:lstStyle>
          <a:p>
            <a:pPr>
              <a:defRPr/>
            </a:pPr>
            <a:fld id="{B4B89F9F-3F9F-4555-B9CA-FC8077FF4C42}" type="slidenum">
              <a:rPr lang="en-GB" altLang="fi-FI"/>
              <a:pPr>
                <a:defRPr/>
              </a:pPr>
              <a:t>‹#›</a:t>
            </a:fld>
            <a:endParaRPr lang="en-GB" altLang="fi-FI"/>
          </a:p>
        </p:txBody>
      </p:sp>
    </p:spTree>
    <p:extLst>
      <p:ext uri="{BB962C8B-B14F-4D97-AF65-F5344CB8AC3E}">
        <p14:creationId xmlns:p14="http://schemas.microsoft.com/office/powerpoint/2010/main" val="4202430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4892FB-7227-FFCD-D7C1-FC643CEE4E71}"/>
              </a:ext>
            </a:extLst>
          </p:cNvPr>
          <p:cNvGrpSpPr>
            <a:grpSpLocks/>
          </p:cNvGrpSpPr>
          <p:nvPr/>
        </p:nvGrpSpPr>
        <p:grpSpPr bwMode="auto">
          <a:xfrm>
            <a:off x="-3175" y="2438400"/>
            <a:ext cx="9147175" cy="1063625"/>
            <a:chOff x="-2" y="1536"/>
            <a:chExt cx="5762" cy="670"/>
          </a:xfrm>
        </p:grpSpPr>
        <p:grpSp>
          <p:nvGrpSpPr>
            <p:cNvPr id="3" name="Group 3">
              <a:extLst>
                <a:ext uri="{FF2B5EF4-FFF2-40B4-BE49-F238E27FC236}">
                  <a16:creationId xmlns:a16="http://schemas.microsoft.com/office/drawing/2014/main" id="{90A60208-6FF0-51CF-9C25-2DB346EA7A29}"/>
                </a:ext>
              </a:extLst>
            </p:cNvPr>
            <p:cNvGrpSpPr>
              <a:grpSpLocks/>
            </p:cNvGrpSpPr>
            <p:nvPr/>
          </p:nvGrpSpPr>
          <p:grpSpPr bwMode="auto">
            <a:xfrm flipH="1">
              <a:off x="-2" y="1562"/>
              <a:ext cx="5762" cy="638"/>
              <a:chOff x="-2" y="1562"/>
              <a:chExt cx="5762" cy="638"/>
            </a:xfrm>
          </p:grpSpPr>
          <p:sp>
            <p:nvSpPr>
              <p:cNvPr id="6" name="Freeform 4">
                <a:extLst>
                  <a:ext uri="{FF2B5EF4-FFF2-40B4-BE49-F238E27FC236}">
                    <a16:creationId xmlns:a16="http://schemas.microsoft.com/office/drawing/2014/main" id="{D25C6781-2325-B791-CE6E-9A16C57F073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7" name="Freeform 5">
                <a:extLst>
                  <a:ext uri="{FF2B5EF4-FFF2-40B4-BE49-F238E27FC236}">
                    <a16:creationId xmlns:a16="http://schemas.microsoft.com/office/drawing/2014/main" id="{F7A39FEE-D957-89CF-E304-0B90C2A66EBE}"/>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8" name="Freeform 6">
                <a:extLst>
                  <a:ext uri="{FF2B5EF4-FFF2-40B4-BE49-F238E27FC236}">
                    <a16:creationId xmlns:a16="http://schemas.microsoft.com/office/drawing/2014/main" id="{8F18B338-6DB9-F1AF-D87E-914C303F7BD5}"/>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7">
                <a:extLst>
                  <a:ext uri="{FF2B5EF4-FFF2-40B4-BE49-F238E27FC236}">
                    <a16:creationId xmlns:a16="http://schemas.microsoft.com/office/drawing/2014/main" id="{4DE1BCD8-9A53-1FEE-51F7-F81EFC76941D}"/>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 name="Freeform 8">
                <a:extLst>
                  <a:ext uri="{FF2B5EF4-FFF2-40B4-BE49-F238E27FC236}">
                    <a16:creationId xmlns:a16="http://schemas.microsoft.com/office/drawing/2014/main" id="{8320E615-1D36-F435-8E89-A79B2F1D6A03}"/>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9">
                <a:extLst>
                  <a:ext uri="{FF2B5EF4-FFF2-40B4-BE49-F238E27FC236}">
                    <a16:creationId xmlns:a16="http://schemas.microsoft.com/office/drawing/2014/main" id="{BBBF7B3E-3931-51AB-684A-8C436C3F67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2" name="Freeform 10">
                <a:extLst>
                  <a:ext uri="{FF2B5EF4-FFF2-40B4-BE49-F238E27FC236}">
                    <a16:creationId xmlns:a16="http://schemas.microsoft.com/office/drawing/2014/main" id="{A94D3508-85CE-0022-A682-BF7ABF2DB4AA}"/>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11">
                <a:extLst>
                  <a:ext uri="{FF2B5EF4-FFF2-40B4-BE49-F238E27FC236}">
                    <a16:creationId xmlns:a16="http://schemas.microsoft.com/office/drawing/2014/main" id="{271754CC-1AB9-49F0-4911-6BFF3C7EF31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2">
                <a:extLst>
                  <a:ext uri="{FF2B5EF4-FFF2-40B4-BE49-F238E27FC236}">
                    <a16:creationId xmlns:a16="http://schemas.microsoft.com/office/drawing/2014/main" id="{4D5CC8AE-296C-D308-1289-DBF15434BC3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3">
                <a:extLst>
                  <a:ext uri="{FF2B5EF4-FFF2-40B4-BE49-F238E27FC236}">
                    <a16:creationId xmlns:a16="http://schemas.microsoft.com/office/drawing/2014/main" id="{A59578FD-43C9-2CA6-FAEC-91DBA811A754}"/>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6" name="Freeform 14">
                <a:extLst>
                  <a:ext uri="{FF2B5EF4-FFF2-40B4-BE49-F238E27FC236}">
                    <a16:creationId xmlns:a16="http://schemas.microsoft.com/office/drawing/2014/main" id="{E69193D8-FE0D-F4CD-B940-0F267021BF60}"/>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5">
                <a:extLst>
                  <a:ext uri="{FF2B5EF4-FFF2-40B4-BE49-F238E27FC236}">
                    <a16:creationId xmlns:a16="http://schemas.microsoft.com/office/drawing/2014/main" id="{4C1C6DFB-6C29-F7E0-D033-3E12D206998E}"/>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8" name="Freeform 16">
                <a:extLst>
                  <a:ext uri="{FF2B5EF4-FFF2-40B4-BE49-F238E27FC236}">
                    <a16:creationId xmlns:a16="http://schemas.microsoft.com/office/drawing/2014/main" id="{A7AFB2F3-D2BA-BDBE-D910-E682F38E11F4}"/>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7">
                <a:extLst>
                  <a:ext uri="{FF2B5EF4-FFF2-40B4-BE49-F238E27FC236}">
                    <a16:creationId xmlns:a16="http://schemas.microsoft.com/office/drawing/2014/main" id="{10B2E7F3-D2F7-D40F-4F6B-CFE53407DEC8}"/>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8">
                <a:extLst>
                  <a:ext uri="{FF2B5EF4-FFF2-40B4-BE49-F238E27FC236}">
                    <a16:creationId xmlns:a16="http://schemas.microsoft.com/office/drawing/2014/main" id="{1EF232E1-5216-612B-8E8A-01F263D0D2F9}"/>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9">
                <a:extLst>
                  <a:ext uri="{FF2B5EF4-FFF2-40B4-BE49-F238E27FC236}">
                    <a16:creationId xmlns:a16="http://schemas.microsoft.com/office/drawing/2014/main" id="{55AD8D6C-B5CD-75DD-71FA-26F7E81B6763}"/>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2" name="Freeform 20">
                <a:extLst>
                  <a:ext uri="{FF2B5EF4-FFF2-40B4-BE49-F238E27FC236}">
                    <a16:creationId xmlns:a16="http://schemas.microsoft.com/office/drawing/2014/main" id="{7646C649-7DED-0442-9436-75E0D74193A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21">
                <a:extLst>
                  <a:ext uri="{FF2B5EF4-FFF2-40B4-BE49-F238E27FC236}">
                    <a16:creationId xmlns:a16="http://schemas.microsoft.com/office/drawing/2014/main" id="{DA77418B-5ADE-CCDD-2E84-51DDD2471B22}"/>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4" name="Freeform 22">
                <a:extLst>
                  <a:ext uri="{FF2B5EF4-FFF2-40B4-BE49-F238E27FC236}">
                    <a16:creationId xmlns:a16="http://schemas.microsoft.com/office/drawing/2014/main" id="{9F005524-1B21-894E-19B3-C6A10B3BB03C}"/>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4" name="Freeform 23">
              <a:extLst>
                <a:ext uri="{FF2B5EF4-FFF2-40B4-BE49-F238E27FC236}">
                  <a16:creationId xmlns:a16="http://schemas.microsoft.com/office/drawing/2014/main" id="{C6D05D7E-4B06-53A6-301E-710B0F8870FC}"/>
                </a:ext>
              </a:extLst>
            </p:cNvPr>
            <p:cNvSpPr>
              <a:spLocks/>
            </p:cNvSpPr>
            <p:nvPr/>
          </p:nvSpPr>
          <p:spPr bwMode="ltGray">
            <a:xfrm flipH="1">
              <a:off x="-2" y="1536"/>
              <a:ext cx="5762" cy="412"/>
            </a:xfrm>
            <a:custGeom>
              <a:avLst/>
              <a:gdLst>
                <a:gd name="T0" fmla="*/ 0 w 5762"/>
                <a:gd name="T1" fmla="*/ 11476 h 385"/>
                <a:gd name="T2" fmla="*/ 5762 w 5762"/>
                <a:gd name="T3" fmla="*/ 10970 h 385"/>
                <a:gd name="T4" fmla="*/ 5762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 name="Freeform 24">
              <a:extLst>
                <a:ext uri="{FF2B5EF4-FFF2-40B4-BE49-F238E27FC236}">
                  <a16:creationId xmlns:a16="http://schemas.microsoft.com/office/drawing/2014/main" id="{02617404-94B7-3E6D-1B30-184A4A923750}"/>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5" name="Rectangle 27">
            <a:extLst>
              <a:ext uri="{FF2B5EF4-FFF2-40B4-BE49-F238E27FC236}">
                <a16:creationId xmlns:a16="http://schemas.microsoft.com/office/drawing/2014/main" id="{09A09654-3FF3-DB39-60B2-C3EF5AFD7203}"/>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6" name="Rectangle 28">
            <a:extLst>
              <a:ext uri="{FF2B5EF4-FFF2-40B4-BE49-F238E27FC236}">
                <a16:creationId xmlns:a16="http://schemas.microsoft.com/office/drawing/2014/main" id="{9566923A-A327-CB77-C36D-F49067A3378F}"/>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7" name="Rectangle 29">
            <a:extLst>
              <a:ext uri="{FF2B5EF4-FFF2-40B4-BE49-F238E27FC236}">
                <a16:creationId xmlns:a16="http://schemas.microsoft.com/office/drawing/2014/main" id="{DDEF8ED3-205B-B1B0-6EF2-6DAC2739C2AA}"/>
              </a:ext>
            </a:extLst>
          </p:cNvPr>
          <p:cNvSpPr>
            <a:spLocks noGrp="1" noChangeArrowheads="1"/>
          </p:cNvSpPr>
          <p:nvPr>
            <p:ph type="sldNum" sz="quarter" idx="12"/>
          </p:nvPr>
        </p:nvSpPr>
        <p:spPr/>
        <p:txBody>
          <a:bodyPr/>
          <a:lstStyle>
            <a:lvl1pPr>
              <a:defRPr>
                <a:solidFill>
                  <a:srgbClr val="000000"/>
                </a:solidFill>
              </a:defRPr>
            </a:lvl1pPr>
          </a:lstStyle>
          <a:p>
            <a:fld id="{B932B9A8-6BA0-411C-856D-2FFE9E4A4FBD}" type="slidenum">
              <a:rPr lang="en-GB" altLang="fi-FI"/>
              <a:pPr/>
              <a:t>‹#›</a:t>
            </a:fld>
            <a:endParaRPr lang="en-GB" altLang="fi-FI"/>
          </a:p>
        </p:txBody>
      </p:sp>
    </p:spTree>
    <p:extLst>
      <p:ext uri="{BB962C8B-B14F-4D97-AF65-F5344CB8AC3E}">
        <p14:creationId xmlns:p14="http://schemas.microsoft.com/office/powerpoint/2010/main" val="140962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3CE11927-ED9E-CB18-5D9C-21A870F447C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DE1418B-A689-4496-9294-525CC91CF5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4107EEE4-81E9-F736-5DDA-A49087930342}"/>
              </a:ext>
            </a:extLst>
          </p:cNvPr>
          <p:cNvSpPr>
            <a:spLocks noGrp="1" noChangeArrowheads="1"/>
          </p:cNvSpPr>
          <p:nvPr>
            <p:ph type="sldNum" sz="quarter" idx="12"/>
          </p:nvPr>
        </p:nvSpPr>
        <p:spPr>
          <a:ln/>
        </p:spPr>
        <p:txBody>
          <a:bodyPr/>
          <a:lstStyle>
            <a:lvl1pPr>
              <a:defRPr/>
            </a:lvl1pPr>
          </a:lstStyle>
          <a:p>
            <a:fld id="{14B68283-AE84-4B28-8D86-4B3369CB661C}" type="slidenum">
              <a:rPr lang="en-GB" altLang="fi-FI"/>
              <a:pPr/>
              <a:t>‹#›</a:t>
            </a:fld>
            <a:endParaRPr lang="en-GB" altLang="fi-FI"/>
          </a:p>
        </p:txBody>
      </p:sp>
    </p:spTree>
    <p:extLst>
      <p:ext uri="{BB962C8B-B14F-4D97-AF65-F5344CB8AC3E}">
        <p14:creationId xmlns:p14="http://schemas.microsoft.com/office/powerpoint/2010/main" val="3540771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C3D09C9-795F-C71F-C5DB-F09955F5D8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6DCE59E-3F6A-CA49-7D8C-A9B1C2A8B3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05B81CD-9AC5-815C-3981-02590D968221}"/>
              </a:ext>
            </a:extLst>
          </p:cNvPr>
          <p:cNvSpPr>
            <a:spLocks noGrp="1" noChangeArrowheads="1"/>
          </p:cNvSpPr>
          <p:nvPr>
            <p:ph type="sldNum" sz="quarter" idx="12"/>
          </p:nvPr>
        </p:nvSpPr>
        <p:spPr>
          <a:ln/>
        </p:spPr>
        <p:txBody>
          <a:bodyPr/>
          <a:lstStyle>
            <a:lvl1pPr>
              <a:defRPr/>
            </a:lvl1pPr>
          </a:lstStyle>
          <a:p>
            <a:fld id="{8550C2AD-71FF-4756-AA67-D2A83148E937}" type="slidenum">
              <a:rPr lang="en-GB" altLang="fi-FI"/>
              <a:pPr/>
              <a:t>‹#›</a:t>
            </a:fld>
            <a:endParaRPr lang="en-GB" altLang="fi-FI"/>
          </a:p>
        </p:txBody>
      </p:sp>
    </p:spTree>
    <p:extLst>
      <p:ext uri="{BB962C8B-B14F-4D97-AF65-F5344CB8AC3E}">
        <p14:creationId xmlns:p14="http://schemas.microsoft.com/office/powerpoint/2010/main" val="172967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36922F8-1430-B952-D010-D32383A7261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38E719-82E2-66A7-3605-CAC3081CB1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C0C44013-3AE5-6FC5-D186-F1DA17964551}"/>
              </a:ext>
            </a:extLst>
          </p:cNvPr>
          <p:cNvSpPr>
            <a:spLocks noGrp="1" noChangeArrowheads="1"/>
          </p:cNvSpPr>
          <p:nvPr>
            <p:ph type="sldNum" sz="quarter" idx="12"/>
          </p:nvPr>
        </p:nvSpPr>
        <p:spPr>
          <a:ln/>
        </p:spPr>
        <p:txBody>
          <a:bodyPr/>
          <a:lstStyle>
            <a:lvl1pPr>
              <a:defRPr/>
            </a:lvl1pPr>
          </a:lstStyle>
          <a:p>
            <a:fld id="{AC370E43-AA9D-4D81-AB52-F13E5D9D54B2}" type="slidenum">
              <a:rPr lang="en-GB" altLang="fi-FI"/>
              <a:pPr/>
              <a:t>‹#›</a:t>
            </a:fld>
            <a:endParaRPr lang="en-GB" altLang="fi-FI"/>
          </a:p>
        </p:txBody>
      </p:sp>
    </p:spTree>
    <p:extLst>
      <p:ext uri="{BB962C8B-B14F-4D97-AF65-F5344CB8AC3E}">
        <p14:creationId xmlns:p14="http://schemas.microsoft.com/office/powerpoint/2010/main" val="253340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8616073B-CB82-9305-9804-0FC98E2134F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7CA9262A-06AD-97D8-4089-34B723C8C9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0FCE0BC8-1A66-E39D-3016-8CDC86F28AA5}"/>
              </a:ext>
            </a:extLst>
          </p:cNvPr>
          <p:cNvSpPr>
            <a:spLocks noGrp="1" noChangeArrowheads="1"/>
          </p:cNvSpPr>
          <p:nvPr>
            <p:ph type="sldNum" sz="quarter" idx="12"/>
          </p:nvPr>
        </p:nvSpPr>
        <p:spPr>
          <a:ln/>
        </p:spPr>
        <p:txBody>
          <a:bodyPr/>
          <a:lstStyle>
            <a:lvl1pPr>
              <a:defRPr/>
            </a:lvl1pPr>
          </a:lstStyle>
          <a:p>
            <a:fld id="{CAE317D3-60A1-4CDB-958A-77CDD2577A11}" type="slidenum">
              <a:rPr lang="en-GB" altLang="fi-FI"/>
              <a:pPr/>
              <a:t>‹#›</a:t>
            </a:fld>
            <a:endParaRPr lang="en-GB" altLang="fi-FI"/>
          </a:p>
        </p:txBody>
      </p:sp>
    </p:spTree>
    <p:extLst>
      <p:ext uri="{BB962C8B-B14F-4D97-AF65-F5344CB8AC3E}">
        <p14:creationId xmlns:p14="http://schemas.microsoft.com/office/powerpoint/2010/main" val="55313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3264A3E9-2894-2916-B3D2-E2BB6FCEC02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FA5AB71D-3486-5BA4-31AA-C1C4271876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07E14079-8FFA-A699-CD66-F67717E830EA}"/>
              </a:ext>
            </a:extLst>
          </p:cNvPr>
          <p:cNvSpPr>
            <a:spLocks noGrp="1" noChangeArrowheads="1"/>
          </p:cNvSpPr>
          <p:nvPr>
            <p:ph type="sldNum" sz="quarter" idx="12"/>
          </p:nvPr>
        </p:nvSpPr>
        <p:spPr>
          <a:ln/>
        </p:spPr>
        <p:txBody>
          <a:bodyPr/>
          <a:lstStyle>
            <a:lvl1pPr>
              <a:defRPr/>
            </a:lvl1pPr>
          </a:lstStyle>
          <a:p>
            <a:fld id="{7B2D2992-8AB8-4224-B23F-77BB94D77637}" type="slidenum">
              <a:rPr lang="en-GB" altLang="fi-FI"/>
              <a:pPr/>
              <a:t>‹#›</a:t>
            </a:fld>
            <a:endParaRPr lang="en-GB" altLang="fi-FI"/>
          </a:p>
        </p:txBody>
      </p:sp>
    </p:spTree>
    <p:extLst>
      <p:ext uri="{BB962C8B-B14F-4D97-AF65-F5344CB8AC3E}">
        <p14:creationId xmlns:p14="http://schemas.microsoft.com/office/powerpoint/2010/main" val="217968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FCD002A-10DD-281F-6558-48F5BDCBA47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A11D7C4A-F399-C34E-653B-2AF1F0B6F6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A78FA0A1-6F4C-EA3D-9DE4-8DC825C9DD81}"/>
              </a:ext>
            </a:extLst>
          </p:cNvPr>
          <p:cNvSpPr>
            <a:spLocks noGrp="1" noChangeArrowheads="1"/>
          </p:cNvSpPr>
          <p:nvPr>
            <p:ph type="sldNum" sz="quarter" idx="12"/>
          </p:nvPr>
        </p:nvSpPr>
        <p:spPr>
          <a:ln/>
        </p:spPr>
        <p:txBody>
          <a:bodyPr/>
          <a:lstStyle>
            <a:lvl1pPr>
              <a:defRPr/>
            </a:lvl1pPr>
          </a:lstStyle>
          <a:p>
            <a:fld id="{75ABBA1F-6BE0-4DA3-B329-8EBEEE4E16FE}" type="slidenum">
              <a:rPr lang="en-GB" altLang="fi-FI"/>
              <a:pPr/>
              <a:t>‹#›</a:t>
            </a:fld>
            <a:endParaRPr lang="en-GB" altLang="fi-FI"/>
          </a:p>
        </p:txBody>
      </p:sp>
    </p:spTree>
    <p:extLst>
      <p:ext uri="{BB962C8B-B14F-4D97-AF65-F5344CB8AC3E}">
        <p14:creationId xmlns:p14="http://schemas.microsoft.com/office/powerpoint/2010/main" val="20482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51F4242-4D85-40D9-9F7F-9C3437494B5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828352DF-3584-4A15-8FE7-42666C2C1C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235F424-8042-40E5-9F61-5808D1659A37}"/>
              </a:ext>
            </a:extLst>
          </p:cNvPr>
          <p:cNvSpPr>
            <a:spLocks noGrp="1" noChangeArrowheads="1"/>
          </p:cNvSpPr>
          <p:nvPr>
            <p:ph type="sldNum" sz="quarter" idx="12"/>
          </p:nvPr>
        </p:nvSpPr>
        <p:spPr>
          <a:ln/>
        </p:spPr>
        <p:txBody>
          <a:bodyPr/>
          <a:lstStyle>
            <a:lvl1pPr>
              <a:defRPr/>
            </a:lvl1pPr>
          </a:lstStyle>
          <a:p>
            <a:pPr>
              <a:defRPr/>
            </a:pPr>
            <a:fld id="{2D943631-AE2E-404A-875B-04DA9CBADCA2}" type="slidenum">
              <a:rPr lang="en-GB" altLang="fi-FI"/>
              <a:pPr>
                <a:defRPr/>
              </a:pPr>
              <a:t>‹#›</a:t>
            </a:fld>
            <a:endParaRPr lang="en-GB" altLang="fi-FI"/>
          </a:p>
        </p:txBody>
      </p:sp>
    </p:spTree>
    <p:extLst>
      <p:ext uri="{BB962C8B-B14F-4D97-AF65-F5344CB8AC3E}">
        <p14:creationId xmlns:p14="http://schemas.microsoft.com/office/powerpoint/2010/main" val="272135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D173D08C-0854-A863-BCA7-7D6BD3CCCF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94B2216-A448-B224-4166-03D144ADB0F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9A7E2BD-F378-E20E-E724-1DDD88D2F918}"/>
              </a:ext>
            </a:extLst>
          </p:cNvPr>
          <p:cNvSpPr>
            <a:spLocks noGrp="1" noChangeArrowheads="1"/>
          </p:cNvSpPr>
          <p:nvPr>
            <p:ph type="sldNum" sz="quarter" idx="12"/>
          </p:nvPr>
        </p:nvSpPr>
        <p:spPr>
          <a:ln/>
        </p:spPr>
        <p:txBody>
          <a:bodyPr/>
          <a:lstStyle>
            <a:lvl1pPr>
              <a:defRPr/>
            </a:lvl1pPr>
          </a:lstStyle>
          <a:p>
            <a:fld id="{D6B57203-5BF7-4BD7-96CA-B5D6BD78066B}" type="slidenum">
              <a:rPr lang="en-GB" altLang="fi-FI"/>
              <a:pPr/>
              <a:t>‹#›</a:t>
            </a:fld>
            <a:endParaRPr lang="en-GB" altLang="fi-FI"/>
          </a:p>
        </p:txBody>
      </p:sp>
    </p:spTree>
    <p:extLst>
      <p:ext uri="{BB962C8B-B14F-4D97-AF65-F5344CB8AC3E}">
        <p14:creationId xmlns:p14="http://schemas.microsoft.com/office/powerpoint/2010/main" val="2049628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E5869482-2CB9-2117-2143-2FDEFB4BDB1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69F0B60F-E38C-048D-EB52-D4528F5356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ED43C1CE-C1EC-98E9-A00B-382791FFBD23}"/>
              </a:ext>
            </a:extLst>
          </p:cNvPr>
          <p:cNvSpPr>
            <a:spLocks noGrp="1" noChangeArrowheads="1"/>
          </p:cNvSpPr>
          <p:nvPr>
            <p:ph type="sldNum" sz="quarter" idx="12"/>
          </p:nvPr>
        </p:nvSpPr>
        <p:spPr>
          <a:ln/>
        </p:spPr>
        <p:txBody>
          <a:bodyPr/>
          <a:lstStyle>
            <a:lvl1pPr>
              <a:defRPr/>
            </a:lvl1pPr>
          </a:lstStyle>
          <a:p>
            <a:fld id="{B68F2228-702C-4C9A-94C5-C6DC4E84B699}" type="slidenum">
              <a:rPr lang="en-GB" altLang="fi-FI"/>
              <a:pPr/>
              <a:t>‹#›</a:t>
            </a:fld>
            <a:endParaRPr lang="en-GB" altLang="fi-FI"/>
          </a:p>
        </p:txBody>
      </p:sp>
    </p:spTree>
    <p:extLst>
      <p:ext uri="{BB962C8B-B14F-4D97-AF65-F5344CB8AC3E}">
        <p14:creationId xmlns:p14="http://schemas.microsoft.com/office/powerpoint/2010/main" val="187817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B42A7882-2EA3-9FDD-9894-CC935C9985D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4040DB7E-D0B2-9DA4-07E0-8A2C344EFF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B19E185-2E8A-B713-9B99-9CAA33634CC4}"/>
              </a:ext>
            </a:extLst>
          </p:cNvPr>
          <p:cNvSpPr>
            <a:spLocks noGrp="1" noChangeArrowheads="1"/>
          </p:cNvSpPr>
          <p:nvPr>
            <p:ph type="sldNum" sz="quarter" idx="12"/>
          </p:nvPr>
        </p:nvSpPr>
        <p:spPr>
          <a:ln/>
        </p:spPr>
        <p:txBody>
          <a:bodyPr/>
          <a:lstStyle>
            <a:lvl1pPr>
              <a:defRPr/>
            </a:lvl1pPr>
          </a:lstStyle>
          <a:p>
            <a:fld id="{B1CB88BB-B7C5-4B39-AEFA-DD4A2E1CDA46}" type="slidenum">
              <a:rPr lang="en-GB" altLang="fi-FI"/>
              <a:pPr/>
              <a:t>‹#›</a:t>
            </a:fld>
            <a:endParaRPr lang="en-GB" altLang="fi-FI"/>
          </a:p>
        </p:txBody>
      </p:sp>
    </p:spTree>
    <p:extLst>
      <p:ext uri="{BB962C8B-B14F-4D97-AF65-F5344CB8AC3E}">
        <p14:creationId xmlns:p14="http://schemas.microsoft.com/office/powerpoint/2010/main" val="3670006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CFD75E7-33F1-F607-D63D-EB113FD700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E063A64-367E-C06D-DCD3-D0928FCFAA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A443CFD-4864-F8DF-6077-819169E4CF77}"/>
              </a:ext>
            </a:extLst>
          </p:cNvPr>
          <p:cNvSpPr>
            <a:spLocks noGrp="1" noChangeArrowheads="1"/>
          </p:cNvSpPr>
          <p:nvPr>
            <p:ph type="sldNum" sz="quarter" idx="12"/>
          </p:nvPr>
        </p:nvSpPr>
        <p:spPr>
          <a:ln/>
        </p:spPr>
        <p:txBody>
          <a:bodyPr/>
          <a:lstStyle>
            <a:lvl1pPr>
              <a:defRPr/>
            </a:lvl1pPr>
          </a:lstStyle>
          <a:p>
            <a:fld id="{543099BA-41C5-4073-9134-C2E07819B018}" type="slidenum">
              <a:rPr lang="en-GB" altLang="fi-FI"/>
              <a:pPr/>
              <a:t>‹#›</a:t>
            </a:fld>
            <a:endParaRPr lang="en-GB" altLang="fi-FI"/>
          </a:p>
        </p:txBody>
      </p:sp>
    </p:spTree>
    <p:extLst>
      <p:ext uri="{BB962C8B-B14F-4D97-AF65-F5344CB8AC3E}">
        <p14:creationId xmlns:p14="http://schemas.microsoft.com/office/powerpoint/2010/main" val="261743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42E663F-23AE-4C4D-89F0-6B2EF7427733}"/>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56B3C261-13BB-470C-9CDE-07491D12CEB0}"/>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F9A7C02E-02DD-4B6F-9DF7-54411D0C173A}"/>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4D3D0DF7-24C1-4099-B049-934F596ADBE4}"/>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959CC572-37FA-4F1E-8B56-84108C7CBD70}"/>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78F94FC-76D0-470E-9346-506B9885C697}"/>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8296A7CE-5FC6-4D53-AF9A-296DCFC736F3}"/>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0D25753C-8845-42F9-891D-FB4FC07AD399}"/>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BDDE5DCD-DB7A-4BAC-B9C2-4BE1FFF0CC07}"/>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DB822704-D2A1-4536-901F-176E3E452C4F}"/>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7FB8E2AA-9FEA-4EC9-AA87-D659CA4BE1FD}"/>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310BAF5C-B1CF-46AA-9304-B7B07E142087}"/>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C756907A-7547-4106-BA77-F514C6163211}"/>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1A1FA292-9814-4B5B-A877-6FE10057CEC3}"/>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8670E701-443B-42B7-9B30-3BAE56D041E7}"/>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24B3B6BA-9DB4-4241-B5D4-8AFDB6BA8E9B}"/>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96B041F-442A-4919-9923-A5D53A0CE721}"/>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50672055-CB98-44B1-8672-A58C41D6CD8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027E998F-3B2D-48C7-998F-CBF94F13397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CDECFD-13A8-4EE9-82FF-81C39FC2B5CA}"/>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1952834-515F-4DAF-B99A-602D075CFA31}"/>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81F56E5-1F15-498B-AA49-7F58858D43BB}"/>
                </a:ext>
              </a:extLst>
            </p:cNvPr>
            <p:cNvSpPr>
              <a:spLocks/>
            </p:cNvSpPr>
            <p:nvPr/>
          </p:nvSpPr>
          <p:spPr bwMode="ltGray">
            <a:xfrm flipH="1">
              <a:off x="-2" y="1536"/>
              <a:ext cx="5762" cy="412"/>
            </a:xfrm>
            <a:custGeom>
              <a:avLst/>
              <a:gdLst>
                <a:gd name="T0" fmla="*/ 0 w 5762"/>
                <a:gd name="T1" fmla="*/ 935 h 385"/>
                <a:gd name="T2" fmla="*/ 5762 w 5762"/>
                <a:gd name="T3" fmla="*/ 894 h 385"/>
                <a:gd name="T4" fmla="*/ 5762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B689A95-A127-4C5C-8548-47054288E018}"/>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A9F4F34-B945-482C-9729-975BEE87630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FA54082-D548-4E75-9CAB-D700589CE62B}"/>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E7BE0116-253D-4009-B048-2FED066C1224}"/>
              </a:ext>
            </a:extLst>
          </p:cNvPr>
          <p:cNvSpPr>
            <a:spLocks noGrp="1" noChangeArrowheads="1"/>
          </p:cNvSpPr>
          <p:nvPr>
            <p:ph type="sldNum" sz="quarter" idx="12"/>
          </p:nvPr>
        </p:nvSpPr>
        <p:spPr/>
        <p:txBody>
          <a:bodyPr/>
          <a:lstStyle>
            <a:lvl1pPr>
              <a:defRPr>
                <a:solidFill>
                  <a:srgbClr val="000000"/>
                </a:solidFill>
              </a:defRPr>
            </a:lvl1pPr>
          </a:lstStyle>
          <a:p>
            <a:fld id="{8143BDBA-9858-4025-8ADF-BC83384B9F1B}" type="slidenum">
              <a:rPr lang="en-GB" altLang="fi-FI"/>
              <a:pPr/>
              <a:t>‹#›</a:t>
            </a:fld>
            <a:endParaRPr lang="en-GB" altLang="fi-FI"/>
          </a:p>
        </p:txBody>
      </p:sp>
    </p:spTree>
    <p:extLst>
      <p:ext uri="{BB962C8B-B14F-4D97-AF65-F5344CB8AC3E}">
        <p14:creationId xmlns:p14="http://schemas.microsoft.com/office/powerpoint/2010/main" val="3173350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C0357242-10A0-4088-A51D-77E9E5BA01F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594F37C-2897-4D58-85D0-41BB878A06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5D24F579-BB0C-4E63-95B3-3F104CA7647D}"/>
              </a:ext>
            </a:extLst>
          </p:cNvPr>
          <p:cNvSpPr>
            <a:spLocks noGrp="1" noChangeArrowheads="1"/>
          </p:cNvSpPr>
          <p:nvPr>
            <p:ph type="sldNum" sz="quarter" idx="12"/>
          </p:nvPr>
        </p:nvSpPr>
        <p:spPr>
          <a:ln/>
        </p:spPr>
        <p:txBody>
          <a:bodyPr/>
          <a:lstStyle>
            <a:lvl1pPr>
              <a:defRPr/>
            </a:lvl1pPr>
          </a:lstStyle>
          <a:p>
            <a:fld id="{CAFEB319-2B55-4840-9E9A-C5C1646F3EE7}" type="slidenum">
              <a:rPr lang="en-GB" altLang="fi-FI"/>
              <a:pPr/>
              <a:t>‹#›</a:t>
            </a:fld>
            <a:endParaRPr lang="en-GB" altLang="fi-FI"/>
          </a:p>
        </p:txBody>
      </p:sp>
    </p:spTree>
    <p:extLst>
      <p:ext uri="{BB962C8B-B14F-4D97-AF65-F5344CB8AC3E}">
        <p14:creationId xmlns:p14="http://schemas.microsoft.com/office/powerpoint/2010/main" val="2076485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114F33CA-B26D-4BE1-B88A-B95DC3B9E8A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E5CDEC2-3489-4B71-903A-E5927DCA85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4FEB957-B096-4231-A217-923296B7D661}"/>
              </a:ext>
            </a:extLst>
          </p:cNvPr>
          <p:cNvSpPr>
            <a:spLocks noGrp="1" noChangeArrowheads="1"/>
          </p:cNvSpPr>
          <p:nvPr>
            <p:ph type="sldNum" sz="quarter" idx="12"/>
          </p:nvPr>
        </p:nvSpPr>
        <p:spPr>
          <a:ln/>
        </p:spPr>
        <p:txBody>
          <a:bodyPr/>
          <a:lstStyle>
            <a:lvl1pPr>
              <a:defRPr/>
            </a:lvl1pPr>
          </a:lstStyle>
          <a:p>
            <a:fld id="{62C2277F-C499-41EE-B6E3-EA8004DEDAB1}" type="slidenum">
              <a:rPr lang="en-GB" altLang="fi-FI"/>
              <a:pPr/>
              <a:t>‹#›</a:t>
            </a:fld>
            <a:endParaRPr lang="en-GB" altLang="fi-FI"/>
          </a:p>
        </p:txBody>
      </p:sp>
    </p:spTree>
    <p:extLst>
      <p:ext uri="{BB962C8B-B14F-4D97-AF65-F5344CB8AC3E}">
        <p14:creationId xmlns:p14="http://schemas.microsoft.com/office/powerpoint/2010/main" val="3200263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8922824E-4CFE-4271-8774-71D07D42BFE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51FA90F4-4D4C-46E5-B562-B68D011561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1AA1178-35BF-41B9-95B6-5177B5FED68C}"/>
              </a:ext>
            </a:extLst>
          </p:cNvPr>
          <p:cNvSpPr>
            <a:spLocks noGrp="1" noChangeArrowheads="1"/>
          </p:cNvSpPr>
          <p:nvPr>
            <p:ph type="sldNum" sz="quarter" idx="12"/>
          </p:nvPr>
        </p:nvSpPr>
        <p:spPr>
          <a:ln/>
        </p:spPr>
        <p:txBody>
          <a:bodyPr/>
          <a:lstStyle>
            <a:lvl1pPr>
              <a:defRPr/>
            </a:lvl1pPr>
          </a:lstStyle>
          <a:p>
            <a:fld id="{39F003F6-A2F0-49A5-B55A-B6E594BB49C2}" type="slidenum">
              <a:rPr lang="en-GB" altLang="fi-FI"/>
              <a:pPr/>
              <a:t>‹#›</a:t>
            </a:fld>
            <a:endParaRPr lang="en-GB" altLang="fi-FI"/>
          </a:p>
        </p:txBody>
      </p:sp>
    </p:spTree>
    <p:extLst>
      <p:ext uri="{BB962C8B-B14F-4D97-AF65-F5344CB8AC3E}">
        <p14:creationId xmlns:p14="http://schemas.microsoft.com/office/powerpoint/2010/main" val="2186117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38648789-6894-4FC1-869D-96D5A277C84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AF793E0-C68F-4D5E-A2BC-8FDB05D443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DEF882E4-92FC-4501-A868-6CF6D578FFF9}"/>
              </a:ext>
            </a:extLst>
          </p:cNvPr>
          <p:cNvSpPr>
            <a:spLocks noGrp="1" noChangeArrowheads="1"/>
          </p:cNvSpPr>
          <p:nvPr>
            <p:ph type="sldNum" sz="quarter" idx="12"/>
          </p:nvPr>
        </p:nvSpPr>
        <p:spPr>
          <a:ln/>
        </p:spPr>
        <p:txBody>
          <a:bodyPr/>
          <a:lstStyle>
            <a:lvl1pPr>
              <a:defRPr/>
            </a:lvl1pPr>
          </a:lstStyle>
          <a:p>
            <a:fld id="{9CB519EE-D920-4639-9BCE-3654995B0C7A}" type="slidenum">
              <a:rPr lang="en-GB" altLang="fi-FI"/>
              <a:pPr/>
              <a:t>‹#›</a:t>
            </a:fld>
            <a:endParaRPr lang="en-GB" altLang="fi-FI"/>
          </a:p>
        </p:txBody>
      </p:sp>
    </p:spTree>
    <p:extLst>
      <p:ext uri="{BB962C8B-B14F-4D97-AF65-F5344CB8AC3E}">
        <p14:creationId xmlns:p14="http://schemas.microsoft.com/office/powerpoint/2010/main" val="746805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5E5688D6-EF34-4A03-99F2-2A103933CEC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1B5A5B0F-786E-4C39-B1D7-D64AF792E9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97A59117-9097-4FA5-963A-A2C67C3DB654}"/>
              </a:ext>
            </a:extLst>
          </p:cNvPr>
          <p:cNvSpPr>
            <a:spLocks noGrp="1" noChangeArrowheads="1"/>
          </p:cNvSpPr>
          <p:nvPr>
            <p:ph type="sldNum" sz="quarter" idx="12"/>
          </p:nvPr>
        </p:nvSpPr>
        <p:spPr>
          <a:ln/>
        </p:spPr>
        <p:txBody>
          <a:bodyPr/>
          <a:lstStyle>
            <a:lvl1pPr>
              <a:defRPr/>
            </a:lvl1pPr>
          </a:lstStyle>
          <a:p>
            <a:fld id="{DC6DA00A-4522-4608-9E2E-6772CA7D967A}" type="slidenum">
              <a:rPr lang="en-GB" altLang="fi-FI"/>
              <a:pPr/>
              <a:t>‹#›</a:t>
            </a:fld>
            <a:endParaRPr lang="en-GB" altLang="fi-FI"/>
          </a:p>
        </p:txBody>
      </p:sp>
    </p:spTree>
    <p:extLst>
      <p:ext uri="{BB962C8B-B14F-4D97-AF65-F5344CB8AC3E}">
        <p14:creationId xmlns:p14="http://schemas.microsoft.com/office/powerpoint/2010/main" val="38260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6B33F48-FD45-413D-89E5-B39FA990A67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B507BF6-1A75-41D0-884A-B8BBA188F7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7BD0A10E-4BBC-4AEA-9998-4520B894A4A5}"/>
              </a:ext>
            </a:extLst>
          </p:cNvPr>
          <p:cNvSpPr>
            <a:spLocks noGrp="1" noChangeArrowheads="1"/>
          </p:cNvSpPr>
          <p:nvPr>
            <p:ph type="sldNum" sz="quarter" idx="12"/>
          </p:nvPr>
        </p:nvSpPr>
        <p:spPr>
          <a:ln/>
        </p:spPr>
        <p:txBody>
          <a:bodyPr/>
          <a:lstStyle>
            <a:lvl1pPr>
              <a:defRPr/>
            </a:lvl1pPr>
          </a:lstStyle>
          <a:p>
            <a:pPr>
              <a:defRPr/>
            </a:pPr>
            <a:fld id="{D6B7147A-1320-4971-878A-29449C0D44E1}" type="slidenum">
              <a:rPr lang="en-GB" altLang="fi-FI"/>
              <a:pPr>
                <a:defRPr/>
              </a:pPr>
              <a:t>‹#›</a:t>
            </a:fld>
            <a:endParaRPr lang="en-GB" altLang="fi-FI"/>
          </a:p>
        </p:txBody>
      </p:sp>
    </p:spTree>
    <p:extLst>
      <p:ext uri="{BB962C8B-B14F-4D97-AF65-F5344CB8AC3E}">
        <p14:creationId xmlns:p14="http://schemas.microsoft.com/office/powerpoint/2010/main" val="4112072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9E31650-9524-4DFD-8902-325C55B6FF5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CBEF4A8E-96AA-4981-AC30-57FA960BE81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19547CE9-2EFB-4212-87E6-AEFBA8683DBF}"/>
              </a:ext>
            </a:extLst>
          </p:cNvPr>
          <p:cNvSpPr>
            <a:spLocks noGrp="1" noChangeArrowheads="1"/>
          </p:cNvSpPr>
          <p:nvPr>
            <p:ph type="sldNum" sz="quarter" idx="12"/>
          </p:nvPr>
        </p:nvSpPr>
        <p:spPr>
          <a:ln/>
        </p:spPr>
        <p:txBody>
          <a:bodyPr/>
          <a:lstStyle>
            <a:lvl1pPr>
              <a:defRPr/>
            </a:lvl1pPr>
          </a:lstStyle>
          <a:p>
            <a:fld id="{48E5F547-168F-47F3-A986-D30DC8050C8C}" type="slidenum">
              <a:rPr lang="en-GB" altLang="fi-FI"/>
              <a:pPr/>
              <a:t>‹#›</a:t>
            </a:fld>
            <a:endParaRPr lang="en-GB" altLang="fi-FI"/>
          </a:p>
        </p:txBody>
      </p:sp>
    </p:spTree>
    <p:extLst>
      <p:ext uri="{BB962C8B-B14F-4D97-AF65-F5344CB8AC3E}">
        <p14:creationId xmlns:p14="http://schemas.microsoft.com/office/powerpoint/2010/main" val="1562301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9288C30-C277-4CE0-968B-2FC3F7B2701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A20CE48-9ABB-4CF2-B9C0-428160112C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E6D00E3-1396-4B2C-B444-3B25EED55472}"/>
              </a:ext>
            </a:extLst>
          </p:cNvPr>
          <p:cNvSpPr>
            <a:spLocks noGrp="1" noChangeArrowheads="1"/>
          </p:cNvSpPr>
          <p:nvPr>
            <p:ph type="sldNum" sz="quarter" idx="12"/>
          </p:nvPr>
        </p:nvSpPr>
        <p:spPr>
          <a:ln/>
        </p:spPr>
        <p:txBody>
          <a:bodyPr/>
          <a:lstStyle>
            <a:lvl1pPr>
              <a:defRPr/>
            </a:lvl1pPr>
          </a:lstStyle>
          <a:p>
            <a:fld id="{8D0909D7-AD46-4ECF-BF5F-D228ED5E9FD1}" type="slidenum">
              <a:rPr lang="en-GB" altLang="fi-FI"/>
              <a:pPr/>
              <a:t>‹#›</a:t>
            </a:fld>
            <a:endParaRPr lang="en-GB" altLang="fi-FI"/>
          </a:p>
        </p:txBody>
      </p:sp>
    </p:spTree>
    <p:extLst>
      <p:ext uri="{BB962C8B-B14F-4D97-AF65-F5344CB8AC3E}">
        <p14:creationId xmlns:p14="http://schemas.microsoft.com/office/powerpoint/2010/main" val="3907814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21BB8D40-2C8F-421C-8E2E-834B54CA759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D79999E-2713-4831-AE51-73EBA02C00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2529E5F-C6DE-458F-959A-B8E84625B71A}"/>
              </a:ext>
            </a:extLst>
          </p:cNvPr>
          <p:cNvSpPr>
            <a:spLocks noGrp="1" noChangeArrowheads="1"/>
          </p:cNvSpPr>
          <p:nvPr>
            <p:ph type="sldNum" sz="quarter" idx="12"/>
          </p:nvPr>
        </p:nvSpPr>
        <p:spPr>
          <a:ln/>
        </p:spPr>
        <p:txBody>
          <a:bodyPr/>
          <a:lstStyle>
            <a:lvl1pPr>
              <a:defRPr/>
            </a:lvl1pPr>
          </a:lstStyle>
          <a:p>
            <a:fld id="{85649E6E-0BFD-482F-94F2-C5EC2F6B2916}" type="slidenum">
              <a:rPr lang="en-GB" altLang="fi-FI"/>
              <a:pPr/>
              <a:t>‹#›</a:t>
            </a:fld>
            <a:endParaRPr lang="en-GB" altLang="fi-FI"/>
          </a:p>
        </p:txBody>
      </p:sp>
    </p:spTree>
    <p:extLst>
      <p:ext uri="{BB962C8B-B14F-4D97-AF65-F5344CB8AC3E}">
        <p14:creationId xmlns:p14="http://schemas.microsoft.com/office/powerpoint/2010/main" val="218769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049C3E7-E6C8-4BA2-817A-DE6564F817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E324158A-4DD7-4D39-A5E9-19A11195DA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D3E6E9B5-D79C-406D-AC41-F2E17E306F3B}"/>
              </a:ext>
            </a:extLst>
          </p:cNvPr>
          <p:cNvSpPr>
            <a:spLocks noGrp="1" noChangeArrowheads="1"/>
          </p:cNvSpPr>
          <p:nvPr>
            <p:ph type="sldNum" sz="quarter" idx="12"/>
          </p:nvPr>
        </p:nvSpPr>
        <p:spPr>
          <a:ln/>
        </p:spPr>
        <p:txBody>
          <a:bodyPr/>
          <a:lstStyle>
            <a:lvl1pPr>
              <a:defRPr/>
            </a:lvl1pPr>
          </a:lstStyle>
          <a:p>
            <a:fld id="{C6328086-8FF7-4631-8A23-C37AC8DAFDFF}" type="slidenum">
              <a:rPr lang="en-GB" altLang="fi-FI"/>
              <a:pPr/>
              <a:t>‹#›</a:t>
            </a:fld>
            <a:endParaRPr lang="en-GB" altLang="fi-FI"/>
          </a:p>
        </p:txBody>
      </p:sp>
    </p:spTree>
    <p:extLst>
      <p:ext uri="{BB962C8B-B14F-4D97-AF65-F5344CB8AC3E}">
        <p14:creationId xmlns:p14="http://schemas.microsoft.com/office/powerpoint/2010/main" val="3459374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C4147A9-B9B2-458D-A5B2-837BB7A273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01F15D9-EAD8-471A-8AF6-8FD87B2FEF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9B7474E-080D-4CA1-8636-AD50D0AD2F64}"/>
              </a:ext>
            </a:extLst>
          </p:cNvPr>
          <p:cNvSpPr>
            <a:spLocks noGrp="1" noChangeArrowheads="1"/>
          </p:cNvSpPr>
          <p:nvPr>
            <p:ph type="sldNum" sz="quarter" idx="12"/>
          </p:nvPr>
        </p:nvSpPr>
        <p:spPr>
          <a:ln/>
        </p:spPr>
        <p:txBody>
          <a:bodyPr/>
          <a:lstStyle>
            <a:lvl1pPr>
              <a:defRPr/>
            </a:lvl1pPr>
          </a:lstStyle>
          <a:p>
            <a:fld id="{7EE0E729-1547-473E-83DD-F78D2F76794D}" type="slidenum">
              <a:rPr lang="en-GB" altLang="fi-FI"/>
              <a:pPr/>
              <a:t>‹#›</a:t>
            </a:fld>
            <a:endParaRPr lang="en-GB" altLang="fi-FI"/>
          </a:p>
        </p:txBody>
      </p:sp>
    </p:spTree>
    <p:extLst>
      <p:ext uri="{BB962C8B-B14F-4D97-AF65-F5344CB8AC3E}">
        <p14:creationId xmlns:p14="http://schemas.microsoft.com/office/powerpoint/2010/main" val="21813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A05D9522-24B9-41AC-9477-957F747354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ABE276D3-A91B-4F34-92E5-D8E78A69D1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87048B12-D809-4ED8-B1FF-03E347C56C41}"/>
              </a:ext>
            </a:extLst>
          </p:cNvPr>
          <p:cNvSpPr>
            <a:spLocks noGrp="1" noChangeArrowheads="1"/>
          </p:cNvSpPr>
          <p:nvPr>
            <p:ph type="sldNum" sz="quarter" idx="12"/>
          </p:nvPr>
        </p:nvSpPr>
        <p:spPr>
          <a:ln/>
        </p:spPr>
        <p:txBody>
          <a:bodyPr/>
          <a:lstStyle>
            <a:lvl1pPr>
              <a:defRPr/>
            </a:lvl1pPr>
          </a:lstStyle>
          <a:p>
            <a:pPr>
              <a:defRPr/>
            </a:pPr>
            <a:fld id="{A5731097-5B4A-40B7-B691-396AD34625F7}" type="slidenum">
              <a:rPr lang="en-GB" altLang="fi-FI"/>
              <a:pPr>
                <a:defRPr/>
              </a:pPr>
              <a:t>‹#›</a:t>
            </a:fld>
            <a:endParaRPr lang="en-GB" altLang="fi-FI"/>
          </a:p>
        </p:txBody>
      </p:sp>
    </p:spTree>
    <p:extLst>
      <p:ext uri="{BB962C8B-B14F-4D97-AF65-F5344CB8AC3E}">
        <p14:creationId xmlns:p14="http://schemas.microsoft.com/office/powerpoint/2010/main" val="226011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21C3C9F-E4D2-458F-BF91-47E15B2A6E6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75C9510B-8ABD-42B8-A07E-CDE7463A32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B286F25-7A5C-43C3-8233-A59E3577874D}"/>
              </a:ext>
            </a:extLst>
          </p:cNvPr>
          <p:cNvSpPr>
            <a:spLocks noGrp="1" noChangeArrowheads="1"/>
          </p:cNvSpPr>
          <p:nvPr>
            <p:ph type="sldNum" sz="quarter" idx="12"/>
          </p:nvPr>
        </p:nvSpPr>
        <p:spPr>
          <a:ln/>
        </p:spPr>
        <p:txBody>
          <a:bodyPr/>
          <a:lstStyle>
            <a:lvl1pPr>
              <a:defRPr/>
            </a:lvl1pPr>
          </a:lstStyle>
          <a:p>
            <a:pPr>
              <a:defRPr/>
            </a:pPr>
            <a:fld id="{2A9F4F6D-57E3-45C6-8438-BE7A7552D83D}" type="slidenum">
              <a:rPr lang="en-GB" altLang="fi-FI"/>
              <a:pPr>
                <a:defRPr/>
              </a:pPr>
              <a:t>‹#›</a:t>
            </a:fld>
            <a:endParaRPr lang="en-GB" altLang="fi-FI"/>
          </a:p>
        </p:txBody>
      </p:sp>
    </p:spTree>
    <p:extLst>
      <p:ext uri="{BB962C8B-B14F-4D97-AF65-F5344CB8AC3E}">
        <p14:creationId xmlns:p14="http://schemas.microsoft.com/office/powerpoint/2010/main" val="123215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6D5D167B-1D13-4953-8C2F-1C70C0B8A39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F808F334-7F87-4DD2-ADB4-40CBE50100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D4A93AAC-1928-4EE3-9256-D9008FA22198}"/>
              </a:ext>
            </a:extLst>
          </p:cNvPr>
          <p:cNvSpPr>
            <a:spLocks noGrp="1" noChangeArrowheads="1"/>
          </p:cNvSpPr>
          <p:nvPr>
            <p:ph type="sldNum" sz="quarter" idx="12"/>
          </p:nvPr>
        </p:nvSpPr>
        <p:spPr>
          <a:ln/>
        </p:spPr>
        <p:txBody>
          <a:bodyPr/>
          <a:lstStyle>
            <a:lvl1pPr>
              <a:defRPr/>
            </a:lvl1pPr>
          </a:lstStyle>
          <a:p>
            <a:pPr>
              <a:defRPr/>
            </a:pPr>
            <a:fld id="{A3CC982D-A29C-4D01-8FBA-A9906C34FCA2}" type="slidenum">
              <a:rPr lang="en-GB" altLang="fi-FI"/>
              <a:pPr>
                <a:defRPr/>
              </a:pPr>
              <a:t>‹#›</a:t>
            </a:fld>
            <a:endParaRPr lang="en-GB" altLang="fi-FI"/>
          </a:p>
        </p:txBody>
      </p:sp>
    </p:spTree>
    <p:extLst>
      <p:ext uri="{BB962C8B-B14F-4D97-AF65-F5344CB8AC3E}">
        <p14:creationId xmlns:p14="http://schemas.microsoft.com/office/powerpoint/2010/main" val="21555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A1E7FB37-D99F-4C09-BD7C-FC32026A2E4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6A8BB8B-FF88-4EB0-9BC1-42416F56D5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21CF547D-15EA-4403-871A-A03B7F6366D4}"/>
              </a:ext>
            </a:extLst>
          </p:cNvPr>
          <p:cNvSpPr>
            <a:spLocks noGrp="1" noChangeArrowheads="1"/>
          </p:cNvSpPr>
          <p:nvPr>
            <p:ph type="sldNum" sz="quarter" idx="12"/>
          </p:nvPr>
        </p:nvSpPr>
        <p:spPr>
          <a:ln/>
        </p:spPr>
        <p:txBody>
          <a:bodyPr/>
          <a:lstStyle>
            <a:lvl1pPr>
              <a:defRPr/>
            </a:lvl1pPr>
          </a:lstStyle>
          <a:p>
            <a:pPr>
              <a:defRPr/>
            </a:pPr>
            <a:fld id="{42C809FF-3C1C-4BD0-9BF0-009A1FBC4584}" type="slidenum">
              <a:rPr lang="en-GB" altLang="fi-FI"/>
              <a:pPr>
                <a:defRPr/>
              </a:pPr>
              <a:t>‹#›</a:t>
            </a:fld>
            <a:endParaRPr lang="en-GB" altLang="fi-FI"/>
          </a:p>
        </p:txBody>
      </p:sp>
    </p:spTree>
    <p:extLst>
      <p:ext uri="{BB962C8B-B14F-4D97-AF65-F5344CB8AC3E}">
        <p14:creationId xmlns:p14="http://schemas.microsoft.com/office/powerpoint/2010/main" val="354076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D0FD9CD-3032-4C35-BC65-80DE0FA54EA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C529A9E-789E-423F-AD5E-B586E665D5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8C0E553-1712-42A3-B746-CF665C495F70}"/>
              </a:ext>
            </a:extLst>
          </p:cNvPr>
          <p:cNvSpPr>
            <a:spLocks noGrp="1" noChangeArrowheads="1"/>
          </p:cNvSpPr>
          <p:nvPr>
            <p:ph type="sldNum" sz="quarter" idx="12"/>
          </p:nvPr>
        </p:nvSpPr>
        <p:spPr>
          <a:ln/>
        </p:spPr>
        <p:txBody>
          <a:bodyPr/>
          <a:lstStyle>
            <a:lvl1pPr>
              <a:defRPr/>
            </a:lvl1pPr>
          </a:lstStyle>
          <a:p>
            <a:pPr>
              <a:defRPr/>
            </a:pPr>
            <a:fld id="{97404A49-9BCE-4599-B449-1D19D92550A2}" type="slidenum">
              <a:rPr lang="en-GB" altLang="fi-FI"/>
              <a:pPr>
                <a:defRPr/>
              </a:pPr>
              <a:t>‹#›</a:t>
            </a:fld>
            <a:endParaRPr lang="en-GB" altLang="fi-FI"/>
          </a:p>
        </p:txBody>
      </p:sp>
    </p:spTree>
    <p:extLst>
      <p:ext uri="{BB962C8B-B14F-4D97-AF65-F5344CB8AC3E}">
        <p14:creationId xmlns:p14="http://schemas.microsoft.com/office/powerpoint/2010/main" val="19841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66D383-3F1F-4C5D-BAD3-29245020C3DE}"/>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75DE8ED0-0571-432E-AA01-F16DEEFE1DC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40386E1D-7B4A-4160-86F6-BFCB3BB859F0}"/>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47848C6D-5D67-4680-944E-C817EC7D960A}"/>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A9E71344-C980-4897-B9FE-2BDB7F83A39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AEB1DC8-5C9C-4234-A870-D8EA93E9FA95}"/>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B0172D2F-31C5-44F3-807C-D5B19608B99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30AEB07B-E24B-4EAC-A7F6-8E8AFDA92445}"/>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DA0A0F5A-3F3D-4A4B-8C80-DA401BDF4FC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EC7A3ABA-3BD5-4A19-A1E7-21C3EA1F5ABE}"/>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F714AE95-989A-4CA7-BFA5-1E0923505C85}"/>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D664EEDA-2A0A-43C0-BECC-9A6D603420D0}"/>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B47675F7-8759-4EE1-A989-59E2FDEBA42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0BD76D51-43DF-4AE0-8BE7-99B0C0746392}"/>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5419A82-5C94-4A50-8905-E3F9460B024E}"/>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15875335-C3AF-4375-B3C4-E689444EF7EF}"/>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B30A3-D41A-419F-BAD8-F4D1AB368BD5}"/>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BB9E6970-E5AD-47CB-B05B-3CFEFBBC2EFA}"/>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9200C748-78DF-49CB-8C12-5113490DC152}"/>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BEDB55DB-4399-44E8-BF82-75D456376634}"/>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81715C79-E345-4950-9A8A-8DF2347CCD45}"/>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4B10CBB-4B75-400D-8D50-DDAC6A42B601}"/>
                </a:ext>
              </a:extLst>
            </p:cNvPr>
            <p:cNvSpPr>
              <a:spLocks/>
            </p:cNvSpPr>
            <p:nvPr/>
          </p:nvSpPr>
          <p:spPr bwMode="ltGray">
            <a:xfrm rot="16200000" flipH="1">
              <a:off x="-1954" y="1951"/>
              <a:ext cx="4320" cy="412"/>
            </a:xfrm>
            <a:custGeom>
              <a:avLst/>
              <a:gdLst>
                <a:gd name="T0" fmla="*/ 0 w 5762"/>
                <a:gd name="T1" fmla="*/ 62470 h 385"/>
                <a:gd name="T2" fmla="*/ 1 w 5762"/>
                <a:gd name="T3" fmla="*/ 59715 h 385"/>
                <a:gd name="T4" fmla="*/ 1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D0E9AE98-393C-4AAF-AFEF-6D43F58C0AAA}"/>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36E8BC27-B9DC-4AEA-B269-5C6DD8140577}"/>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B379F3FE-0013-4042-A307-9EDCDE586AD8}"/>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AED57A79-9B2F-43A0-B29D-F5470C5A45D1}"/>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A6F7CA21-7340-406B-810B-F808B0262D3A}"/>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334C6FD8-8E8F-4B98-AECA-54DC894DA8F0}"/>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AA3A5FA4-ACE7-4E5E-990A-6F249B4C4860}"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4"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92EF30F-6BDC-4898-AB5D-3137713E3882}"/>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0E9C3F14-0286-460C-9DBD-1699A3D5EEDF}"/>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78398E77-BE7D-488B-8B59-41506B93DA6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AA798A19-317A-4860-9457-D794CA3F72B4}"/>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1FBADF56-8EAA-49F7-8060-7910C9D07014}"/>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7EDFD08E-4414-4BC1-85D3-4EF551240FA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BD0B6AF0-1EE4-45D6-ACF0-F848B1848C72}"/>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FF8FE98F-1D4D-441A-A8EF-BEFBFDBA4FCE}"/>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D66AEA60-C650-4BDA-9A93-87897DDFE797}"/>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C10CD376-9B04-410B-A5BA-D0ABAA9CD2E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1D4F187F-EF52-48D5-A66E-55E0A838C388}"/>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10DD9B8C-C60D-4DD1-B31B-50E72DD3556E}"/>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83F7E762-1D30-491A-ABB4-6F2434555364}"/>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D7344E49-8277-4345-A2E2-9E369BE61B74}"/>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F38D399E-15FA-409C-9659-716EF7248280}"/>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9886A1AA-B102-4443-AD90-3A301ADBB4F6}"/>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435CA060-E284-49F9-8065-C38D88A9181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C9E27141-B0DF-4237-9F8E-ACA871435AE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B79A34F8-E23D-4F2B-8DAD-37CB34DF0401}"/>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88A49877-DC5C-483B-9C6D-54CCCB20A94E}"/>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902D087B-ECEB-4AC4-945C-66396A3F61CA}"/>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51A1F997-1E2F-43EB-9698-15397492E8B1}"/>
                </a:ext>
              </a:extLst>
            </p:cNvPr>
            <p:cNvSpPr>
              <a:spLocks/>
            </p:cNvSpPr>
            <p:nvPr/>
          </p:nvSpPr>
          <p:spPr bwMode="ltGray">
            <a:xfrm rot="16200000" flipH="1">
              <a:off x="-1954" y="1951"/>
              <a:ext cx="4320" cy="412"/>
            </a:xfrm>
            <a:custGeom>
              <a:avLst/>
              <a:gdLst>
                <a:gd name="T0" fmla="*/ 0 w 5762"/>
                <a:gd name="T1" fmla="*/ 47634 h 385"/>
                <a:gd name="T2" fmla="*/ 1 w 5762"/>
                <a:gd name="T3" fmla="*/ 45535 h 385"/>
                <a:gd name="T4" fmla="*/ 1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A20AAAC2-BB44-49B1-92BB-829B8A43B02D}"/>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25033184-CC82-4606-9E5C-D6A93995D47A}"/>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05EB3363-2D72-411A-B647-838665832B96}"/>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9F41BB61-74F8-413B-91A0-9F737D682340}"/>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2EC2E941-1F85-4F82-A7A9-382C86970496}"/>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424B93C1-FC2F-4827-913D-9CE2C9A67FEB}"/>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3C337682-2965-46D5-A1A8-4AE75D2BF6D2}"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5"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BD1001-5897-D8D1-E243-94CC3D43C3D8}"/>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101BCF00-118E-3D50-EEA0-F10B8B3F45E7}"/>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DD17A38A-B379-B422-7B62-D821B8CB470F}"/>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7B862FC3-384E-4C33-AAD8-CF31839DF49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2A2C6C1D-11E0-FC55-D4C9-CCFA05351ED9}"/>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61828D52-5210-B35C-58FA-8EECAA3EAC8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EDF34C95-809B-3BEA-7E14-104B2CA82CF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A5894CD8-C863-B71A-F4FE-CA99BAB61F07}"/>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FFDF0E65-72E4-5D28-FE4A-6344F1DA4075}"/>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7089EBAE-81FF-25BB-1E0A-674CA7EFD925}"/>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0AFBD38E-E9C4-04D2-BA75-498A6B2478BC}"/>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679C127D-A150-83B2-06AE-F9B6C5066966}"/>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6F957BD1-8BA6-9ACE-FC52-14E2C23CAE37}"/>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ED6CD066-FB57-1D90-23FB-2FD2A0E0584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C1E91A4B-B53D-CE56-74CE-602F7758B3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69F30B6B-1189-E61C-F07C-BB5D44482ABD}"/>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0E8FAEE5-BC6F-96FA-C033-00F31A2D9DB2}"/>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BD9B904A-458C-D3FF-4C9F-F5846A904CC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90B49AE4-8BCD-CC2E-875A-63A330817E2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AB1ADC4B-C189-2305-6641-955CA09E2E9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4F096A48-5616-D23F-5A1D-E8BB9754A589}"/>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B21D38DD-326E-0982-8EDA-D11BBF3D49BF}"/>
                </a:ext>
              </a:extLst>
            </p:cNvPr>
            <p:cNvSpPr>
              <a:spLocks/>
            </p:cNvSpPr>
            <p:nvPr/>
          </p:nvSpPr>
          <p:spPr bwMode="ltGray">
            <a:xfrm rot="16200000" flipH="1">
              <a:off x="-1954" y="1951"/>
              <a:ext cx="4320" cy="412"/>
            </a:xfrm>
            <a:custGeom>
              <a:avLst/>
              <a:gdLst>
                <a:gd name="T0" fmla="*/ 0 w 5762"/>
                <a:gd name="T1" fmla="*/ 11476 h 385"/>
                <a:gd name="T2" fmla="*/ 1 w 5762"/>
                <a:gd name="T3" fmla="*/ 10970 h 385"/>
                <a:gd name="T4" fmla="*/ 1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4540E48B-9A1D-3FEB-6664-77BEA32F5542}"/>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D75C130A-FE4A-BDC9-F2A7-13BE8C055523}"/>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695AB6C7-D34C-A2B2-7DDB-DCCA11CE5AA2}"/>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7628E2FE-E9F1-43A0-B17E-E3695F3ADC68}"/>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31EA401-12DD-42BC-B9B5-CE031BBAF6D9}"/>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57672C7-1AEE-4828-AA29-9AA3D4A716D8}"/>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fld id="{C03C1D43-7A3F-42C8-817C-389B72C34F85}" type="slidenum">
              <a:rPr lang="en-GB" altLang="fi-FI"/>
              <a:pPr/>
              <a:t>‹#›</a:t>
            </a:fld>
            <a:endParaRPr lang="en-GB" altLang="fi-FI"/>
          </a:p>
        </p:txBody>
      </p:sp>
    </p:spTree>
    <p:extLst>
      <p:ext uri="{BB962C8B-B14F-4D97-AF65-F5344CB8AC3E}">
        <p14:creationId xmlns:p14="http://schemas.microsoft.com/office/powerpoint/2010/main" val="1707342684"/>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4416B02-14A3-4687-B8D9-2A433E49A813}"/>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950F5AC1-77E8-4F4C-A6E4-736267F343E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24D27983-DAFB-4376-9A51-AB02C986FC70}"/>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78A51828-2A03-46E5-8AD6-0F9FAF2E69CF}"/>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367975E7-1A7A-4AA1-BD7B-0E389732412E}"/>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268B8949-A480-4862-9963-D1549FD000DC}"/>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0C15C8D1-5DB7-43BC-BEB7-B98592FCF549}"/>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089449DF-2F2E-43F7-BAC3-A8CAA77BD326}"/>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A11A5764-BAAA-4FA6-838D-53083E568A8E}"/>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2CDF70EF-3AC1-4919-8C16-E2EB8C8301A1}"/>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7F1BE9BC-0394-4EEE-ADC5-3740E45DD27E}"/>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4298AD70-B874-4795-9C66-BA0881E1224B}"/>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E8A6F8E3-7CB8-4D7C-BEF9-0DA2DBAC2C3D}"/>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56AABC80-C7D8-4147-B94D-3972783BB167}"/>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0C6EBCBA-55F2-49D8-99B6-ADCD7C167386}"/>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91A76083-9FA1-47F2-9547-FC9F884E5B96}"/>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063F2-1056-4CCA-86CB-FBC367B3A749}"/>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AD2196AA-2137-4FFD-AC72-1038F81C611B}"/>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7DCA35E4-100B-4DCC-9E66-F2723353BD9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CFBB01F6-662D-4D18-A188-148464E3D51F}"/>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C3740A85-6906-4532-8D15-13136107ACFA}"/>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07D1625E-BF7C-4B0E-BDA7-4DE42B21294E}"/>
                </a:ext>
              </a:extLst>
            </p:cNvPr>
            <p:cNvSpPr>
              <a:spLocks/>
            </p:cNvSpPr>
            <p:nvPr/>
          </p:nvSpPr>
          <p:spPr bwMode="ltGray">
            <a:xfrm rot="16200000" flipH="1">
              <a:off x="-1954" y="1951"/>
              <a:ext cx="4320" cy="412"/>
            </a:xfrm>
            <a:custGeom>
              <a:avLst/>
              <a:gdLst>
                <a:gd name="T0" fmla="*/ 0 w 5762"/>
                <a:gd name="T1" fmla="*/ 935 h 385"/>
                <a:gd name="T2" fmla="*/ 7 w 5762"/>
                <a:gd name="T3" fmla="*/ 894 h 385"/>
                <a:gd name="T4" fmla="*/ 7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E0012CE2-6285-4983-AF0E-68732CFC7A87}"/>
                </a:ext>
              </a:extLst>
            </p:cNvPr>
            <p:cNvSpPr>
              <a:spLocks/>
            </p:cNvSpPr>
            <p:nvPr/>
          </p:nvSpPr>
          <p:spPr bwMode="ltGray">
            <a:xfrm rot="16200000" flipH="1">
              <a:off x="-1584" y="2062"/>
              <a:ext cx="4319" cy="189"/>
            </a:xfrm>
            <a:custGeom>
              <a:avLst/>
              <a:gdLst>
                <a:gd name="T0" fmla="*/ 0 w 5761"/>
                <a:gd name="T1" fmla="*/ 28 h 189"/>
                <a:gd name="T2" fmla="*/ 7 w 5761"/>
                <a:gd name="T3" fmla="*/ 0 h 189"/>
                <a:gd name="T4" fmla="*/ 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43CA878F-F8FE-4666-A44D-1B3EE5E557F9}"/>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882AA1B8-AF2B-4785-9C81-A433393235A0}"/>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FA53F196-3F24-4D79-AA82-07904EF0BC73}"/>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701FB60-3817-415E-9C0A-CE221E43D46D}"/>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A2B879D-8B22-494A-B783-F683DEC66126}"/>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BC315A37-7F17-4EC8-B892-B3B6F9DC1E4D}" type="slidenum">
              <a:rPr lang="en-GB" altLang="fi-FI"/>
              <a:pPr/>
              <a:t>‹#›</a:t>
            </a:fld>
            <a:endParaRPr lang="en-GB" altLang="fi-FI"/>
          </a:p>
        </p:txBody>
      </p:sp>
    </p:spTree>
    <p:extLst>
      <p:ext uri="{BB962C8B-B14F-4D97-AF65-F5344CB8AC3E}">
        <p14:creationId xmlns:p14="http://schemas.microsoft.com/office/powerpoint/2010/main" val="1529102029"/>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4.xml"/><Relationship Id="rId4" Type="http://schemas.openxmlformats.org/officeDocument/2006/relationships/hyperlink" Target="http://www.directa.fi/yritykset/8193878/Kuopion+kaupunki+Pohjantien+koul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bitti.fi/" TargetMode="External"/><Relationship Id="rId2" Type="http://schemas.openxmlformats.org/officeDocument/2006/relationships/hyperlink" Target="https://www.ylioppilastutkinto.fi/fi/ylioppilastutkinto/digab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igabi.github.io/exam-engine/SC/fi-FI/" TargetMode="External"/><Relationship Id="rId2" Type="http://schemas.openxmlformats.org/officeDocument/2006/relationships/hyperlink" Target="https://www.ylioppilastutkinto.fi/maaraykset/tiedote-kokelaille/opiskelijanohje" TargetMode="External"/><Relationship Id="rId1" Type="http://schemas.openxmlformats.org/officeDocument/2006/relationships/slideLayout" Target="../slideLayouts/slideLayout2.xml"/><Relationship Id="rId4" Type="http://schemas.openxmlformats.org/officeDocument/2006/relationships/hyperlink" Target="https://digabi.github.io/exam-engine/N/fi-FI/"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lioppilastutkinto.fi/ylioppilastutkinto/tulokset-ja-koesuoritukse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www.yle.fi/opinportti/makasiini/kuvat/ylioppilaslakki.jpg" TargetMode="External"/><Relationship Id="rId2" Type="http://schemas.openxmlformats.org/officeDocument/2006/relationships/hyperlink" Target="https://kallavedenlukio.fi/web/abi-aapinen"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sanomapro.fi/tuki/oman-sanoma-pro-tilin-tiedot-ja-asetukse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oppimisenpalvelut.otava.fi/ohjeet/" TargetMode="External"/><Relationship Id="rId2" Type="http://schemas.openxmlformats.org/officeDocument/2006/relationships/hyperlink" Target="https://oppimisenpalvelut.otava.fi/ohjeet/opiskelijan-maailma-vaihtoehtoinen-sahkopostiosoit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studeo.fi" TargetMode="External"/><Relationship Id="rId2" Type="http://schemas.openxmlformats.org/officeDocument/2006/relationships/hyperlink" Target="https://ohjekeskus.studeo.fi/fi/articles/3635647-kayttajatietojen-muokkaamin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hyperlink" Target="https://kallavedenlukio.fi/web/abipajat-kevat-2022/"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0DFADE-8EE6-64A5-4314-245DB80BEFBB}"/>
              </a:ext>
            </a:extLst>
          </p:cNvPr>
          <p:cNvSpPr>
            <a:spLocks noGrp="1"/>
          </p:cNvSpPr>
          <p:nvPr>
            <p:ph type="ctrTitle"/>
          </p:nvPr>
        </p:nvSpPr>
        <p:spPr>
          <a:xfrm>
            <a:off x="1173163" y="176114"/>
            <a:ext cx="7772400" cy="2308324"/>
          </a:xfrm>
        </p:spPr>
        <p:txBody>
          <a:bodyPr/>
          <a:lstStyle/>
          <a:p>
            <a:r>
              <a:rPr lang="fi-FI" dirty="0"/>
              <a:t>Vastaathan kyselyyn!</a:t>
            </a:r>
          </a:p>
        </p:txBody>
      </p:sp>
      <p:sp>
        <p:nvSpPr>
          <p:cNvPr id="3" name="Alaotsikko 2">
            <a:extLst>
              <a:ext uri="{FF2B5EF4-FFF2-40B4-BE49-F238E27FC236}">
                <a16:creationId xmlns:a16="http://schemas.microsoft.com/office/drawing/2014/main" id="{015B86D7-FB6E-6FBB-7402-66E083CD3959}"/>
              </a:ext>
            </a:extLst>
          </p:cNvPr>
          <p:cNvSpPr>
            <a:spLocks noGrp="1"/>
          </p:cNvSpPr>
          <p:nvPr>
            <p:ph type="subTitle" idx="1"/>
          </p:nvPr>
        </p:nvSpPr>
        <p:spPr/>
        <p:txBody>
          <a:bodyPr/>
          <a:lstStyle/>
          <a:p>
            <a:r>
              <a:rPr lang="fi-FI" dirty="0"/>
              <a:t>Linkki Wilma-viestissä</a:t>
            </a:r>
          </a:p>
        </p:txBody>
      </p:sp>
    </p:spTree>
    <p:extLst>
      <p:ext uri="{BB962C8B-B14F-4D97-AF65-F5344CB8AC3E}">
        <p14:creationId xmlns:p14="http://schemas.microsoft.com/office/powerpoint/2010/main" val="413418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9A299-EE4C-FC09-661F-E78302A5F5A1}"/>
              </a:ext>
            </a:extLst>
          </p:cNvPr>
          <p:cNvSpPr>
            <a:spLocks noGrp="1"/>
          </p:cNvSpPr>
          <p:nvPr>
            <p:ph type="title"/>
          </p:nvPr>
        </p:nvSpPr>
        <p:spPr/>
        <p:txBody>
          <a:bodyPr/>
          <a:lstStyle/>
          <a:p>
            <a:r>
              <a:rPr lang="fi-FI" dirty="0"/>
              <a:t>Palautetta k2023 </a:t>
            </a:r>
            <a:br>
              <a:rPr lang="fi-FI" dirty="0"/>
            </a:br>
            <a:r>
              <a:rPr lang="fi-FI" dirty="0"/>
              <a:t>ensimmäisenä koepäivänä</a:t>
            </a:r>
          </a:p>
        </p:txBody>
      </p:sp>
      <p:sp>
        <p:nvSpPr>
          <p:cNvPr id="3" name="Sisällön paikkamerkki 2">
            <a:extLst>
              <a:ext uri="{FF2B5EF4-FFF2-40B4-BE49-F238E27FC236}">
                <a16:creationId xmlns:a16="http://schemas.microsoft.com/office/drawing/2014/main" id="{07C31551-533E-55F1-42AA-18549813765E}"/>
              </a:ext>
            </a:extLst>
          </p:cNvPr>
          <p:cNvSpPr>
            <a:spLocks noGrp="1"/>
          </p:cNvSpPr>
          <p:nvPr>
            <p:ph idx="1"/>
          </p:nvPr>
        </p:nvSpPr>
        <p:spPr/>
        <p:txBody>
          <a:bodyPr/>
          <a:lstStyle/>
          <a:p>
            <a:r>
              <a:rPr lang="fi-FI" sz="2800" dirty="0">
                <a:solidFill>
                  <a:srgbClr val="000000"/>
                </a:solidFill>
                <a:effectLst/>
                <a:latin typeface="Calibri" panose="020F0502020204030204" pitchFamily="34" charset="0"/>
                <a:ea typeface="Calibri" panose="020F0502020204030204" pitchFamily="34" charset="0"/>
              </a:rPr>
              <a:t>”Ensimmäiset oppilaat täyttivät ajoväylät jo 7.30, kun itse ajelin töihin. </a:t>
            </a:r>
            <a:r>
              <a:rPr lang="fi-FI" sz="2800" dirty="0">
                <a:solidFill>
                  <a:srgbClr val="FF0000"/>
                </a:solidFill>
                <a:effectLst/>
                <a:latin typeface="Calibri" panose="020F0502020204030204" pitchFamily="34" charset="0"/>
                <a:ea typeface="Calibri" panose="020F0502020204030204" pitchFamily="34" charset="0"/>
              </a:rPr>
              <a:t>Kasiin tulevat opettajat myöhästyivät oppitunneilta, koska eivät päässeet saattoliikenteen vuoksi ajamaan pihaan. </a:t>
            </a:r>
            <a:r>
              <a:rPr lang="fi-FI" sz="2800" dirty="0">
                <a:solidFill>
                  <a:srgbClr val="000000"/>
                </a:solidFill>
                <a:effectLst/>
                <a:latin typeface="Calibri" panose="020F0502020204030204" pitchFamily="34" charset="0"/>
                <a:ea typeface="Calibri" panose="020F0502020204030204" pitchFamily="34" charset="0"/>
              </a:rPr>
              <a:t>Voisiko tästä asiasta vielä muistuttaa. </a:t>
            </a:r>
            <a:r>
              <a:rPr lang="fi-FI" sz="2800" dirty="0">
                <a:solidFill>
                  <a:srgbClr val="FF0000"/>
                </a:solidFill>
                <a:effectLst/>
                <a:latin typeface="Calibri" panose="020F0502020204030204" pitchFamily="34" charset="0"/>
                <a:ea typeface="Calibri" panose="020F0502020204030204" pitchFamily="34" charset="0"/>
              </a:rPr>
              <a:t>Me olemme pulassa jo oman kouluväen saattoliikenteen vuoksi,</a:t>
            </a:r>
            <a:r>
              <a:rPr lang="fi-FI" sz="2800" dirty="0">
                <a:solidFill>
                  <a:srgbClr val="000000"/>
                </a:solidFill>
                <a:effectLst/>
                <a:latin typeface="Calibri" panose="020F0502020204030204" pitchFamily="34" charset="0"/>
                <a:ea typeface="Calibri" panose="020F0502020204030204" pitchFamily="34" charset="0"/>
              </a:rPr>
              <a:t> joten </a:t>
            </a:r>
            <a:r>
              <a:rPr lang="fi-FI" sz="2800" b="1" dirty="0">
                <a:solidFill>
                  <a:srgbClr val="000000"/>
                </a:solidFill>
                <a:effectLst/>
                <a:latin typeface="Calibri" panose="020F0502020204030204" pitchFamily="34" charset="0"/>
                <a:ea typeface="Calibri" panose="020F0502020204030204" pitchFamily="34" charset="0"/>
              </a:rPr>
              <a:t>yo-kirjoituksiin tulevat on jätettävä ennen koulua esim. pysäkiltä kävelemään pihaan. </a:t>
            </a:r>
            <a:r>
              <a:rPr lang="fi-FI" sz="2800" dirty="0">
                <a:solidFill>
                  <a:srgbClr val="000000"/>
                </a:solidFill>
                <a:effectLst/>
                <a:latin typeface="Calibri" panose="020F0502020204030204" pitchFamily="34" charset="0"/>
                <a:ea typeface="Calibri" panose="020F0502020204030204" pitchFamily="34" charset="0"/>
              </a:rPr>
              <a:t>Autolla ei voi tulla!”</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276543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8B004B-DF64-D8CA-C953-AA3F4E02A733}"/>
              </a:ext>
            </a:extLst>
          </p:cNvPr>
          <p:cNvSpPr>
            <a:spLocks noGrp="1"/>
          </p:cNvSpPr>
          <p:nvPr>
            <p:ph type="title"/>
          </p:nvPr>
        </p:nvSpPr>
        <p:spPr/>
        <p:txBody>
          <a:bodyPr/>
          <a:lstStyle/>
          <a:p>
            <a:r>
              <a:rPr lang="fi-FI" dirty="0"/>
              <a:t>Testiboottaus</a:t>
            </a:r>
          </a:p>
        </p:txBody>
      </p:sp>
      <p:sp>
        <p:nvSpPr>
          <p:cNvPr id="3" name="Sisällön paikkamerkki 2">
            <a:extLst>
              <a:ext uri="{FF2B5EF4-FFF2-40B4-BE49-F238E27FC236}">
                <a16:creationId xmlns:a16="http://schemas.microsoft.com/office/drawing/2014/main" id="{F072EDFE-8648-A05D-3A43-5DBC1B4096A9}"/>
              </a:ext>
            </a:extLst>
          </p:cNvPr>
          <p:cNvSpPr>
            <a:spLocks noGrp="1"/>
          </p:cNvSpPr>
          <p:nvPr>
            <p:ph idx="1"/>
          </p:nvPr>
        </p:nvSpPr>
        <p:spPr/>
        <p:txBody>
          <a:bodyPr/>
          <a:lstStyle/>
          <a:p>
            <a:r>
              <a:rPr lang="fi-FI" dirty="0"/>
              <a:t>Pohjantiellä järjestetään boottauskenraaliharjoitus ja koetiloihin tutustuminen ma 11.3. klo 15 </a:t>
            </a:r>
            <a:endParaRPr lang="fi-FI" dirty="0">
              <a:solidFill>
                <a:srgbClr val="FF0000"/>
              </a:solidFill>
            </a:endParaRPr>
          </a:p>
          <a:p>
            <a:r>
              <a:rPr lang="fi-FI" dirty="0"/>
              <a:t>Tule paikalle testaamaan!</a:t>
            </a:r>
          </a:p>
        </p:txBody>
      </p:sp>
    </p:spTree>
    <p:extLst>
      <p:ext uri="{BB962C8B-B14F-4D97-AF65-F5344CB8AC3E}">
        <p14:creationId xmlns:p14="http://schemas.microsoft.com/office/powerpoint/2010/main" val="161498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2DE567-E475-04DE-9C8E-4C1746BBF3B0}"/>
              </a:ext>
            </a:extLst>
          </p:cNvPr>
          <p:cNvSpPr>
            <a:spLocks noGrp="1"/>
          </p:cNvSpPr>
          <p:nvPr>
            <p:ph type="title"/>
          </p:nvPr>
        </p:nvSpPr>
        <p:spPr/>
        <p:txBody>
          <a:bodyPr/>
          <a:lstStyle/>
          <a:p>
            <a:r>
              <a:rPr lang="fi-FI" dirty="0"/>
              <a:t>Tutustuminen Lumitin saliin</a:t>
            </a:r>
          </a:p>
        </p:txBody>
      </p:sp>
      <p:sp>
        <p:nvSpPr>
          <p:cNvPr id="3" name="Sisällön paikkamerkki 2">
            <a:extLst>
              <a:ext uri="{FF2B5EF4-FFF2-40B4-BE49-F238E27FC236}">
                <a16:creationId xmlns:a16="http://schemas.microsoft.com/office/drawing/2014/main" id="{797207F6-A24F-3F8C-CA3A-D24D71B2BADD}"/>
              </a:ext>
            </a:extLst>
          </p:cNvPr>
          <p:cNvSpPr>
            <a:spLocks noGrp="1"/>
          </p:cNvSpPr>
          <p:nvPr>
            <p:ph idx="1"/>
          </p:nvPr>
        </p:nvSpPr>
        <p:spPr/>
        <p:txBody>
          <a:bodyPr/>
          <a:lstStyle/>
          <a:p>
            <a:r>
              <a:rPr lang="fi-FI" dirty="0" err="1"/>
              <a:t>Lumitilla</a:t>
            </a:r>
            <a:r>
              <a:rPr lang="fi-FI" dirty="0"/>
              <a:t> voit tutustua kirjoitussaliin keskiviikkona 28.2. klo 15.30 </a:t>
            </a:r>
          </a:p>
          <a:p>
            <a:r>
              <a:rPr lang="fi-FI" dirty="0"/>
              <a:t>Mikäli haluat mennä tutustumaan Lumitin saliin, käytä tilaisuus hyväksesi!</a:t>
            </a:r>
          </a:p>
        </p:txBody>
      </p:sp>
    </p:spTree>
    <p:extLst>
      <p:ext uri="{BB962C8B-B14F-4D97-AF65-F5344CB8AC3E}">
        <p14:creationId xmlns:p14="http://schemas.microsoft.com/office/powerpoint/2010/main" val="13397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687744-FDD1-DAB8-1174-322E5981B3EC}"/>
              </a:ext>
            </a:extLst>
          </p:cNvPr>
          <p:cNvSpPr>
            <a:spLocks noGrp="1"/>
          </p:cNvSpPr>
          <p:nvPr>
            <p:ph type="title"/>
          </p:nvPr>
        </p:nvSpPr>
        <p:spPr/>
        <p:txBody>
          <a:bodyPr/>
          <a:lstStyle/>
          <a:p>
            <a:r>
              <a:rPr lang="fi-FI" dirty="0"/>
              <a:t>Saapumisajat Pohjantielle</a:t>
            </a:r>
          </a:p>
        </p:txBody>
      </p:sp>
      <p:sp>
        <p:nvSpPr>
          <p:cNvPr id="3" name="Sisällön paikkamerkki 2">
            <a:extLst>
              <a:ext uri="{FF2B5EF4-FFF2-40B4-BE49-F238E27FC236}">
                <a16:creationId xmlns:a16="http://schemas.microsoft.com/office/drawing/2014/main" id="{1D764C36-093D-675F-6739-D18F01007177}"/>
              </a:ext>
            </a:extLst>
          </p:cNvPr>
          <p:cNvSpPr>
            <a:spLocks noGrp="1"/>
          </p:cNvSpPr>
          <p:nvPr>
            <p:ph idx="1"/>
          </p:nvPr>
        </p:nvSpPr>
        <p:spPr/>
        <p:txBody>
          <a:bodyPr/>
          <a:lstStyle/>
          <a:p>
            <a:r>
              <a:rPr lang="fi-FI" dirty="0"/>
              <a:t>Noudatathan porrastusta!</a:t>
            </a:r>
          </a:p>
          <a:p>
            <a:r>
              <a:rPr lang="fi-FI" dirty="0">
                <a:solidFill>
                  <a:srgbClr val="FF0000"/>
                </a:solidFill>
              </a:rPr>
              <a:t>Ei autoliikennettä Pohjantien koulun pihalle!</a:t>
            </a:r>
          </a:p>
          <a:p>
            <a:r>
              <a:rPr lang="fi-FI" dirty="0"/>
              <a:t>TUPAKOIONTI KOULUN PIHALLA ON ANKARASTI KIELLETTY.</a:t>
            </a:r>
          </a:p>
        </p:txBody>
      </p:sp>
    </p:spTree>
    <p:extLst>
      <p:ext uri="{BB962C8B-B14F-4D97-AF65-F5344CB8AC3E}">
        <p14:creationId xmlns:p14="http://schemas.microsoft.com/office/powerpoint/2010/main" val="299383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0895B-21AC-23B9-01C0-0C12E939DEC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ÄIDINKIELI JA S2 12.3. ja 15.3.</a:t>
            </a:r>
            <a:br>
              <a:rPr kumimoji="0" lang="fi-FI" altLang="fi-FI" sz="32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PITKÄ VIERAS KIELI 18.3.</a:t>
            </a:r>
            <a:br>
              <a:rPr kumimoji="0" lang="fi-FI" altLang="fi-FI" sz="32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b="1" i="0" u="none" strike="noStrike" kern="0" cap="none" spc="0" normalizeH="0" baseline="0" noProof="0" dirty="0">
                <a:ln>
                  <a:noFill/>
                </a:ln>
                <a:solidFill>
                  <a:srgbClr val="FF0000"/>
                </a:solidFill>
                <a:effectLst/>
                <a:uLnTx/>
                <a:uFillTx/>
                <a:latin typeface="Arial"/>
                <a:ea typeface="+mj-ea"/>
                <a:cs typeface="+mj-cs"/>
              </a:rPr>
              <a:t>MATEMATIIKA 20.3.</a:t>
            </a:r>
            <a:br>
              <a:rPr kumimoji="0" lang="fi-FI" altLang="fi-FI" sz="2000" b="1" i="0" u="none" strike="noStrike" kern="0" cap="none" spc="0" normalizeH="0" baseline="0" noProof="0" dirty="0">
                <a:ln>
                  <a:noFill/>
                </a:ln>
                <a:solidFill>
                  <a:srgbClr val="FF0000"/>
                </a:solidFill>
                <a:effectLst/>
                <a:uLnTx/>
                <a:uFillTx/>
                <a:latin typeface="Arial"/>
                <a:ea typeface="+mj-ea"/>
                <a:cs typeface="+mj-cs"/>
              </a:rPr>
            </a:br>
            <a:endParaRPr lang="fi-FI" sz="2000" dirty="0"/>
          </a:p>
        </p:txBody>
      </p:sp>
      <p:sp>
        <p:nvSpPr>
          <p:cNvPr id="3" name="Sisällön paikkamerkki 2">
            <a:extLst>
              <a:ext uri="{FF2B5EF4-FFF2-40B4-BE49-F238E27FC236}">
                <a16:creationId xmlns:a16="http://schemas.microsoft.com/office/drawing/2014/main" id="{E45E20E6-0379-8667-A556-5CAB3FB992C9}"/>
              </a:ext>
            </a:extLst>
          </p:cNvPr>
          <p:cNvSpPr>
            <a:spLocks noGrp="1"/>
          </p:cNvSpPr>
          <p:nvPr>
            <p:ph idx="1"/>
          </p:nvPr>
        </p:nvSpPr>
        <p:spPr/>
        <p:txBody>
          <a:bodyPr/>
          <a:lstStyle/>
          <a:p>
            <a:r>
              <a:rPr lang="fi-FI" sz="4000" dirty="0"/>
              <a:t>A – Ka  	klo 	8.00</a:t>
            </a:r>
          </a:p>
          <a:p>
            <a:r>
              <a:rPr lang="fi-FI" sz="4000" dirty="0"/>
              <a:t>Ke – R  	klo 	8.10</a:t>
            </a:r>
          </a:p>
          <a:p>
            <a:r>
              <a:rPr lang="fi-FI" sz="4000" dirty="0"/>
              <a:t>S – Ö    	klo 	8.20</a:t>
            </a:r>
          </a:p>
        </p:txBody>
      </p:sp>
    </p:spTree>
    <p:extLst>
      <p:ext uri="{BB962C8B-B14F-4D97-AF65-F5344CB8AC3E}">
        <p14:creationId xmlns:p14="http://schemas.microsoft.com/office/powerpoint/2010/main" val="60963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62E58-BBE6-7EB1-91AD-1A1C8D874DE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4000" b="1" i="0" u="none" strike="noStrike" kern="0" cap="none" spc="0" normalizeH="0" baseline="0" noProof="0" dirty="0">
                <a:ln>
                  <a:noFill/>
                </a:ln>
                <a:solidFill>
                  <a:srgbClr val="FF0000"/>
                </a:solidFill>
                <a:effectLst/>
                <a:uLnTx/>
                <a:uFillTx/>
                <a:latin typeface="Arial"/>
                <a:ea typeface="+mj-ea"/>
                <a:cs typeface="+mj-cs"/>
              </a:rPr>
              <a:t>REAALI 1 pe 22.3</a:t>
            </a:r>
            <a:r>
              <a:rPr kumimoji="0" lang="fi-FI" altLang="fi-FI" sz="2800" b="1" i="0" u="none" strike="noStrike" kern="0" cap="none" spc="0" normalizeH="0" baseline="0" noProof="0" dirty="0">
                <a:ln>
                  <a:noFill/>
                </a:ln>
                <a:solidFill>
                  <a:srgbClr val="FF0000"/>
                </a:solidFill>
                <a:effectLst/>
                <a:uLnTx/>
                <a:uFillTx/>
                <a:latin typeface="Arial"/>
                <a:ea typeface="+mj-ea"/>
                <a:cs typeface="+mj-cs"/>
              </a:rPr>
              <a:t>.</a:t>
            </a:r>
            <a:br>
              <a:rPr kumimoji="0" lang="fi-FI" altLang="fi-FI" sz="2800" b="1" i="0" u="none" strike="noStrike" kern="0" cap="none" spc="0" normalizeH="0" baseline="0" noProof="0" dirty="0">
                <a:ln>
                  <a:noFill/>
                </a:ln>
                <a:solidFill>
                  <a:srgbClr val="FF0000"/>
                </a:solidFill>
                <a:effectLst/>
                <a:uLnTx/>
                <a:uFillTx/>
                <a:latin typeface="Arial"/>
                <a:ea typeface="+mj-ea"/>
                <a:cs typeface="+mj-cs"/>
              </a:rPr>
            </a:br>
            <a:endParaRPr lang="fi-FI" dirty="0"/>
          </a:p>
        </p:txBody>
      </p:sp>
      <p:sp>
        <p:nvSpPr>
          <p:cNvPr id="3" name="Sisällön paikkamerkki 2">
            <a:extLst>
              <a:ext uri="{FF2B5EF4-FFF2-40B4-BE49-F238E27FC236}">
                <a16:creationId xmlns:a16="http://schemas.microsoft.com/office/drawing/2014/main" id="{3A0051BB-1C91-B07A-66F6-F13FBFE62DA0}"/>
              </a:ext>
            </a:extLst>
          </p:cNvPr>
          <p:cNvSpPr>
            <a:spLocks noGrp="1"/>
          </p:cNvSpPr>
          <p:nvPr>
            <p:ph idx="1"/>
          </p:nvPr>
        </p:nvSpPr>
        <p:spPr/>
        <p:txBody>
          <a:bodyPr/>
          <a:lstStyle/>
          <a:p>
            <a:r>
              <a:rPr lang="fi-FI" sz="4000" dirty="0"/>
              <a:t>YH 			klo 	8.00</a:t>
            </a:r>
          </a:p>
          <a:p>
            <a:r>
              <a:rPr lang="fi-FI" sz="4000" dirty="0"/>
              <a:t>TE 			klo 	8.10</a:t>
            </a:r>
          </a:p>
          <a:p>
            <a:r>
              <a:rPr lang="fi-FI" sz="4000" dirty="0"/>
              <a:t>UE, KE, GE 	klo 	8.20</a:t>
            </a:r>
          </a:p>
        </p:txBody>
      </p:sp>
    </p:spTree>
    <p:extLst>
      <p:ext uri="{BB962C8B-B14F-4D97-AF65-F5344CB8AC3E}">
        <p14:creationId xmlns:p14="http://schemas.microsoft.com/office/powerpoint/2010/main" val="201980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a:extLst>
              <a:ext uri="{FF2B5EF4-FFF2-40B4-BE49-F238E27FC236}">
                <a16:creationId xmlns:a16="http://schemas.microsoft.com/office/drawing/2014/main" id="{DBB10C3B-FFB9-400C-8563-E20AC1BA72A2}"/>
              </a:ext>
            </a:extLst>
          </p:cNvPr>
          <p:cNvSpPr>
            <a:spLocks noGrp="1" noChangeArrowheads="1"/>
          </p:cNvSpPr>
          <p:nvPr>
            <p:ph type="title"/>
          </p:nvPr>
        </p:nvSpPr>
        <p:spPr/>
        <p:txBody>
          <a:bodyPr/>
          <a:lstStyle/>
          <a:p>
            <a:pPr marL="342900" indent="-342900">
              <a:spcBef>
                <a:spcPct val="20000"/>
              </a:spcBef>
              <a:defRPr/>
            </a:pPr>
            <a:br>
              <a:rPr lang="fi-FI" altLang="fi-FI" sz="2800" b="1" dirty="0">
                <a:solidFill>
                  <a:srgbClr val="FF0000"/>
                </a:solidFill>
                <a:latin typeface="Arial"/>
                <a:ea typeface="+mn-ea"/>
                <a:cs typeface="+mn-cs"/>
              </a:rPr>
            </a:br>
            <a:br>
              <a:rPr lang="fi-FI" altLang="fi-FI" sz="2800" b="1" dirty="0">
                <a:solidFill>
                  <a:srgbClr val="FF0000"/>
                </a:solidFill>
                <a:latin typeface="Arial"/>
                <a:ea typeface="+mn-ea"/>
                <a:cs typeface="+mn-cs"/>
              </a:rPr>
            </a:br>
            <a:r>
              <a:rPr lang="fi-FI" altLang="fi-FI" sz="4000" b="1" dirty="0">
                <a:solidFill>
                  <a:srgbClr val="FF0000"/>
                </a:solidFill>
                <a:latin typeface="Arial"/>
                <a:ea typeface="+mn-ea"/>
                <a:cs typeface="+mn-cs"/>
              </a:rPr>
              <a:t>REAALI 2 ke 27.3.</a:t>
            </a:r>
            <a:br>
              <a:rPr lang="fi-FI" altLang="fi-FI" sz="2800" b="1" dirty="0">
                <a:solidFill>
                  <a:srgbClr val="FF0000"/>
                </a:solidFill>
                <a:latin typeface="Arial"/>
                <a:ea typeface="+mn-ea"/>
                <a:cs typeface="+mn-cs"/>
              </a:rPr>
            </a:br>
            <a:endParaRPr lang="fi-FI" altLang="fi-FI" dirty="0"/>
          </a:p>
        </p:txBody>
      </p:sp>
      <p:sp>
        <p:nvSpPr>
          <p:cNvPr id="11267" name="Sisällön paikkamerkki 2">
            <a:extLst>
              <a:ext uri="{FF2B5EF4-FFF2-40B4-BE49-F238E27FC236}">
                <a16:creationId xmlns:a16="http://schemas.microsoft.com/office/drawing/2014/main" id="{75D9CB34-25FB-4B37-8A5C-6851435EDF83}"/>
              </a:ext>
            </a:extLst>
          </p:cNvPr>
          <p:cNvSpPr>
            <a:spLocks noGrp="1" noChangeArrowheads="1"/>
          </p:cNvSpPr>
          <p:nvPr>
            <p:ph idx="1"/>
          </p:nvPr>
        </p:nvSpPr>
        <p:spPr>
          <a:xfrm>
            <a:off x="1042988" y="1916113"/>
            <a:ext cx="7772400" cy="4114800"/>
          </a:xfrm>
        </p:spPr>
        <p:txBody>
          <a:bodyPr/>
          <a:lstStyle/>
          <a:p>
            <a:pPr>
              <a:defRPr/>
            </a:pPr>
            <a:r>
              <a:rPr lang="fi-FI" altLang="fi-FI" sz="4000" dirty="0"/>
              <a:t>HI 		klo 	8.00</a:t>
            </a:r>
          </a:p>
          <a:p>
            <a:pPr>
              <a:defRPr/>
            </a:pPr>
            <a:r>
              <a:rPr lang="fi-FI" altLang="fi-FI" sz="4000" dirty="0"/>
              <a:t>PS 		klo 	8.10</a:t>
            </a:r>
          </a:p>
          <a:p>
            <a:pPr>
              <a:defRPr/>
            </a:pPr>
            <a:r>
              <a:rPr lang="fi-FI" altLang="fi-FI" sz="4000" dirty="0"/>
              <a:t>FI, FY, BI 	klo 	8.20</a:t>
            </a:r>
          </a:p>
          <a:p>
            <a:pPr>
              <a:defRPr/>
            </a:pPr>
            <a:endParaRPr lang="fi-FI" altLang="fi-FI"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B77978-DB6B-A303-3D5B-5F0FA0C32EBD}"/>
              </a:ext>
            </a:extLst>
          </p:cNvPr>
          <p:cNvSpPr>
            <a:spLocks noGrp="1"/>
          </p:cNvSpPr>
          <p:nvPr>
            <p:ph type="title"/>
          </p:nvPr>
        </p:nvSpPr>
        <p:spPr/>
        <p:txBody>
          <a:bodyPr/>
          <a:lstStyle/>
          <a:p>
            <a:r>
              <a:rPr lang="fi-FI" dirty="0"/>
              <a:t>Ohjeet </a:t>
            </a:r>
            <a:r>
              <a:rPr lang="fi-FI" dirty="0" err="1"/>
              <a:t>Lumitille</a:t>
            </a:r>
            <a:r>
              <a:rPr lang="fi-FI" dirty="0"/>
              <a:t> saapumiseen</a:t>
            </a:r>
          </a:p>
        </p:txBody>
      </p:sp>
      <p:sp>
        <p:nvSpPr>
          <p:cNvPr id="3" name="Sisällön paikkamerkki 2">
            <a:extLst>
              <a:ext uri="{FF2B5EF4-FFF2-40B4-BE49-F238E27FC236}">
                <a16:creationId xmlns:a16="http://schemas.microsoft.com/office/drawing/2014/main" id="{E51907C6-018C-9BD8-B5E8-B2AE94A611FA}"/>
              </a:ext>
            </a:extLst>
          </p:cNvPr>
          <p:cNvSpPr>
            <a:spLocks noGrp="1"/>
          </p:cNvSpPr>
          <p:nvPr>
            <p:ph idx="1"/>
          </p:nvPr>
        </p:nvSpPr>
        <p:spPr/>
        <p:txBody>
          <a:bodyPr/>
          <a:lstStyle/>
          <a:p>
            <a:r>
              <a:rPr lang="fi-FI" dirty="0"/>
              <a:t>Tule paikalle klo 8.00</a:t>
            </a:r>
          </a:p>
          <a:p>
            <a:r>
              <a:rPr lang="fi-FI" sz="3200" dirty="0">
                <a:effectLst/>
                <a:ea typeface="Calibri" panose="020F0502020204030204" pitchFamily="34" charset="0"/>
              </a:rPr>
              <a:t>Kallaveden opiskelijoiden sisäänotto </a:t>
            </a:r>
            <a:r>
              <a:rPr lang="fi-FI" sz="3200" u="sng" dirty="0">
                <a:effectLst/>
                <a:ea typeface="Calibri" panose="020F0502020204030204" pitchFamily="34" charset="0"/>
              </a:rPr>
              <a:t>Lumitin ruokalasta. </a:t>
            </a:r>
            <a:endParaRPr lang="fi-FI" u="sng" dirty="0"/>
          </a:p>
          <a:p>
            <a:r>
              <a:rPr lang="fi-FI" dirty="0"/>
              <a:t>Pienryhmätilassa kirjoittajat klo 8.20</a:t>
            </a:r>
          </a:p>
          <a:p>
            <a:r>
              <a:rPr lang="fi-FI" dirty="0" err="1"/>
              <a:t>Lumitilla</a:t>
            </a:r>
            <a:r>
              <a:rPr lang="fi-FI" dirty="0"/>
              <a:t> on käytössä arvotavaroita varten lokeroita, jotka lukitaan sirullisella kortilla. Kortin voi ottaa mukaan saliin. Lokeroita on kaikissa kerroksissa.</a:t>
            </a:r>
          </a:p>
          <a:p>
            <a:endParaRPr lang="fi-FI" dirty="0"/>
          </a:p>
        </p:txBody>
      </p:sp>
    </p:spTree>
    <p:extLst>
      <p:ext uri="{BB962C8B-B14F-4D97-AF65-F5344CB8AC3E}">
        <p14:creationId xmlns:p14="http://schemas.microsoft.com/office/powerpoint/2010/main" val="16443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20AABB78-60E8-4415-AF89-78C0D2933D5C}"/>
              </a:ext>
            </a:extLst>
          </p:cNvPr>
          <p:cNvSpPr>
            <a:spLocks noGrp="1" noChangeArrowheads="1"/>
          </p:cNvSpPr>
          <p:nvPr>
            <p:ph type="title"/>
          </p:nvPr>
        </p:nvSpPr>
        <p:spPr/>
        <p:txBody>
          <a:bodyPr/>
          <a:lstStyle/>
          <a:p>
            <a:r>
              <a:rPr lang="fi-FI" altLang="fi-FI" dirty="0"/>
              <a:t>Osallistumisoikeus yo-kokeeseen</a:t>
            </a:r>
          </a:p>
        </p:txBody>
      </p:sp>
      <p:sp>
        <p:nvSpPr>
          <p:cNvPr id="13315" name="Sisällön paikkamerkki 2">
            <a:extLst>
              <a:ext uri="{FF2B5EF4-FFF2-40B4-BE49-F238E27FC236}">
                <a16:creationId xmlns:a16="http://schemas.microsoft.com/office/drawing/2014/main" id="{4EF856E9-AD07-44FE-82FA-5F7B33643883}"/>
              </a:ext>
            </a:extLst>
          </p:cNvPr>
          <p:cNvSpPr>
            <a:spLocks noGrp="1" noChangeArrowheads="1"/>
          </p:cNvSpPr>
          <p:nvPr>
            <p:ph idx="1"/>
          </p:nvPr>
        </p:nvSpPr>
        <p:spPr/>
        <p:txBody>
          <a:bodyPr/>
          <a:lstStyle/>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SINULLA ON OSALLISTUMISOIKEUS YO-KOKEESEEN, KUN SINULLA ON KO. AINEEN PAKOLLISET KURSSIT SUORITETTUINA </a:t>
            </a:r>
            <a:r>
              <a:rPr lang="fi-FI" altLang="fi-FI" b="1" dirty="0">
                <a:solidFill>
                  <a:srgbClr val="7030A0"/>
                </a:solidFill>
                <a:highlight>
                  <a:srgbClr val="FFFF00"/>
                </a:highlight>
                <a:latin typeface="Times New Roman" panose="02020603050405020304" pitchFamily="18" charset="0"/>
                <a:cs typeface="Times New Roman" panose="02020603050405020304" pitchFamily="18" charset="0"/>
              </a:rPr>
              <a:t>26.2.2024 MENNESSÄ.</a:t>
            </a:r>
          </a:p>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Teemme ilmoituksen osanotto-oikeutta vaille jäämisestä YTL:lle</a:t>
            </a:r>
            <a:endParaRPr lang="fi-FI" altLang="fi-F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D0C1F-7723-624C-5C12-93B478D2617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5EFBBE2-591C-F073-905F-EBDBF8331D87}"/>
              </a:ext>
            </a:extLst>
          </p:cNvPr>
          <p:cNvSpPr>
            <a:spLocks noGrp="1"/>
          </p:cNvSpPr>
          <p:nvPr>
            <p:ph idx="1"/>
          </p:nvPr>
        </p:nvSpPr>
        <p:spPr/>
        <p:txBody>
          <a:bodyPr/>
          <a:lstStyle/>
          <a:p>
            <a:r>
              <a:rPr lang="fi-FI" sz="4400" b="1" dirty="0"/>
              <a:t>ILMOITATHAN KOULUN KANSLIAAN, JOS ET AIO TULLA JOHONKIN YO-KOKEESEEN!</a:t>
            </a:r>
          </a:p>
        </p:txBody>
      </p:sp>
    </p:spTree>
    <p:extLst>
      <p:ext uri="{BB962C8B-B14F-4D97-AF65-F5344CB8AC3E}">
        <p14:creationId xmlns:p14="http://schemas.microsoft.com/office/powerpoint/2010/main" val="282604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a:extLst>
              <a:ext uri="{FF2B5EF4-FFF2-40B4-BE49-F238E27FC236}">
                <a16:creationId xmlns:a16="http://schemas.microsoft.com/office/drawing/2014/main" id="{3819CBAE-32E8-492A-86DC-C0A5C7549BFF}"/>
              </a:ext>
            </a:extLst>
          </p:cNvPr>
          <p:cNvSpPr>
            <a:spLocks noGrp="1" noChangeArrowheads="1"/>
          </p:cNvSpPr>
          <p:nvPr>
            <p:ph type="ctrTitle"/>
          </p:nvPr>
        </p:nvSpPr>
        <p:spPr>
          <a:xfrm>
            <a:off x="1173163" y="176213"/>
            <a:ext cx="7772400" cy="2308225"/>
          </a:xfrm>
        </p:spPr>
        <p:txBody>
          <a:bodyPr/>
          <a:lstStyle/>
          <a:p>
            <a:r>
              <a:rPr lang="fi-FI" altLang="fi-FI" dirty="0"/>
              <a:t>REHTORIN </a:t>
            </a:r>
            <a:br>
              <a:rPr lang="fi-FI" altLang="fi-FI" dirty="0"/>
            </a:br>
            <a:r>
              <a:rPr lang="fi-FI" altLang="fi-FI" dirty="0"/>
              <a:t>YO-INFO k2024</a:t>
            </a:r>
          </a:p>
        </p:txBody>
      </p:sp>
      <p:sp>
        <p:nvSpPr>
          <p:cNvPr id="6147" name="Alaotsikko 2">
            <a:extLst>
              <a:ext uri="{FF2B5EF4-FFF2-40B4-BE49-F238E27FC236}">
                <a16:creationId xmlns:a16="http://schemas.microsoft.com/office/drawing/2014/main" id="{B790EE60-1628-4718-A358-22E912CC7C2B}"/>
              </a:ext>
            </a:extLst>
          </p:cNvPr>
          <p:cNvSpPr>
            <a:spLocks noGrp="1" noChangeArrowheads="1"/>
          </p:cNvSpPr>
          <p:nvPr>
            <p:ph type="subTitle" idx="1"/>
          </p:nvPr>
        </p:nvSpPr>
        <p:spPr/>
        <p:txBody>
          <a:bodyPr/>
          <a:lstStyle/>
          <a:p>
            <a:r>
              <a:rPr lang="fi-FI" altLang="fi-FI"/>
              <a:t>Kallaveden lukio</a:t>
            </a:r>
          </a:p>
          <a:p>
            <a:r>
              <a:rPr lang="fi-FI" altLang="fi-FI"/>
              <a:t>(TK)</a:t>
            </a:r>
          </a:p>
        </p:txBody>
      </p:sp>
      <p:pic>
        <p:nvPicPr>
          <p:cNvPr id="6148" name="Picture 4">
            <a:extLst>
              <a:ext uri="{FF2B5EF4-FFF2-40B4-BE49-F238E27FC236}">
                <a16:creationId xmlns:a16="http://schemas.microsoft.com/office/drawing/2014/main" id="{DE681557-B46C-4522-B96C-305E52B0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4005263"/>
            <a:ext cx="23050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5657CA-430C-F68A-A026-22FAA1EFA83A}"/>
              </a:ext>
            </a:extLst>
          </p:cNvPr>
          <p:cNvSpPr>
            <a:spLocks noGrp="1"/>
          </p:cNvSpPr>
          <p:nvPr>
            <p:ph type="title"/>
          </p:nvPr>
        </p:nvSpPr>
        <p:spPr/>
        <p:txBody>
          <a:bodyPr/>
          <a:lstStyle/>
          <a:p>
            <a:r>
              <a:rPr lang="fi-FI" dirty="0"/>
              <a:t>Terveysturvallisuus YO-kokeissa</a:t>
            </a:r>
          </a:p>
        </p:txBody>
      </p:sp>
      <p:sp>
        <p:nvSpPr>
          <p:cNvPr id="3" name="Sisällön paikkamerkki 2">
            <a:extLst>
              <a:ext uri="{FF2B5EF4-FFF2-40B4-BE49-F238E27FC236}">
                <a16:creationId xmlns:a16="http://schemas.microsoft.com/office/drawing/2014/main" id="{7B935E62-012C-D74E-8EB2-3CBF97520EF8}"/>
              </a:ext>
            </a:extLst>
          </p:cNvPr>
          <p:cNvSpPr>
            <a:spLocks noGrp="1"/>
          </p:cNvSpPr>
          <p:nvPr>
            <p:ph idx="1"/>
          </p:nvPr>
        </p:nvSpPr>
        <p:spPr/>
        <p:txBody>
          <a:bodyPr/>
          <a:lstStyle/>
          <a:p>
            <a:r>
              <a:rPr lang="fi-FI" sz="2400" dirty="0"/>
              <a:t>Vältä turhia joukkokokoontumisia 10 vrk ennen kokeiden alkua ja niiden aikana</a:t>
            </a:r>
          </a:p>
          <a:p>
            <a:r>
              <a:rPr lang="fi-FI" sz="2400" dirty="0"/>
              <a:t>Koronassa tai muuten sairaana ei saa osallistua kokeeseen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lang="fi-FI" sz="2400" dirty="0"/>
              <a:t>Jos olet sairas, ota yhteyttä apulaisrehtoriin puh. 044-7184524 tai rehtoriin, puh. 044 7184522</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Jos käyt lääkärissä, tuo </a:t>
            </a:r>
            <a:r>
              <a:rPr kumimoji="0" lang="fi-FI" altLang="fi-FI"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rPr>
              <a:t>lääkärintodistus</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kansliaan. Lähetämme edelleen ylioppilastutkintolautakuntaan.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Erityisen vaikeasta elämäntilanteesta voidaan tarvittaessa tehdä lausunto YTL:lle</a:t>
            </a:r>
          </a:p>
          <a:p>
            <a:endParaRPr lang="fi-FI" dirty="0"/>
          </a:p>
          <a:p>
            <a:endParaRPr lang="fi-FI" dirty="0"/>
          </a:p>
        </p:txBody>
      </p:sp>
    </p:spTree>
    <p:extLst>
      <p:ext uri="{BB962C8B-B14F-4D97-AF65-F5344CB8AC3E}">
        <p14:creationId xmlns:p14="http://schemas.microsoft.com/office/powerpoint/2010/main" val="236746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C7095FC4-FA66-42D1-83D2-D4227DC2F36C}"/>
              </a:ext>
            </a:extLst>
          </p:cNvPr>
          <p:cNvSpPr>
            <a:spLocks noGrp="1" noChangeArrowheads="1"/>
          </p:cNvSpPr>
          <p:nvPr>
            <p:ph type="title"/>
          </p:nvPr>
        </p:nvSpPr>
        <p:spPr/>
        <p:txBody>
          <a:bodyPr/>
          <a:lstStyle/>
          <a:p>
            <a:r>
              <a:rPr lang="fi-FI" altLang="fi-FI"/>
              <a:t>Maskin käyttö YO-kokeissa</a:t>
            </a:r>
          </a:p>
        </p:txBody>
      </p:sp>
      <p:sp>
        <p:nvSpPr>
          <p:cNvPr id="23555" name="Sisällön paikkamerkki 2">
            <a:extLst>
              <a:ext uri="{FF2B5EF4-FFF2-40B4-BE49-F238E27FC236}">
                <a16:creationId xmlns:a16="http://schemas.microsoft.com/office/drawing/2014/main" id="{FDFF9411-4597-40FD-A870-E6969F331386}"/>
              </a:ext>
            </a:extLst>
          </p:cNvPr>
          <p:cNvSpPr>
            <a:spLocks noGrp="1" noChangeArrowheads="1"/>
          </p:cNvSpPr>
          <p:nvPr>
            <p:ph idx="1"/>
          </p:nvPr>
        </p:nvSpPr>
        <p:spPr/>
        <p:txBody>
          <a:bodyPr/>
          <a:lstStyle/>
          <a:p>
            <a:r>
              <a:rPr lang="fi-FI" altLang="fi-FI" sz="2000" dirty="0"/>
              <a:t>Kokeissa voit käyttää maskia.</a:t>
            </a:r>
          </a:p>
          <a:p>
            <a:r>
              <a:rPr lang="fi-FI" altLang="fi-FI" sz="2000" dirty="0"/>
              <a:t>Niitä on myös jaossa koepaikalla.</a:t>
            </a:r>
          </a:p>
          <a:p>
            <a:pPr>
              <a:buClr>
                <a:srgbClr val="0099CC"/>
              </a:buClr>
            </a:pPr>
            <a:r>
              <a:rPr lang="fi-FI" altLang="fi-FI" sz="2000" dirty="0">
                <a:solidFill>
                  <a:srgbClr val="000000"/>
                </a:solidFill>
              </a:rPr>
              <a:t>Maskin käyttö vaatii huolellisuutta, jotta tahraantunut maski ei aiheuta tartuntariskiä itselle tai muille.</a:t>
            </a:r>
          </a:p>
          <a:p>
            <a:r>
              <a:rPr lang="fi-FI" altLang="fi-FI" sz="2000" dirty="0">
                <a:solidFill>
                  <a:srgbClr val="FF0000"/>
                </a:solidFill>
              </a:rPr>
              <a:t>Kokelas saa ottaa kokeeseen omia vaihtomaskeja, käsidesiä sekä pussit puhtaille ja likaisille maskeille. </a:t>
            </a:r>
          </a:p>
          <a:p>
            <a:r>
              <a:rPr lang="fi-FI" altLang="fi-FI" sz="2000" dirty="0"/>
              <a:t>Välineet asetellaan esimerkiksi läpinäkyviin pusseihin siten, että valvojan on ne helppo tarkistaa ilman koskemista. </a:t>
            </a:r>
          </a:p>
          <a:p>
            <a:r>
              <a:rPr lang="fi-FI" altLang="fi-FI" sz="2000" dirty="0"/>
              <a:t>Koesalissa kokelas käsittelee maskeja lyhytaikaisesti ja avoimesti, jotta ei synny tarpeettomasti epäilystä kokelaan vilpillisestä menettelystä. </a:t>
            </a:r>
          </a:p>
          <a:p>
            <a:r>
              <a:rPr lang="fi-FI" altLang="fi-FI" sz="2000" dirty="0"/>
              <a:t>Tarvittaessa maski riisutaan henkilöllisyyden tarkistamista varten.</a:t>
            </a:r>
          </a:p>
          <a:p>
            <a:endParaRPr lang="fi-FI" altLang="fi-FI" sz="2000" dirty="0"/>
          </a:p>
          <a:p>
            <a:endParaRPr lang="fi-FI" altLang="fi-FI"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18CC48F2-DB68-4508-BDA2-3F510C01FC4B}"/>
              </a:ext>
            </a:extLst>
          </p:cNvPr>
          <p:cNvSpPr>
            <a:spLocks noGrp="1" noChangeArrowheads="1"/>
          </p:cNvSpPr>
          <p:nvPr>
            <p:ph type="title"/>
          </p:nvPr>
        </p:nvSpPr>
        <p:spPr/>
        <p:txBody>
          <a:bodyPr/>
          <a:lstStyle/>
          <a:p>
            <a:br>
              <a:rPr lang="fi-FI" altLang="fi-FI" sz="3600" dirty="0"/>
            </a:br>
            <a:br>
              <a:rPr lang="fi-FI" altLang="fi-FI" sz="3600" dirty="0"/>
            </a:br>
            <a:r>
              <a:rPr lang="fi-FI" altLang="fi-FI" sz="3600" dirty="0"/>
              <a:t>Millä perusteella ilmoittautumisen mitätöintiä voi hakea? </a:t>
            </a:r>
            <a:br>
              <a:rPr lang="fi-FI" altLang="fi-FI" dirty="0"/>
            </a:br>
            <a:br>
              <a:rPr lang="fi-FI" altLang="fi-FI" dirty="0">
                <a:solidFill>
                  <a:srgbClr val="333333"/>
                </a:solidFill>
                <a:latin typeface="museo-sans"/>
              </a:rPr>
            </a:br>
            <a:endParaRPr lang="fi-FI" altLang="fi-FI" dirty="0"/>
          </a:p>
        </p:txBody>
      </p:sp>
      <p:sp>
        <p:nvSpPr>
          <p:cNvPr id="18435" name="Sisällön paikkamerkki 2">
            <a:extLst>
              <a:ext uri="{FF2B5EF4-FFF2-40B4-BE49-F238E27FC236}">
                <a16:creationId xmlns:a16="http://schemas.microsoft.com/office/drawing/2014/main" id="{B37C0550-4B0D-4FD1-9BE4-ACCA87825826}"/>
              </a:ext>
            </a:extLst>
          </p:cNvPr>
          <p:cNvSpPr>
            <a:spLocks noGrp="1" noChangeArrowheads="1"/>
          </p:cNvSpPr>
          <p:nvPr>
            <p:ph idx="1"/>
          </p:nvPr>
        </p:nvSpPr>
        <p:spPr/>
        <p:txBody>
          <a:bodyPr/>
          <a:lstStyle/>
          <a:p>
            <a:r>
              <a:rPr lang="fi-FI" altLang="fi-FI" sz="2000" dirty="0"/>
              <a:t>Ilmoittautumisen mitätöintiin vaaditaan erityisen painava syy. Äkillisen sairastumisen tai muun erityisen painavan syyn perusteella tehtyihin hakemuksiin ei vaadita lääkärintodistuksia tai muita terveydenhoidon selvityksiä. </a:t>
            </a:r>
          </a:p>
          <a:p>
            <a:pPr marL="0" marR="0" lvl="0" indent="0" algn="l" defTabSz="914400" rtl="0" eaLnBrk="0" fontAlgn="base" latinLnBrk="0" hangingPunct="0">
              <a:lnSpc>
                <a:spcPct val="100000"/>
              </a:lnSpc>
              <a:spcBef>
                <a:spcPct val="20000"/>
              </a:spcBef>
              <a:spcAft>
                <a:spcPct val="0"/>
              </a:spcAft>
              <a:buClr>
                <a:srgbClr val="0099CC"/>
              </a:buClr>
              <a:buSzPct val="80000"/>
              <a:buNone/>
              <a:tabLst/>
              <a:defRPr/>
            </a:pPr>
            <a:r>
              <a:rPr kumimoji="0" lang="fi-FI" altLang="fi-FI" sz="4400" b="0" i="0" u="none" strike="noStrike" kern="0" cap="none" spc="0" normalizeH="0" baseline="0" noProof="0" dirty="0">
                <a:ln>
                  <a:noFill/>
                </a:ln>
                <a:solidFill>
                  <a:srgbClr val="003366"/>
                </a:solidFill>
                <a:effectLst/>
                <a:uLnTx/>
                <a:uFillTx/>
                <a:latin typeface="Times New Roman"/>
                <a:ea typeface="+mj-ea"/>
                <a:cs typeface="+mj-cs"/>
              </a:rPr>
              <a:t>Hakemuksen liitteeksi tarvitaan:</a:t>
            </a:r>
            <a:br>
              <a:rPr kumimoji="0" lang="fi-FI" altLang="fi-FI" sz="4400" b="0" i="0" u="none" strike="noStrike" kern="0" cap="none" spc="0" normalizeH="0" baseline="0" noProof="0" dirty="0">
                <a:ln>
                  <a:noFill/>
                </a:ln>
                <a:solidFill>
                  <a:srgbClr val="003366"/>
                </a:solidFill>
                <a:effectLst/>
                <a:uLnTx/>
                <a:uFillTx/>
                <a:latin typeface="Times New Roman"/>
                <a:ea typeface="+mj-ea"/>
                <a:cs typeface="+mj-cs"/>
              </a:rPr>
            </a:br>
            <a:r>
              <a:rPr kumimoji="0" lang="fi-FI" altLang="fi-FI" sz="2400" b="0" i="0" u="none" strike="noStrike" kern="0" cap="none" spc="0" normalizeH="0" baseline="0" noProof="0" dirty="0">
                <a:ln>
                  <a:noFill/>
                </a:ln>
                <a:solidFill>
                  <a:srgbClr val="000000"/>
                </a:solidFill>
                <a:effectLst/>
                <a:uLnTx/>
                <a:uFillTx/>
                <a:latin typeface="Arial"/>
                <a:ea typeface="+mn-ea"/>
                <a:cs typeface="+mn-cs"/>
              </a:rPr>
              <a:t>Lyhyt perustelu omasta tilanteestasi ja sen vaikutuksesta kokeiden suorittamiseen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0" cap="none" spc="0" normalizeH="0" baseline="0" noProof="0" dirty="0">
                <a:ln>
                  <a:noFill/>
                </a:ln>
                <a:solidFill>
                  <a:srgbClr val="000000"/>
                </a:solidFill>
                <a:effectLst/>
                <a:uLnTx/>
                <a:uFillTx/>
                <a:latin typeface="Arial"/>
                <a:ea typeface="+mn-ea"/>
                <a:cs typeface="+mn-cs"/>
              </a:rPr>
              <a:t>Jos sinulla on esimerkiksi aiemmin saatu lääkärintodistus tai itse tulostettu ote Kanta-rekisteristä, voit liittää sen lisäselvitykseksi hakemukseen.</a:t>
            </a:r>
          </a:p>
          <a:p>
            <a:pPr marL="0" indent="0">
              <a:buNone/>
            </a:pPr>
            <a:endParaRPr lang="fi-FI" altLang="fi-FI" sz="2000" dirty="0"/>
          </a:p>
          <a:p>
            <a:pPr marL="0" indent="0">
              <a:buNone/>
            </a:pPr>
            <a:endParaRPr lang="fi-FI" altLang="fi-FI"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51FD1348-0970-44BC-A228-FEEE2DAB1C6F}"/>
              </a:ext>
            </a:extLst>
          </p:cNvPr>
          <p:cNvSpPr>
            <a:spLocks noGrp="1" noChangeArrowheads="1"/>
          </p:cNvSpPr>
          <p:nvPr>
            <p:ph type="title"/>
          </p:nvPr>
        </p:nvSpPr>
        <p:spPr/>
        <p:txBody>
          <a:bodyPr/>
          <a:lstStyle/>
          <a:p>
            <a:r>
              <a:rPr lang="fi-FI" altLang="fi-FI"/>
              <a:t>Miten toimin, jos aion jäädä pois kokeesta?</a:t>
            </a:r>
          </a:p>
        </p:txBody>
      </p:sp>
      <p:sp>
        <p:nvSpPr>
          <p:cNvPr id="3" name="Sisällön paikkamerkki 2">
            <a:extLst>
              <a:ext uri="{FF2B5EF4-FFF2-40B4-BE49-F238E27FC236}">
                <a16:creationId xmlns:a16="http://schemas.microsoft.com/office/drawing/2014/main" id="{E5818E7B-048D-47BD-BEF4-93ED19FD5B2A}"/>
              </a:ext>
            </a:extLst>
          </p:cNvPr>
          <p:cNvSpPr>
            <a:spLocks noGrp="1"/>
          </p:cNvSpPr>
          <p:nvPr>
            <p:ph idx="1"/>
          </p:nvPr>
        </p:nvSpPr>
        <p:spPr/>
        <p:txBody>
          <a:bodyPr/>
          <a:lstStyle/>
          <a:p>
            <a:pPr>
              <a:defRPr/>
            </a:pPr>
            <a:r>
              <a:rPr lang="fi-FI" sz="2000" b="1" dirty="0">
                <a:solidFill>
                  <a:srgbClr val="FF0000"/>
                </a:solidFill>
                <a:latin typeface="museo-sans"/>
              </a:rPr>
              <a:t>Ilmoita asiasta mahdollisimman pian lukioon, jossa suoritat kokeita. </a:t>
            </a:r>
            <a:r>
              <a:rPr lang="fi-FI" sz="2000" dirty="0">
                <a:solidFill>
                  <a:srgbClr val="333333"/>
                </a:solidFill>
                <a:latin typeface="museo-sans"/>
              </a:rPr>
              <a:t>Jos päätös askarruttaa, suunnitelmasta kannattaa keskustella rehtorin tai opinto-ohjaajan kanssa, jotta vaikutukset valmistumiseesi ovat mahdollisimman pieniä. </a:t>
            </a:r>
          </a:p>
          <a:p>
            <a:pPr marL="0" indent="0">
              <a:buFont typeface="Wingdings" panose="05000000000000000000" pitchFamily="2" charset="2"/>
              <a:buNone/>
              <a:defRPr/>
            </a:pPr>
            <a:r>
              <a:rPr lang="fi-FI" sz="2800" dirty="0"/>
              <a:t>Vaihtoehtoja kokeesta pois jäävälle kokelaalle:</a:t>
            </a:r>
          </a:p>
          <a:p>
            <a:pPr>
              <a:buFont typeface="Arial" panose="020B0604020202020204" pitchFamily="34" charset="0"/>
              <a:buChar char="•"/>
              <a:defRPr/>
            </a:pPr>
            <a:r>
              <a:rPr lang="fi-FI" sz="2000" dirty="0">
                <a:solidFill>
                  <a:srgbClr val="333333"/>
                </a:solidFill>
                <a:latin typeface="museo-sans"/>
              </a:rPr>
              <a:t>Hylätty arvosana, jos jäät pois kokeesta etkä hae mitätöintiä -&gt; maksuton koe on seuraavalla kerralla maksullinen</a:t>
            </a:r>
          </a:p>
          <a:p>
            <a:pPr>
              <a:buFont typeface="Arial" panose="020B0604020202020204" pitchFamily="34" charset="0"/>
              <a:buChar char="•"/>
              <a:defRPr/>
            </a:pPr>
            <a:r>
              <a:rPr lang="fi-FI" sz="2000" dirty="0">
                <a:solidFill>
                  <a:srgbClr val="333333"/>
                </a:solidFill>
                <a:latin typeface="museo-sans"/>
              </a:rPr>
              <a:t>Hakemus ilmoittautumisen mitätöinnistä (ja koekohtaisen maksun palautus) -&gt; maksuton koe on seuraavalla kerralla maksuton</a:t>
            </a:r>
          </a:p>
          <a:p>
            <a:pPr marL="0" indent="0">
              <a:buFont typeface="Wingdings" panose="05000000000000000000" pitchFamily="2" charset="2"/>
              <a:buNone/>
              <a:defRPr/>
            </a:pPr>
            <a:endParaRPr lang="fi-FI"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FBEDECA2-43D3-4FC3-A04A-5F4865701ADA}"/>
              </a:ext>
            </a:extLst>
          </p:cNvPr>
          <p:cNvSpPr>
            <a:spLocks noGrp="1" noChangeArrowheads="1"/>
          </p:cNvSpPr>
          <p:nvPr>
            <p:ph type="title"/>
          </p:nvPr>
        </p:nvSpPr>
        <p:spPr/>
        <p:txBody>
          <a:bodyPr/>
          <a:lstStyle/>
          <a:p>
            <a:r>
              <a:rPr lang="fi-FI" altLang="fi-FI" dirty="0"/>
              <a:t>SEURAA WILMAVIESTEJÄ!!!</a:t>
            </a:r>
          </a:p>
        </p:txBody>
      </p:sp>
      <p:sp>
        <p:nvSpPr>
          <p:cNvPr id="24579" name="Sisällön paikkamerkki 2">
            <a:extLst>
              <a:ext uri="{FF2B5EF4-FFF2-40B4-BE49-F238E27FC236}">
                <a16:creationId xmlns:a16="http://schemas.microsoft.com/office/drawing/2014/main" id="{6B3FE383-5E35-4D64-AFAF-CD3EE4FC3D3D}"/>
              </a:ext>
            </a:extLst>
          </p:cNvPr>
          <p:cNvSpPr>
            <a:spLocks noGrp="1" noChangeArrowheads="1"/>
          </p:cNvSpPr>
          <p:nvPr>
            <p:ph idx="1"/>
          </p:nvPr>
        </p:nvSpPr>
        <p:spPr/>
        <p:txBody>
          <a:bodyPr/>
          <a:lstStyle/>
          <a:p>
            <a:pPr>
              <a:buClr>
                <a:srgbClr val="0099CC"/>
              </a:buClr>
            </a:pPr>
            <a:r>
              <a:rPr lang="fi-FI" altLang="fi-FI" sz="2400" dirty="0">
                <a:solidFill>
                  <a:srgbClr val="FF0000"/>
                </a:solidFill>
              </a:rPr>
              <a:t>Seuraathan sinulle tulevia Wilma-viestejä otsikolla YO-kokeet!!! </a:t>
            </a:r>
          </a:p>
          <a:p>
            <a:pPr>
              <a:buClr>
                <a:srgbClr val="0099CC"/>
              </a:buClr>
            </a:pPr>
            <a:r>
              <a:rPr lang="fi-FI" altLang="fi-FI" sz="2400" dirty="0">
                <a:solidFill>
                  <a:srgbClr val="FF0000"/>
                </a:solidFill>
              </a:rPr>
              <a:t>Lisää ohjeistusta liittyen kaikkeen mahdolliseen saattaa vielä ennen kokeita tulla. </a:t>
            </a:r>
          </a:p>
          <a:p>
            <a:endParaRPr lang="fi-FI" altLang="fi-FI" sz="2400" dirty="0"/>
          </a:p>
          <a:p>
            <a:endParaRPr lang="fi-FI" altLang="fi-F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B4C768EC-2856-489C-8F57-5E9F2FEFE789}"/>
              </a:ext>
            </a:extLst>
          </p:cNvPr>
          <p:cNvSpPr>
            <a:spLocks noGrp="1" noChangeArrowheads="1"/>
          </p:cNvSpPr>
          <p:nvPr>
            <p:ph type="title"/>
          </p:nvPr>
        </p:nvSpPr>
        <p:spPr/>
        <p:txBody>
          <a:bodyPr/>
          <a:lstStyle/>
          <a:p>
            <a:r>
              <a:rPr lang="fi-FI" altLang="fi-FI" b="1"/>
              <a:t>MATKAPUHELIN</a:t>
            </a:r>
          </a:p>
        </p:txBody>
      </p:sp>
      <p:sp>
        <p:nvSpPr>
          <p:cNvPr id="25603" name="Sisällön paikkamerkki 2">
            <a:extLst>
              <a:ext uri="{FF2B5EF4-FFF2-40B4-BE49-F238E27FC236}">
                <a16:creationId xmlns:a16="http://schemas.microsoft.com/office/drawing/2014/main" id="{D5743D6E-A394-419F-A88D-76ADF9A08E38}"/>
              </a:ext>
            </a:extLst>
          </p:cNvPr>
          <p:cNvSpPr>
            <a:spLocks noGrp="1" noChangeArrowheads="1"/>
          </p:cNvSpPr>
          <p:nvPr>
            <p:ph idx="1"/>
          </p:nvPr>
        </p:nvSpPr>
        <p:spPr/>
        <p:txBody>
          <a:bodyPr/>
          <a:lstStyle/>
          <a:p>
            <a:pPr>
              <a:tabLst>
                <a:tab pos="-822325" algn="l"/>
                <a:tab pos="822325" algn="l"/>
                <a:tab pos="1408113" algn="l"/>
                <a:tab pos="2468563" algn="l"/>
                <a:tab pos="3290888" algn="l"/>
                <a:tab pos="4114800" algn="l"/>
                <a:tab pos="4937125" algn="l"/>
              </a:tabLst>
            </a:pPr>
            <a:r>
              <a:rPr lang="fi-FI" altLang="fi-FI" sz="2400" dirty="0">
                <a:cs typeface="Times New Roman" panose="02020603050405020304" pitchFamily="18" charset="0"/>
              </a:rPr>
              <a:t>HUOM. </a:t>
            </a:r>
            <a:r>
              <a:rPr lang="fi-FI" altLang="fi-FI" sz="2400" b="1" dirty="0">
                <a:solidFill>
                  <a:srgbClr val="FF0000"/>
                </a:solidFill>
                <a:cs typeface="Times New Roman" panose="02020603050405020304" pitchFamily="18" charset="0"/>
              </a:rPr>
              <a:t>Matkapuhelimen tai muun teknisen laitteen tuominen koetiloihin on kielletty</a:t>
            </a:r>
            <a:r>
              <a:rPr lang="fi-FI" altLang="fi-FI" sz="2400" dirty="0">
                <a:cs typeface="Times New Roman" panose="02020603050405020304" pitchFamily="18" charset="0"/>
              </a:rPr>
              <a:t> ja tulkitaan tutkintojärjestyksen rikkomiseksi eli vilpiksi.</a:t>
            </a:r>
          </a:p>
          <a:p>
            <a:pPr>
              <a:tabLst>
                <a:tab pos="-822325" algn="l"/>
                <a:tab pos="822325" algn="l"/>
                <a:tab pos="1408113" algn="l"/>
                <a:tab pos="2468563" algn="l"/>
                <a:tab pos="3290888" algn="l"/>
                <a:tab pos="4114800" algn="l"/>
                <a:tab pos="4937125" algn="l"/>
              </a:tabLst>
            </a:pPr>
            <a:r>
              <a:rPr lang="fi-FI" altLang="fi-FI" sz="2400" b="1" dirty="0">
                <a:cs typeface="Times New Roman" panose="02020603050405020304" pitchFamily="18" charset="0"/>
              </a:rPr>
              <a:t>JÄTÄ PUHELIN SULJETTUNA SALIN ULKOPUOLELLE.</a:t>
            </a:r>
          </a:p>
          <a:p>
            <a:pPr>
              <a:tabLst>
                <a:tab pos="-822325" algn="l"/>
                <a:tab pos="822325" algn="l"/>
                <a:tab pos="1408113" algn="l"/>
                <a:tab pos="2468563" algn="l"/>
                <a:tab pos="3290888" algn="l"/>
                <a:tab pos="4114800" algn="l"/>
                <a:tab pos="4937125" algn="l"/>
              </a:tabLst>
            </a:pPr>
            <a:r>
              <a:rPr lang="fi-FI" altLang="fi-FI" sz="2000" dirty="0">
                <a:cs typeface="Times New Roman" panose="02020603050405020304" pitchFamily="18" charset="0"/>
              </a:rPr>
              <a:t>Myöskään lääkkeiden annostelun apuna ei voi käyttää puhelinta koesalissa; on muitakin mittaustapoja. Insuliinipumpuista </a:t>
            </a:r>
            <a:r>
              <a:rPr lang="fi-FI" altLang="fi-FI" sz="2000" dirty="0" err="1">
                <a:cs typeface="Times New Roman" panose="02020603050405020304" pitchFamily="18" charset="0"/>
              </a:rPr>
              <a:t>ym</a:t>
            </a:r>
            <a:r>
              <a:rPr lang="fi-FI" altLang="fi-FI" sz="2000" dirty="0">
                <a:cs typeface="Times New Roman" panose="02020603050405020304" pitchFamily="18" charset="0"/>
              </a:rPr>
              <a:t> ilmoitus apulaisrehtorille.</a:t>
            </a:r>
          </a:p>
          <a:p>
            <a:pPr>
              <a:tabLst>
                <a:tab pos="-822325" algn="l"/>
                <a:tab pos="822325" algn="l"/>
                <a:tab pos="1408113" algn="l"/>
                <a:tab pos="2468563" algn="l"/>
                <a:tab pos="3290888" algn="l"/>
                <a:tab pos="4114800" algn="l"/>
                <a:tab pos="4937125" algn="l"/>
              </a:tabLst>
            </a:pPr>
            <a:r>
              <a:rPr lang="fi-FI" altLang="fi-FI" sz="2000" b="1" dirty="0">
                <a:cs typeface="Times New Roman" panose="02020603050405020304" pitchFamily="18" charset="0"/>
              </a:rPr>
              <a:t>KAIKKI RANNEKELLOT KIELLETTY.</a:t>
            </a:r>
            <a:endParaRPr lang="fi-FI" altLang="fi-FI" sz="2000" b="1"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r>
              <a:rPr lang="fi-FI" altLang="fi-FI" sz="2000" dirty="0">
                <a:cs typeface="Times New Roman" panose="02020603050405020304" pitchFamily="18" charset="0"/>
              </a:rPr>
              <a:t>Vilppiin syyllistynyt kokelas menettää oikeutensa jatkaa tutkinnon suorittamista kyseisenä tutkintokertana. </a:t>
            </a:r>
            <a:endParaRPr lang="fi-FI" altLang="fi-FI" sz="20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a:extLst>
              <a:ext uri="{FF2B5EF4-FFF2-40B4-BE49-F238E27FC236}">
                <a16:creationId xmlns:a16="http://schemas.microsoft.com/office/drawing/2014/main" id="{2690DCA1-FC91-4B19-AAAC-F87B11C3C5ED}"/>
              </a:ext>
            </a:extLst>
          </p:cNvPr>
          <p:cNvSpPr>
            <a:spLocks noGrp="1" noChangeArrowheads="1"/>
          </p:cNvSpPr>
          <p:nvPr>
            <p:ph type="title"/>
          </p:nvPr>
        </p:nvSpPr>
        <p:spPr/>
        <p:txBody>
          <a:bodyPr/>
          <a:lstStyle/>
          <a:p>
            <a:r>
              <a:rPr lang="fi-FI" altLang="fi-FI"/>
              <a:t>Vilpistä tai sen yrityksestä</a:t>
            </a:r>
          </a:p>
        </p:txBody>
      </p:sp>
      <p:sp>
        <p:nvSpPr>
          <p:cNvPr id="26627" name="Sisällön paikkamerkki 2">
            <a:extLst>
              <a:ext uri="{FF2B5EF4-FFF2-40B4-BE49-F238E27FC236}">
                <a16:creationId xmlns:a16="http://schemas.microsoft.com/office/drawing/2014/main" id="{18993183-8461-4C54-8EC6-038616CBC5D8}"/>
              </a:ext>
            </a:extLst>
          </p:cNvPr>
          <p:cNvSpPr>
            <a:spLocks noGrp="1" noChangeArrowheads="1"/>
          </p:cNvSpPr>
          <p:nvPr>
            <p:ph idx="1"/>
          </p:nvPr>
        </p:nvSpPr>
        <p:spPr/>
        <p:txBody>
          <a:bodyPr/>
          <a:lstStyle/>
          <a:p>
            <a:r>
              <a:rPr lang="fi-FI" altLang="fi-FI" sz="2400"/>
              <a:t>Jos kokelas syyllistyy kokeessa vilpilliseen menettelyyn tai vilpin yritykseen taikka avustaa siinä, kaikki hänen koesuorituksensa kyseiseltä tutkintokerralta katsotaan hylätyiksi ja hän menettää oikeutensa osallistua myöhempiin saman tutkintokerran kokeisiin. </a:t>
            </a:r>
          </a:p>
          <a:p>
            <a:r>
              <a:rPr lang="fi-FI" altLang="fi-FI" sz="2400"/>
              <a:t>Jos menettely on toistuvaa tai muuten erityisen vakavaa ja haitallista, kokelas menettää lisäksi oikeutensa osallistua seuraavan tutkintokerran kokeisiin. </a:t>
            </a:r>
          </a:p>
          <a:p>
            <a:endParaRPr lang="fi-FI" altLang="fi-F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5BD9B7F5-F3B0-45BA-8837-AF3EA9E33E16}"/>
              </a:ext>
            </a:extLst>
          </p:cNvPr>
          <p:cNvSpPr>
            <a:spLocks noGrp="1" noChangeArrowheads="1"/>
          </p:cNvSpPr>
          <p:nvPr>
            <p:ph type="title"/>
          </p:nvPr>
        </p:nvSpPr>
        <p:spPr/>
        <p:txBody>
          <a:bodyPr/>
          <a:lstStyle/>
          <a:p>
            <a:r>
              <a:rPr lang="fi-FI" altLang="fi-FI">
                <a:solidFill>
                  <a:srgbClr val="003366"/>
                </a:solidFill>
              </a:rPr>
              <a:t>Vilpistä tai sen yrityksestä</a:t>
            </a:r>
            <a:endParaRPr lang="fi-FI" altLang="fi-FI"/>
          </a:p>
        </p:txBody>
      </p:sp>
      <p:sp>
        <p:nvSpPr>
          <p:cNvPr id="27651" name="Sisällön paikkamerkki 2">
            <a:extLst>
              <a:ext uri="{FF2B5EF4-FFF2-40B4-BE49-F238E27FC236}">
                <a16:creationId xmlns:a16="http://schemas.microsoft.com/office/drawing/2014/main" id="{1B3B5E66-353D-43C9-BD1B-3692B7A932A8}"/>
              </a:ext>
            </a:extLst>
          </p:cNvPr>
          <p:cNvSpPr>
            <a:spLocks noGrp="1" noChangeArrowheads="1"/>
          </p:cNvSpPr>
          <p:nvPr>
            <p:ph idx="1"/>
          </p:nvPr>
        </p:nvSpPr>
        <p:spPr/>
        <p:txBody>
          <a:bodyPr/>
          <a:lstStyle/>
          <a:p>
            <a:r>
              <a:rPr lang="fi-FI" altLang="fi-FI" sz="1600"/>
              <a:t>Koetilanteessa on sallittua käyttää ainoastaan koetehtävissä annettua aineistoa ja muita koejärjestelmässä valmiina olevia kokelaan käyttöön tarkoitettuja ohjelmistoja ja aineistoja (esim. käyttöohjeet, taulukkoaineistot). </a:t>
            </a:r>
            <a:r>
              <a:rPr lang="fi-FI" altLang="fi-FI" sz="1600" b="1"/>
              <a:t>Muiden aineistojen käyttö tai käytön yritys katsotaan vilpilliseksi menettelyksi. </a:t>
            </a:r>
          </a:p>
          <a:p>
            <a:r>
              <a:rPr lang="fi-FI" altLang="fi-FI" sz="1600" b="1"/>
              <a:t>Kokelaan tietokoneen näytön näyttäminen toiselle kokelaalle katsotaan myös yritykseksi yhteyden ottamiseen.</a:t>
            </a:r>
          </a:p>
          <a:p>
            <a:r>
              <a:rPr lang="fi-FI" altLang="fi-FI" sz="1600" b="1"/>
              <a:t>Kokelaan tietokoneen käynnistäminen kokeen aikana muuhun kuin lautakunnan määräämään järjestelmään </a:t>
            </a:r>
            <a:r>
              <a:rPr lang="fi-FI" altLang="fi-FI" sz="1600"/>
              <a:t>tai yritykset siihen katsotaan vilpilliseksi menettelyksi. Samoin </a:t>
            </a:r>
            <a:r>
              <a:rPr lang="fi-FI" altLang="fi-FI" sz="1600" b="1"/>
              <a:t>kokelaan tietokoneen muodostama yhteys tai yritys muodostaa yhteyttä </a:t>
            </a:r>
            <a:r>
              <a:rPr lang="fi-FI" altLang="fi-FI" sz="1600"/>
              <a:t>muuhun kuin koetilan verkon kautta koetilan palvelimiin katsotaan vilpilliseksi menettelyksi. </a:t>
            </a:r>
            <a:r>
              <a:rPr lang="fi-FI" altLang="fi-FI" sz="1600">
                <a:solidFill>
                  <a:srgbClr val="FF0000"/>
                </a:solidFill>
              </a:rPr>
              <a:t>Et saa alkaa bootata laitetta omatoimisesti uudelleen – valvoja oltava paikalla.</a:t>
            </a:r>
          </a:p>
          <a:p>
            <a:r>
              <a:rPr lang="fi-FI" altLang="fi-FI" sz="1600" b="1"/>
              <a:t>Kokeesta poistuminen ennen lautakunnan sallimaa aikaa </a:t>
            </a:r>
            <a:r>
              <a:rPr lang="fi-FI" altLang="fi-FI" sz="1600"/>
              <a:t>mahdollistaa koesalaisuuteen kuuluvien tietojen välittämisen ja se katsotaan vilpin yritykseksi.</a:t>
            </a:r>
          </a:p>
          <a:p>
            <a:endParaRPr lang="fi-FI" altLang="fi-FI" sz="1800"/>
          </a:p>
          <a:p>
            <a:endParaRPr lang="fi-FI" altLang="fi-FI" sz="1800"/>
          </a:p>
          <a:p>
            <a:endParaRPr lang="fi-FI" altLang="fi-FI" sz="1800"/>
          </a:p>
          <a:p>
            <a:endParaRPr lang="fi-FI" altLang="fi-FI" sz="2400"/>
          </a:p>
          <a:p>
            <a:endParaRPr lang="fi-FI" altLang="fi-F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a:extLst>
              <a:ext uri="{FF2B5EF4-FFF2-40B4-BE49-F238E27FC236}">
                <a16:creationId xmlns:a16="http://schemas.microsoft.com/office/drawing/2014/main" id="{BBD1DBDD-D4A6-4BAB-8338-28A8F4107236}"/>
              </a:ext>
            </a:extLst>
          </p:cNvPr>
          <p:cNvSpPr>
            <a:spLocks noGrp="1" noChangeArrowheads="1"/>
          </p:cNvSpPr>
          <p:nvPr>
            <p:ph type="title"/>
          </p:nvPr>
        </p:nvSpPr>
        <p:spPr/>
        <p:txBody>
          <a:bodyPr/>
          <a:lstStyle/>
          <a:p>
            <a:r>
              <a:rPr lang="fi-FI" altLang="fi-FI"/>
              <a:t>Koetilaisuuden häirintä</a:t>
            </a:r>
          </a:p>
        </p:txBody>
      </p:sp>
      <p:sp>
        <p:nvSpPr>
          <p:cNvPr id="28675" name="Sisällön paikkamerkki 2">
            <a:extLst>
              <a:ext uri="{FF2B5EF4-FFF2-40B4-BE49-F238E27FC236}">
                <a16:creationId xmlns:a16="http://schemas.microsoft.com/office/drawing/2014/main" id="{50590682-E613-4A94-AB47-38F906300519}"/>
              </a:ext>
            </a:extLst>
          </p:cNvPr>
          <p:cNvSpPr>
            <a:spLocks noGrp="1" noChangeArrowheads="1"/>
          </p:cNvSpPr>
          <p:nvPr>
            <p:ph idx="1"/>
          </p:nvPr>
        </p:nvSpPr>
        <p:spPr/>
        <p:txBody>
          <a:bodyPr/>
          <a:lstStyle/>
          <a:p>
            <a:r>
              <a:rPr lang="fi-FI" altLang="fi-FI" sz="1800"/>
              <a:t>Jos kokelas häiritsee koetilaisuutta tai muuten rikkoo järjestystä koetilaisuudessa, eikä rehtorin tai opettajan kehotuksesta huolimatta lopeta menettelyä, hänen koesuorituksensa katsotaan hylätyksi. </a:t>
            </a:r>
          </a:p>
          <a:p>
            <a:r>
              <a:rPr lang="fi-FI" altLang="fi-FI" sz="1800"/>
              <a:t>Jos menettely on toistuvaa tai aiheuttaa merkittävää haittaa muiden kokelaiden koesuorituksille, kokelaan kaikki tutkintokerran koesuoritukset katsotaan hylätyiksi ja hän menettää oikeutensa osallistua myöhempiin saman tutkintokerran kokeisiin. </a:t>
            </a:r>
          </a:p>
          <a:p>
            <a:r>
              <a:rPr lang="fi-FI" altLang="fi-FI" sz="1800"/>
              <a:t>Jos menettely on erityisen vakavaa ja haitallista, kokelas menettää lisäksi oikeutensa osallistua seuraavan tutkintokerran kokeisiin.</a:t>
            </a:r>
          </a:p>
          <a:p>
            <a:r>
              <a:rPr lang="fi-FI" altLang="fi-FI" sz="1800"/>
              <a:t>Digitaalisen kokeen koetilaisuuden häirintä voidaan määritellä rikoslaissa tapauksen mukaan esimerkiksi datavahingonteoksi, tietoliikenteen häirinnäksi, tietojärjestelmän häirinnäksi, tietomurroksi, vaaran aiheuttamiseksi tietojenkäsittelylle tai viestintäsalaisuuden loukkaukseksi. Kaikista edellä mainitun kaltaisista tahallisista digitaalisen kokeen koetilaisuuden häiritsemisepäilyistä on tehtävä rikosilmoitus poliisille. </a:t>
            </a:r>
          </a:p>
          <a:p>
            <a:endParaRPr lang="fi-FI" altLang="fi-FI" sz="1800"/>
          </a:p>
          <a:p>
            <a:endParaRPr lang="fi-FI" altLang="fi-F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B709EF9C-B4AF-474F-98CD-29526D8AB5EF}"/>
              </a:ext>
            </a:extLst>
          </p:cNvPr>
          <p:cNvSpPr>
            <a:spLocks noGrp="1" noChangeArrowheads="1"/>
          </p:cNvSpPr>
          <p:nvPr>
            <p:ph type="title"/>
          </p:nvPr>
        </p:nvSpPr>
        <p:spPr/>
        <p:txBody>
          <a:bodyPr/>
          <a:lstStyle/>
          <a:p>
            <a:r>
              <a:rPr lang="fi-FI" altLang="fi-FI" b="1"/>
              <a:t>YO-KOKEESEEN MUKAAN</a:t>
            </a:r>
          </a:p>
        </p:txBody>
      </p:sp>
      <p:sp>
        <p:nvSpPr>
          <p:cNvPr id="18435" name="Sisällön paikkamerkki 2">
            <a:extLst>
              <a:ext uri="{FF2B5EF4-FFF2-40B4-BE49-F238E27FC236}">
                <a16:creationId xmlns:a16="http://schemas.microsoft.com/office/drawing/2014/main" id="{3493771D-C561-47CC-8279-22D733918B51}"/>
              </a:ext>
            </a:extLst>
          </p:cNvPr>
          <p:cNvSpPr>
            <a:spLocks noGrp="1"/>
          </p:cNvSpPr>
          <p:nvPr>
            <p:ph idx="1"/>
          </p:nvPr>
        </p:nvSpPr>
        <p:spPr/>
        <p:txBody>
          <a:bodyPr/>
          <a:lstStyle/>
          <a:p>
            <a:pPr>
              <a:defRPr/>
            </a:pPr>
            <a:r>
              <a:rPr lang="fi-FI" altLang="fi-FI" sz="2400" dirty="0"/>
              <a:t>Oma laite, LANGALLISET kuulokkeet, (langallinen hiiri), laturijohto - </a:t>
            </a:r>
            <a:r>
              <a:rPr lang="fi-FI" altLang="fi-FI" sz="2400" b="1" dirty="0">
                <a:solidFill>
                  <a:srgbClr val="FF0000"/>
                </a:solidFill>
              </a:rPr>
              <a:t>Käytössä </a:t>
            </a:r>
            <a:r>
              <a:rPr lang="fi-FI" altLang="fi-FI" sz="2400" b="1" dirty="0" err="1">
                <a:solidFill>
                  <a:srgbClr val="FF0000"/>
                </a:solidFill>
              </a:rPr>
              <a:t>Abitti</a:t>
            </a:r>
            <a:r>
              <a:rPr lang="fi-FI" altLang="fi-FI" sz="2400" b="1" dirty="0">
                <a:solidFill>
                  <a:srgbClr val="FF0000"/>
                </a:solidFill>
              </a:rPr>
              <a:t>-ympäristö; laite käynnistetään </a:t>
            </a:r>
            <a:r>
              <a:rPr lang="fi-FI" altLang="fi-FI" sz="2400" b="1" dirty="0" err="1">
                <a:solidFill>
                  <a:srgbClr val="FF0000"/>
                </a:solidFill>
              </a:rPr>
              <a:t>Abitti</a:t>
            </a:r>
            <a:r>
              <a:rPr lang="fi-FI" altLang="fi-FI" sz="2400" b="1" dirty="0">
                <a:solidFill>
                  <a:srgbClr val="FF0000"/>
                </a:solidFill>
              </a:rPr>
              <a:t>-tikulta.</a:t>
            </a:r>
          </a:p>
          <a:p>
            <a:pPr>
              <a:defRPr/>
            </a:pPr>
            <a:r>
              <a:rPr lang="fi-FI" altLang="fi-FI" sz="2400" dirty="0"/>
              <a:t>Koululla varakoneita VAIN ongelmatilanteita varten</a:t>
            </a:r>
          </a:p>
          <a:p>
            <a:pPr>
              <a:defRPr/>
            </a:pPr>
            <a:r>
              <a:rPr lang="fi-FI" altLang="fi-FI" sz="2400" dirty="0"/>
              <a:t>Huolehdi etukäteen, että olet koebootannut koneet </a:t>
            </a:r>
            <a:r>
              <a:rPr lang="fi-FI" altLang="fi-FI" sz="2400" dirty="0" err="1"/>
              <a:t>abitti</a:t>
            </a:r>
            <a:r>
              <a:rPr lang="fi-FI" altLang="fi-FI" sz="2400" dirty="0"/>
              <a:t>-järjestelmään ja se onnistuu</a:t>
            </a:r>
          </a:p>
          <a:p>
            <a:pPr>
              <a:defRPr/>
            </a:pPr>
            <a:r>
              <a:rPr lang="fi-FI" altLang="fi-FI" sz="2400" dirty="0"/>
              <a:t>Kynä mukaan, voit hahmotella halutessasi vastauksia konseptille.</a:t>
            </a:r>
          </a:p>
          <a:p>
            <a:pPr>
              <a:defRPr/>
            </a:pPr>
            <a:r>
              <a:rPr lang="fi-FI" altLang="fi-FI" sz="2400" b="1" dirty="0">
                <a:solidFill>
                  <a:srgbClr val="FF0000"/>
                </a:solidFill>
              </a:rPr>
              <a:t>HENKILÖKORTTI MUKAAN!</a:t>
            </a:r>
          </a:p>
          <a:p>
            <a:pPr>
              <a:defRPr/>
            </a:pPr>
            <a:endParaRPr lang="fi-FI" altLang="fi-FI"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a:extLst>
              <a:ext uri="{FF2B5EF4-FFF2-40B4-BE49-F238E27FC236}">
                <a16:creationId xmlns:a16="http://schemas.microsoft.com/office/drawing/2014/main" id="{9AADA1E9-274E-4868-BAD1-71BE819D3515}"/>
              </a:ext>
            </a:extLst>
          </p:cNvPr>
          <p:cNvSpPr>
            <a:spLocks noGrp="1"/>
          </p:cNvSpPr>
          <p:nvPr>
            <p:ph type="title"/>
          </p:nvPr>
        </p:nvSpPr>
        <p:spPr/>
        <p:txBody>
          <a:bodyPr/>
          <a:lstStyle/>
          <a:p>
            <a:pPr eaLnBrk="1" hangingPunct="1">
              <a:spcBef>
                <a:spcPct val="20000"/>
              </a:spcBef>
              <a:defRPr/>
            </a:pPr>
            <a:br>
              <a:rPr lang="fi-FI" altLang="fi-FI" dirty="0"/>
            </a:br>
            <a:br>
              <a:rPr lang="fi-FI" altLang="fi-FI" dirty="0"/>
            </a:br>
            <a:r>
              <a:rPr lang="fi-FI" altLang="fi-FI" b="1" dirty="0"/>
              <a:t>KOEPÄIVÄT</a:t>
            </a:r>
            <a:br>
              <a:rPr lang="fi-FI" altLang="fi-FI" dirty="0"/>
            </a:br>
            <a:r>
              <a:rPr lang="fi-FI" sz="2800" b="1" dirty="0">
                <a:solidFill>
                  <a:srgbClr val="000000"/>
                </a:solidFill>
                <a:latin typeface="Arial Narrow" panose="020B0606020202030204" pitchFamily="34" charset="0"/>
                <a:ea typeface="+mn-ea"/>
                <a:cs typeface="Times New Roman" pitchFamily="18" charset="0"/>
              </a:rPr>
              <a:t>Kaikki kokeet alkavat klo 9.00 ja päättyvät klo 15 (6 h)</a:t>
            </a:r>
            <a:br>
              <a:rPr lang="fi-FI" sz="2800" b="1" dirty="0">
                <a:solidFill>
                  <a:srgbClr val="000000"/>
                </a:solidFill>
                <a:latin typeface="Arial Narrow" panose="020B0606020202030204" pitchFamily="34" charset="0"/>
                <a:ea typeface="+mn-ea"/>
                <a:cs typeface="Times New Roman" pitchFamily="18" charset="0"/>
              </a:rPr>
            </a:br>
            <a:r>
              <a:rPr lang="fi-FI" sz="2800" b="1" dirty="0">
                <a:solidFill>
                  <a:srgbClr val="FF0000"/>
                </a:solidFill>
                <a:latin typeface="Arial Narrow" panose="020B0606020202030204" pitchFamily="34" charset="0"/>
                <a:ea typeface="+mn-ea"/>
                <a:cs typeface="Times New Roman" pitchFamily="18" charset="0"/>
              </a:rPr>
              <a:t>- paikalla ollaan 8.00 alkaen porrastuksen mukaisesti</a:t>
            </a:r>
            <a:br>
              <a:rPr lang="fi-FI" sz="2800" b="1" dirty="0">
                <a:solidFill>
                  <a:srgbClr val="000000"/>
                </a:solidFill>
                <a:latin typeface="Comic Sans MS" pitchFamily="66" charset="0"/>
                <a:ea typeface="+mn-ea"/>
                <a:cs typeface="Times New Roman" pitchFamily="18" charset="0"/>
              </a:rPr>
            </a:br>
            <a:br>
              <a:rPr lang="fi-FI" altLang="fi-FI" sz="2800" dirty="0"/>
            </a:br>
            <a:br>
              <a:rPr lang="fi-FI" sz="3200" dirty="0">
                <a:solidFill>
                  <a:srgbClr val="000000"/>
                </a:solidFill>
                <a:latin typeface="Arial"/>
                <a:ea typeface="+mn-ea"/>
                <a:cs typeface="+mn-cs"/>
              </a:rPr>
            </a:br>
            <a:endParaRPr lang="fi-FI" altLang="fi-FI" dirty="0"/>
          </a:p>
        </p:txBody>
      </p:sp>
      <p:sp>
        <p:nvSpPr>
          <p:cNvPr id="3" name="Sisällön paikkamerkki 2">
            <a:extLst>
              <a:ext uri="{FF2B5EF4-FFF2-40B4-BE49-F238E27FC236}">
                <a16:creationId xmlns:a16="http://schemas.microsoft.com/office/drawing/2014/main" id="{2748E5C7-8418-4E11-A7B0-A3CD865B1A7C}"/>
              </a:ext>
            </a:extLst>
          </p:cNvPr>
          <p:cNvSpPr>
            <a:spLocks noGrp="1"/>
          </p:cNvSpPr>
          <p:nvPr>
            <p:ph idx="1"/>
          </p:nvPr>
        </p:nvSpPr>
        <p:spPr/>
        <p:txBody>
          <a:bodyPr/>
          <a:lstStyle/>
          <a:p>
            <a:pPr>
              <a:buClr>
                <a:srgbClr val="0099CC"/>
              </a:buClr>
              <a:defRPr/>
            </a:pPr>
            <a:r>
              <a:rPr lang="fi-FI" sz="2000" b="1" dirty="0"/>
              <a:t>ti 12.3. äi­din­kie­li, luku­tai­don koe + suo­mi toi­se­na kie­le­nä –koe </a:t>
            </a:r>
          </a:p>
          <a:p>
            <a:pPr>
              <a:buClr>
                <a:srgbClr val="0099CC"/>
              </a:buClr>
              <a:defRPr/>
            </a:pPr>
            <a:r>
              <a:rPr lang="fi-FI" sz="2000" b="1" dirty="0"/>
              <a:t>to 14.3. vie­ras kie­li, lyhyt oppi­mää­rä </a:t>
            </a:r>
            <a:r>
              <a:rPr lang="fi-FI" sz="2000" b="1" dirty="0">
                <a:highlight>
                  <a:srgbClr val="FFFF00"/>
                </a:highlight>
              </a:rPr>
              <a:t>LUMIT</a:t>
            </a:r>
          </a:p>
          <a:p>
            <a:pPr>
              <a:buClr>
                <a:srgbClr val="0099CC"/>
              </a:buClr>
              <a:defRPr/>
            </a:pPr>
            <a:r>
              <a:rPr lang="fi-FI" sz="2000" b="1" dirty="0"/>
              <a:t>pe  15.3. äi­din­kie­li, kir­joi­tus­tai­don koe</a:t>
            </a:r>
          </a:p>
          <a:p>
            <a:pPr>
              <a:buClr>
                <a:srgbClr val="0099CC"/>
              </a:buClr>
              <a:defRPr/>
            </a:pPr>
            <a:r>
              <a:rPr lang="fi-FI" sz="2000" b="1" dirty="0"/>
              <a:t>ma 18.3. vie­ras kie­li, pitkä oppimäärä</a:t>
            </a:r>
          </a:p>
          <a:p>
            <a:pPr>
              <a:buClr>
                <a:srgbClr val="0099CC"/>
              </a:buClr>
              <a:defRPr/>
            </a:pPr>
            <a:r>
              <a:rPr lang="fi-FI" sz="2000" b="1" dirty="0"/>
              <a:t>ke 20.3. ma­te­ma­tiik­ka, pit­kä ja ly­hyt oppi­mää­rä</a:t>
            </a:r>
          </a:p>
          <a:p>
            <a:pPr>
              <a:buClr>
                <a:srgbClr val="0099CC"/>
              </a:buClr>
              <a:defRPr/>
            </a:pPr>
            <a:r>
              <a:rPr lang="fi-FI" sz="2000" b="1" dirty="0"/>
              <a:t>pe 22.3. us­kon­to, elä­män­kat­so­mus­tie­to, yh­teis­kun­ta­oppi, ke­mia, maan­tie­de, ter­veys­tie­to </a:t>
            </a:r>
          </a:p>
          <a:p>
            <a:pPr>
              <a:buClr>
                <a:srgbClr val="0099CC"/>
              </a:buClr>
              <a:defRPr/>
            </a:pPr>
            <a:r>
              <a:rPr lang="fi-FI" sz="2000" b="1"/>
              <a:t>ma 25.3</a:t>
            </a:r>
            <a:r>
              <a:rPr lang="fi-FI" sz="2000" b="1" dirty="0"/>
              <a:t>. toi­nen ko­ti­mai­nen kie­li, pit­kä ja kes­ki­pit­kä oppi­mää­</a:t>
            </a:r>
            <a:r>
              <a:rPr lang="fi-FI" sz="2000" b="1" dirty="0">
                <a:highlight>
                  <a:srgbClr val="FFFF00"/>
                </a:highlight>
              </a:rPr>
              <a:t>rä LUMIT</a:t>
            </a:r>
          </a:p>
          <a:p>
            <a:pPr>
              <a:buClr>
                <a:srgbClr val="0099CC"/>
              </a:buClr>
              <a:defRPr/>
            </a:pPr>
            <a:r>
              <a:rPr lang="fi-FI" sz="2000" b="1" dirty="0"/>
              <a:t>ke 27.3. psy­ko­lo­gia, fi­lo­so­fia, his­to­ria, fy­siik­ka, bi­o­lo­gia</a:t>
            </a:r>
          </a:p>
          <a:p>
            <a:pPr marL="0" indent="0">
              <a:buNone/>
              <a:defRPr/>
            </a:pPr>
            <a:endParaRPr lang="fi-FI" sz="2000" b="1" dirty="0"/>
          </a:p>
          <a:p>
            <a:pPr marL="0" indent="0">
              <a:buFont typeface="Wingdings" panose="05000000000000000000" pitchFamily="2" charset="2"/>
              <a:buNone/>
              <a:defRPr/>
            </a:pPr>
            <a:endParaRPr lang="fi-FI" sz="2000" b="1" dirty="0"/>
          </a:p>
          <a:p>
            <a:pPr marL="0" indent="0" eaLnBrk="1" hangingPunct="1">
              <a:lnSpc>
                <a:spcPct val="80000"/>
              </a:lnSpc>
              <a:buClr>
                <a:srgbClr val="0099CC"/>
              </a:buClr>
              <a:buFont typeface="Wingdings" panose="05000000000000000000" pitchFamily="2" charset="2"/>
              <a:buNone/>
              <a:defRPr/>
            </a:pPr>
            <a:endParaRPr lang="fi-FI"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a:extLst>
              <a:ext uri="{FF2B5EF4-FFF2-40B4-BE49-F238E27FC236}">
                <a16:creationId xmlns:a16="http://schemas.microsoft.com/office/drawing/2014/main" id="{5368B29A-8880-491C-B274-3DD457E084ED}"/>
              </a:ext>
            </a:extLst>
          </p:cNvPr>
          <p:cNvSpPr>
            <a:spLocks noGrp="1" noChangeArrowheads="1"/>
          </p:cNvSpPr>
          <p:nvPr>
            <p:ph type="title"/>
          </p:nvPr>
        </p:nvSpPr>
        <p:spPr/>
        <p:txBody>
          <a:bodyPr/>
          <a:lstStyle/>
          <a:p>
            <a:r>
              <a:rPr lang="fi-FI" altLang="fi-FI"/>
              <a:t>ETHERNET ADAPTER</a:t>
            </a:r>
          </a:p>
        </p:txBody>
      </p:sp>
      <p:pic>
        <p:nvPicPr>
          <p:cNvPr id="30724" name="Kuva 4">
            <a:extLst>
              <a:ext uri="{FF2B5EF4-FFF2-40B4-BE49-F238E27FC236}">
                <a16:creationId xmlns:a16="http://schemas.microsoft.com/office/drawing/2014/main" id="{17FD4B44-C23F-42A7-B079-44D6FBFDDD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2756" y="3645024"/>
            <a:ext cx="2316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isällön paikkamerkki 1">
            <a:extLst>
              <a:ext uri="{FF2B5EF4-FFF2-40B4-BE49-F238E27FC236}">
                <a16:creationId xmlns:a16="http://schemas.microsoft.com/office/drawing/2014/main" id="{B3527CBC-B240-29C1-9A53-8CB2960107D1}"/>
              </a:ext>
            </a:extLst>
          </p:cNvPr>
          <p:cNvSpPr>
            <a:spLocks noGrp="1"/>
          </p:cNvSpPr>
          <p:nvPr>
            <p:ph idx="1"/>
          </p:nvPr>
        </p:nvSpPr>
        <p:spPr/>
        <p:txBody>
          <a:bodyPr/>
          <a:lstStyle/>
          <a:p>
            <a:r>
              <a:rPr lang="fi-FI" dirty="0"/>
              <a:t>Koulun laitteilla (</a:t>
            </a:r>
            <a:r>
              <a:rPr lang="fi-FI" dirty="0" err="1"/>
              <a:t>Opinsys</a:t>
            </a:r>
            <a:r>
              <a:rPr lang="fi-FI" dirty="0"/>
              <a:t>) et tarvitse adapteria.</a:t>
            </a:r>
          </a:p>
          <a:p>
            <a:r>
              <a:rPr lang="fi-FI" dirty="0"/>
              <a:t>Jos sinulla on OMA laite, tarkista, </a:t>
            </a:r>
          </a:p>
          <a:p>
            <a:pPr marL="0" indent="0">
              <a:buNone/>
            </a:pPr>
            <a:r>
              <a:rPr lang="fi-FI" dirty="0"/>
              <a:t>että sinulla on laitteessasi </a:t>
            </a:r>
          </a:p>
          <a:p>
            <a:pPr marL="0" indent="0">
              <a:buNone/>
            </a:pPr>
            <a:r>
              <a:rPr lang="fi-FI" dirty="0"/>
              <a:t>aukko verkkojohdolle. </a:t>
            </a:r>
          </a:p>
          <a:p>
            <a:pPr marL="0" indent="0">
              <a:buNone/>
            </a:pPr>
            <a:r>
              <a:rPr lang="fi-FI" dirty="0"/>
              <a:t>Jos ei ole, hanki adapteri.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D8BF3BBA-4026-4640-88B5-E697CAC6D03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1747" name="Picture 3" descr="ylioppilaslakki">
            <a:hlinkClick r:id="rId2"/>
            <a:extLst>
              <a:ext uri="{FF2B5EF4-FFF2-40B4-BE49-F238E27FC236}">
                <a16:creationId xmlns:a16="http://schemas.microsoft.com/office/drawing/2014/main" id="{9ABA662B-CC39-487F-9BCE-E926A9CD2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1D42BA12-A245-4936-90D1-4DA7A73188C5}"/>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1749" name="Rectangle 5">
            <a:extLst>
              <a:ext uri="{FF2B5EF4-FFF2-40B4-BE49-F238E27FC236}">
                <a16:creationId xmlns:a16="http://schemas.microsoft.com/office/drawing/2014/main" id="{226FA3B1-2688-496E-9420-9D97C5D0652D}"/>
              </a:ext>
            </a:extLst>
          </p:cNvPr>
          <p:cNvSpPr>
            <a:spLocks noGrp="1" noChangeArrowheads="1"/>
          </p:cNvSpPr>
          <p:nvPr>
            <p:ph type="title"/>
          </p:nvPr>
        </p:nvSpPr>
        <p:spPr>
          <a:xfrm>
            <a:off x="990600" y="1143000"/>
            <a:ext cx="7772400" cy="838200"/>
          </a:xfrm>
        </p:spPr>
        <p:txBody>
          <a:bodyPr/>
          <a:lstStyle/>
          <a:p>
            <a:pPr eaLnBrk="1" hangingPunct="1"/>
            <a:r>
              <a:rPr lang="fi-FI" altLang="fi-FI" sz="3200" b="1" dirty="0"/>
              <a:t>KOETILANNE</a:t>
            </a:r>
            <a:endParaRPr lang="en-GB" altLang="fi-FI" sz="3200" b="1" dirty="0"/>
          </a:p>
        </p:txBody>
      </p:sp>
      <p:sp>
        <p:nvSpPr>
          <p:cNvPr id="48134" name="Rectangle 6">
            <a:extLst>
              <a:ext uri="{FF2B5EF4-FFF2-40B4-BE49-F238E27FC236}">
                <a16:creationId xmlns:a16="http://schemas.microsoft.com/office/drawing/2014/main" id="{F3432590-97AB-4EF6-9550-DCE63B5B171D}"/>
              </a:ext>
            </a:extLst>
          </p:cNvPr>
          <p:cNvSpPr>
            <a:spLocks noGrp="1" noChangeArrowheads="1"/>
          </p:cNvSpPr>
          <p:nvPr>
            <p:ph type="body" idx="1"/>
          </p:nvPr>
        </p:nvSpPr>
        <p:spPr>
          <a:xfrm>
            <a:off x="1143000" y="1905000"/>
            <a:ext cx="7620000" cy="3180184"/>
          </a:xfrm>
        </p:spPr>
        <p:txBody>
          <a:bodyPr/>
          <a:lstStyle/>
          <a:p>
            <a:pPr eaLnBrk="1" hangingPunct="1">
              <a:defRPr/>
            </a:pPr>
            <a:r>
              <a:rPr lang="fi-FI" altLang="fi-FI" sz="2000" b="1" dirty="0">
                <a:cs typeface="Arial" panose="020B0604020202020204" pitchFamily="34" charset="0"/>
              </a:rPr>
              <a:t>Kirjoitussaliin mennään etukäteen arvotuille paikoille. </a:t>
            </a:r>
          </a:p>
          <a:p>
            <a:pPr eaLnBrk="1" hangingPunct="1">
              <a:defRPr/>
            </a:pPr>
            <a:r>
              <a:rPr lang="fi-FI" altLang="fi-FI" sz="2000" b="1" dirty="0">
                <a:cs typeface="Arial" panose="020B0604020202020204" pitchFamily="34" charset="0"/>
              </a:rPr>
              <a:t>Valvoja tarkistaa, että mukana on vain sallitut välineet.</a:t>
            </a:r>
          </a:p>
          <a:p>
            <a:pPr eaLnBrk="1" hangingPunct="1">
              <a:defRPr/>
            </a:pPr>
            <a:r>
              <a:rPr lang="fi-FI" altLang="fi-FI" sz="2000" b="1" dirty="0">
                <a:cs typeface="Arial" panose="020B0604020202020204" pitchFamily="34" charset="0"/>
              </a:rPr>
              <a:t>Käsilaukkuja, salkkuja, kasseja, pusseja ei saa tuoda saliin</a:t>
            </a:r>
          </a:p>
          <a:p>
            <a:pPr eaLnBrk="1" hangingPunct="1">
              <a:defRPr/>
            </a:pPr>
            <a:r>
              <a:rPr lang="fi-FI" altLang="fi-FI" sz="2000" b="1" u="sng" dirty="0">
                <a:solidFill>
                  <a:srgbClr val="FF0000"/>
                </a:solidFill>
                <a:cs typeface="Arial" panose="020B0604020202020204" pitchFamily="34" charset="0"/>
              </a:rPr>
              <a:t>Kännyköitä</a:t>
            </a:r>
            <a:r>
              <a:rPr lang="fi-FI" altLang="fi-FI" sz="2000" b="1" dirty="0">
                <a:solidFill>
                  <a:srgbClr val="FF0000"/>
                </a:solidFill>
                <a:cs typeface="Arial" panose="020B0604020202020204" pitchFamily="34" charset="0"/>
              </a:rPr>
              <a:t> tai muita elektronisia laitteita (ei mitään rannekelloja) ei saa tuoda kirjoitussaliin. </a:t>
            </a:r>
          </a:p>
          <a:p>
            <a:pPr eaLnBrk="1" hangingPunct="1">
              <a:defRPr/>
            </a:pPr>
            <a:r>
              <a:rPr lang="fi-FI" altLang="fi-FI" sz="2000" b="1" dirty="0">
                <a:solidFill>
                  <a:srgbClr val="FF0000"/>
                </a:solidFill>
                <a:cs typeface="Arial" panose="020B0604020202020204" pitchFamily="34" charset="0"/>
              </a:rPr>
              <a:t>KÄNNYKÄSTÄ VIRTA POIS.</a:t>
            </a:r>
          </a:p>
          <a:p>
            <a:pPr eaLnBrk="1" hangingPunct="1">
              <a:defRPr/>
            </a:pPr>
            <a:r>
              <a:rPr lang="fi-FI" altLang="fi-FI" sz="2000" b="1" dirty="0">
                <a:solidFill>
                  <a:schemeClr val="tx2">
                    <a:lumMod val="60000"/>
                    <a:lumOff val="40000"/>
                  </a:schemeClr>
                </a:solidFill>
                <a:cs typeface="Arial" panose="020B0604020202020204" pitchFamily="34" charset="0"/>
              </a:rPr>
              <a:t>Kokeeseen oma laite ja LANGALLISET kuulokkeet KAIKKIIN KOKEISIIN.</a:t>
            </a:r>
            <a:endParaRPr lang="fi-FI" altLang="fi-FI" sz="2000" b="1" dirty="0">
              <a:solidFill>
                <a:srgbClr val="FF0000"/>
              </a:solidFill>
              <a:cs typeface="Arial" panose="020B0604020202020204" pitchFamily="34" charset="0"/>
            </a:endParaRPr>
          </a:p>
          <a:p>
            <a:pPr eaLnBrk="1" hangingPunct="1">
              <a:defRPr/>
            </a:pPr>
            <a:r>
              <a:rPr lang="fi-FI" altLang="fi-FI" sz="2000" b="1" dirty="0">
                <a:cs typeface="Arial" panose="020B0604020202020204" pitchFamily="34" charset="0"/>
              </a:rPr>
              <a:t>Mukana voi olla lääkkeitä. Lääkkeet läpinäkyvään pussiin, jossa päällä oma nimi.</a:t>
            </a:r>
          </a:p>
          <a:p>
            <a:pPr eaLnBrk="1" hangingPunct="1">
              <a:defRPr/>
            </a:pPr>
            <a:r>
              <a:rPr lang="fi-FI" altLang="fi-FI" sz="2000" b="1" dirty="0">
                <a:solidFill>
                  <a:srgbClr val="FF0000"/>
                </a:solidFill>
                <a:cs typeface="Arial" panose="020B0604020202020204" pitchFamily="34" charset="0"/>
              </a:rPr>
              <a:t>Jos sinulla on kysymistä lääkkeistä, ota yhteyttä Tiinaan! </a:t>
            </a: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 calcmode="lin" valueType="num">
                                      <p:cBhvr additive="base">
                                        <p:cTn id="7" dur="500" fill="hold"/>
                                        <p:tgtEl>
                                          <p:spTgt spid="481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8134">
                                            <p:txEl>
                                              <p:pRg st="1" end="1"/>
                                            </p:txEl>
                                          </p:spTgt>
                                        </p:tgtEl>
                                        <p:attrNameLst>
                                          <p:attrName>style.visibility</p:attrName>
                                        </p:attrNameLst>
                                      </p:cBhvr>
                                      <p:to>
                                        <p:strVal val="visible"/>
                                      </p:to>
                                    </p:set>
                                    <p:anim calcmode="lin" valueType="num">
                                      <p:cBhvr additive="base">
                                        <p:cTn id="13" dur="500" fill="hold"/>
                                        <p:tgtEl>
                                          <p:spTgt spid="481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8134">
                                            <p:txEl>
                                              <p:pRg st="2" end="2"/>
                                            </p:txEl>
                                          </p:spTgt>
                                        </p:tgtEl>
                                        <p:attrNameLst>
                                          <p:attrName>style.visibility</p:attrName>
                                        </p:attrNameLst>
                                      </p:cBhvr>
                                      <p:to>
                                        <p:strVal val="visible"/>
                                      </p:to>
                                    </p:set>
                                    <p:anim calcmode="lin" valueType="num">
                                      <p:cBhvr additive="base">
                                        <p:cTn id="19" dur="500" fill="hold"/>
                                        <p:tgtEl>
                                          <p:spTgt spid="481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134">
                                            <p:txEl>
                                              <p:pRg st="3" end="3"/>
                                            </p:txEl>
                                          </p:spTgt>
                                        </p:tgtEl>
                                        <p:attrNameLst>
                                          <p:attrName>style.visibility</p:attrName>
                                        </p:attrNameLst>
                                      </p:cBhvr>
                                      <p:to>
                                        <p:strVal val="visible"/>
                                      </p:to>
                                    </p:set>
                                    <p:anim calcmode="lin" valueType="num">
                                      <p:cBhvr additive="base">
                                        <p:cTn id="25" dur="500" fill="hold"/>
                                        <p:tgtEl>
                                          <p:spTgt spid="4813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134">
                                            <p:txEl>
                                              <p:pRg st="4" end="4"/>
                                            </p:txEl>
                                          </p:spTgt>
                                        </p:tgtEl>
                                        <p:attrNameLst>
                                          <p:attrName>style.visibility</p:attrName>
                                        </p:attrNameLst>
                                      </p:cBhvr>
                                      <p:to>
                                        <p:strVal val="visible"/>
                                      </p:to>
                                    </p:set>
                                    <p:anim calcmode="lin" valueType="num">
                                      <p:cBhvr additive="base">
                                        <p:cTn id="31" dur="500" fill="hold"/>
                                        <p:tgtEl>
                                          <p:spTgt spid="4813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8134">
                                            <p:txEl>
                                              <p:pRg st="5" end="5"/>
                                            </p:txEl>
                                          </p:spTgt>
                                        </p:tgtEl>
                                        <p:attrNameLst>
                                          <p:attrName>style.visibility</p:attrName>
                                        </p:attrNameLst>
                                      </p:cBhvr>
                                      <p:to>
                                        <p:strVal val="visible"/>
                                      </p:to>
                                    </p:set>
                                    <p:anim calcmode="lin" valueType="num">
                                      <p:cBhvr additive="base">
                                        <p:cTn id="37" dur="500" fill="hold"/>
                                        <p:tgtEl>
                                          <p:spTgt spid="4813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8134">
                                            <p:txEl>
                                              <p:pRg st="6" end="6"/>
                                            </p:txEl>
                                          </p:spTgt>
                                        </p:tgtEl>
                                        <p:attrNameLst>
                                          <p:attrName>style.visibility</p:attrName>
                                        </p:attrNameLst>
                                      </p:cBhvr>
                                      <p:to>
                                        <p:strVal val="visible"/>
                                      </p:to>
                                    </p:set>
                                    <p:anim calcmode="lin" valueType="num">
                                      <p:cBhvr additive="base">
                                        <p:cTn id="43" dur="500" fill="hold"/>
                                        <p:tgtEl>
                                          <p:spTgt spid="4813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81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8134">
                                            <p:txEl>
                                              <p:pRg st="7" end="7"/>
                                            </p:txEl>
                                          </p:spTgt>
                                        </p:tgtEl>
                                        <p:attrNameLst>
                                          <p:attrName>style.visibility</p:attrName>
                                        </p:attrNameLst>
                                      </p:cBhvr>
                                      <p:to>
                                        <p:strVal val="visible"/>
                                      </p:to>
                                    </p:set>
                                    <p:anim calcmode="lin" valueType="num">
                                      <p:cBhvr additive="base">
                                        <p:cTn id="49" dur="500" fill="hold"/>
                                        <p:tgtEl>
                                          <p:spTgt spid="4813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813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734B23-69AE-038D-67FB-BC6F8B57EC98}"/>
              </a:ext>
            </a:extLst>
          </p:cNvPr>
          <p:cNvSpPr>
            <a:spLocks noGrp="1"/>
          </p:cNvSpPr>
          <p:nvPr>
            <p:ph type="title"/>
          </p:nvPr>
        </p:nvSpPr>
        <p:spPr/>
        <p:txBody>
          <a:bodyPr/>
          <a:lstStyle/>
          <a:p>
            <a:r>
              <a:rPr kumimoji="0" lang="fi-FI" altLang="fi-FI" sz="3200" b="1" i="0" u="none" strike="noStrike" kern="0" cap="none" spc="0" normalizeH="0" baseline="0" noProof="0" dirty="0">
                <a:ln>
                  <a:noFill/>
                </a:ln>
                <a:solidFill>
                  <a:srgbClr val="003366"/>
                </a:solidFill>
                <a:effectLst/>
                <a:uLnTx/>
                <a:uFillTx/>
                <a:latin typeface="Times New Roman"/>
                <a:ea typeface="+mj-ea"/>
                <a:cs typeface="+mj-cs"/>
              </a:rPr>
              <a:t>KOETILANNE</a:t>
            </a:r>
            <a:endParaRPr lang="fi-FI" dirty="0"/>
          </a:p>
        </p:txBody>
      </p:sp>
      <p:sp>
        <p:nvSpPr>
          <p:cNvPr id="3" name="Sisällön paikkamerkki 2">
            <a:extLst>
              <a:ext uri="{FF2B5EF4-FFF2-40B4-BE49-F238E27FC236}">
                <a16:creationId xmlns:a16="http://schemas.microsoft.com/office/drawing/2014/main" id="{30DE7CAF-CF72-C176-9ECE-3E722B78C7D7}"/>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Voit tuoda omia eväitä (pakattuina </a:t>
            </a:r>
            <a:r>
              <a:rPr kumimoji="0" lang="fi-FI" altLang="fi-FI" sz="2400" b="1" i="0" u="none" strike="noStrike" kern="0" cap="none" spc="0" normalizeH="0" baseline="0" noProof="0" dirty="0">
                <a:ln>
                  <a:noFill/>
                </a:ln>
                <a:solidFill>
                  <a:srgbClr val="003366">
                    <a:lumMod val="60000"/>
                    <a:lumOff val="40000"/>
                  </a:srgbClr>
                </a:solidFill>
                <a:effectLst/>
                <a:uLnTx/>
                <a:uFillTx/>
                <a:latin typeface="Arial"/>
                <a:ea typeface="+mn-ea"/>
                <a:cs typeface="Arial" panose="020B0604020202020204" pitchFamily="34" charset="0"/>
              </a:rPr>
              <a:t>läpinäkyvään </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rasiaan tai muoviin, ei pakkauksia ja kääreitä, juomapulloissa ei etikettejä). MITÄÄN TEKSTEJÄ EI SAA OLLA.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Myös yksittäispakatut hygieniatuotteet sallittu. Vessoissa on terveyssiteitä saatavilla.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vaatteita, joissa tekstiä.</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mitään papereita, ei edes nenäliinoja (paitsi halutessa maskit).</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Eteisessä pakataan eväät ym. pulpettien koreihin.</a:t>
            </a:r>
          </a:p>
          <a:p>
            <a:endParaRPr lang="fi-FI" dirty="0"/>
          </a:p>
        </p:txBody>
      </p:sp>
    </p:spTree>
    <p:extLst>
      <p:ext uri="{BB962C8B-B14F-4D97-AF65-F5344CB8AC3E}">
        <p14:creationId xmlns:p14="http://schemas.microsoft.com/office/powerpoint/2010/main" val="258192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E805F21-703F-4372-B6C6-B036BCB8FC2C}"/>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solidFill>
                  <a:srgbClr val="000000"/>
                </a:solidFill>
                <a:latin typeface="Times New Roman" panose="02020603050405020304" pitchFamily="18" charset="0"/>
              </a:rPr>
              <a:t> </a:t>
            </a:r>
          </a:p>
          <a:p>
            <a:pPr eaLnBrk="1" hangingPunct="1">
              <a:spcBef>
                <a:spcPct val="0"/>
              </a:spcBef>
              <a:buClrTx/>
              <a:buSzTx/>
              <a:buFontTx/>
              <a:buNone/>
            </a:pPr>
            <a:endParaRPr lang="en-GB" altLang="fi-FI" sz="2400">
              <a:solidFill>
                <a:srgbClr val="000000"/>
              </a:solidFill>
              <a:latin typeface="Times New Roman" panose="02020603050405020304" pitchFamily="18" charset="0"/>
            </a:endParaRPr>
          </a:p>
        </p:txBody>
      </p:sp>
      <p:pic>
        <p:nvPicPr>
          <p:cNvPr id="32771" name="Picture 3" descr="ylioppilaslakki">
            <a:hlinkClick r:id="rId2"/>
            <a:extLst>
              <a:ext uri="{FF2B5EF4-FFF2-40B4-BE49-F238E27FC236}">
                <a16:creationId xmlns:a16="http://schemas.microsoft.com/office/drawing/2014/main" id="{CB2418A9-D696-4A8B-9E4E-8EA6FFA32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CA0CD8AD-9BA7-40CB-BEE2-57B52195AF90}"/>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solidFill>
                  <a:srgbClr val="000000"/>
                </a:solidFill>
                <a:latin typeface="Times New Roman" panose="02020603050405020304" pitchFamily="18" charset="0"/>
              </a:rPr>
              <a:t>Kallaveden lukio</a:t>
            </a:r>
          </a:p>
          <a:p>
            <a:pPr eaLnBrk="1" hangingPunct="1">
              <a:spcBef>
                <a:spcPct val="0"/>
              </a:spcBef>
              <a:buClrTx/>
              <a:buSzTx/>
              <a:buFontTx/>
              <a:buNone/>
            </a:pPr>
            <a:r>
              <a:rPr lang="fi-FI" altLang="fi-FI" sz="1800" b="1">
                <a:solidFill>
                  <a:srgbClr val="000000"/>
                </a:solidFill>
                <a:latin typeface="Times New Roman" panose="02020603050405020304" pitchFamily="18" charset="0"/>
              </a:rPr>
              <a:t>ylioppilastutkinto</a:t>
            </a:r>
            <a:endParaRPr lang="en-GB" altLang="fi-FI" sz="1800" b="1">
              <a:solidFill>
                <a:srgbClr val="000000"/>
              </a:solidFill>
              <a:latin typeface="Times New Roman" panose="02020603050405020304" pitchFamily="18" charset="0"/>
            </a:endParaRPr>
          </a:p>
        </p:txBody>
      </p:sp>
      <p:sp>
        <p:nvSpPr>
          <p:cNvPr id="32773" name="Rectangle 5">
            <a:extLst>
              <a:ext uri="{FF2B5EF4-FFF2-40B4-BE49-F238E27FC236}">
                <a16:creationId xmlns:a16="http://schemas.microsoft.com/office/drawing/2014/main" id="{FDFF8D5C-039E-419E-8770-53CCD299DA8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a:t>
            </a:r>
            <a:endParaRPr lang="en-GB" altLang="fi-FI" sz="3200" b="1"/>
          </a:p>
        </p:txBody>
      </p:sp>
      <p:sp>
        <p:nvSpPr>
          <p:cNvPr id="49158" name="Rectangle 6">
            <a:extLst>
              <a:ext uri="{FF2B5EF4-FFF2-40B4-BE49-F238E27FC236}">
                <a16:creationId xmlns:a16="http://schemas.microsoft.com/office/drawing/2014/main" id="{1A1D937D-DF4C-40E7-A410-9DF554B3005A}"/>
              </a:ext>
            </a:extLst>
          </p:cNvPr>
          <p:cNvSpPr>
            <a:spLocks noGrp="1" noChangeArrowheads="1"/>
          </p:cNvSpPr>
          <p:nvPr>
            <p:ph type="body" idx="1"/>
          </p:nvPr>
        </p:nvSpPr>
        <p:spPr>
          <a:xfrm>
            <a:off x="1143000" y="2057400"/>
            <a:ext cx="7772400" cy="4495800"/>
          </a:xfrm>
        </p:spPr>
        <p:txBody>
          <a:bodyPr/>
          <a:lstStyle/>
          <a:p>
            <a:pPr eaLnBrk="1" hangingPunct="1">
              <a:lnSpc>
                <a:spcPct val="80000"/>
              </a:lnSpc>
              <a:buFont typeface="Wingdings" panose="05000000000000000000" pitchFamily="2" charset="2"/>
              <a:buNone/>
            </a:pPr>
            <a:endParaRPr lang="en-US" altLang="fi-FI" sz="2000" b="1" dirty="0">
              <a:solidFill>
                <a:srgbClr val="800000"/>
              </a:solidFill>
              <a:latin typeface="Comic Sans MS" panose="030F0702030302020204" pitchFamily="66" charset="0"/>
              <a:cs typeface="Times New Roman" panose="02020603050405020304" pitchFamily="18" charset="0"/>
            </a:endParaRPr>
          </a:p>
          <a:p>
            <a:pPr eaLnBrk="1" hangingPunct="1">
              <a:lnSpc>
                <a:spcPct val="80000"/>
              </a:lnSpc>
            </a:pPr>
            <a:r>
              <a:rPr lang="fi-FI" altLang="fi-FI" sz="2000" b="1" dirty="0">
                <a:cs typeface="Arial" panose="020B0604020202020204" pitchFamily="34" charset="0"/>
              </a:rPr>
              <a:t>Kirjoitussalissa kokelaat eivät saa liikkua paikaltaan muuta kuin valvojan saattamina; tämä koskee myös WC-käyntejä.</a:t>
            </a:r>
          </a:p>
          <a:p>
            <a:pPr eaLnBrk="1" hangingPunct="1">
              <a:lnSpc>
                <a:spcPct val="80000"/>
              </a:lnSpc>
            </a:pPr>
            <a:r>
              <a:rPr lang="fi-FI" altLang="fi-FI" sz="2000" b="1" dirty="0">
                <a:solidFill>
                  <a:srgbClr val="FF0000"/>
                </a:solidFill>
                <a:cs typeface="Arial" panose="020B0604020202020204" pitchFamily="34" charset="0"/>
              </a:rPr>
              <a:t>WC-käyntiä varten viittaa pulpetilla olevalla numerolapulla. </a:t>
            </a:r>
          </a:p>
          <a:p>
            <a:pPr eaLnBrk="1" hangingPunct="1">
              <a:lnSpc>
                <a:spcPct val="80000"/>
              </a:lnSpc>
            </a:pPr>
            <a:r>
              <a:rPr lang="fi-FI" altLang="fi-FI" sz="2000" b="1" dirty="0">
                <a:cs typeface="Arial" panose="020B0604020202020204" pitchFamily="34" charset="0"/>
              </a:rPr>
              <a:t>Jos tarvitset jotakin, tai kyseessä on tekninen ongelma, nosta näkyvästi kätesi. Tämä on merkki valvojalle, joka tulee luoksesi ja jolle selität asiasi.</a:t>
            </a:r>
          </a:p>
          <a:p>
            <a:pPr eaLnBrk="1" hangingPunct="1">
              <a:lnSpc>
                <a:spcPct val="80000"/>
              </a:lnSpc>
            </a:pPr>
            <a:r>
              <a:rPr lang="fi-FI" altLang="fi-FI" sz="2000" b="1" dirty="0">
                <a:cs typeface="Arial" panose="020B0604020202020204" pitchFamily="34" charset="0"/>
              </a:rPr>
              <a:t>Koeaika on tasan 6 tuntia (9.00 - 15.00). Aikavaroitus n. 15 min ennen kokeen päättymistä.</a:t>
            </a:r>
          </a:p>
          <a:p>
            <a:pPr eaLnBrk="1" hangingPunct="1">
              <a:lnSpc>
                <a:spcPct val="80000"/>
              </a:lnSpc>
            </a:pPr>
            <a:r>
              <a:rPr lang="fi-FI" altLang="fi-FI" sz="2000" b="1" dirty="0">
                <a:cs typeface="Arial" panose="020B0604020202020204" pitchFamily="34" charset="0"/>
              </a:rPr>
              <a:t>Voi olla YTL:n myöntämä jatkoaika 2 tuntia.</a:t>
            </a:r>
          </a:p>
          <a:p>
            <a:pPr eaLnBrk="1" hangingPunct="1">
              <a:lnSpc>
                <a:spcPct val="80000"/>
              </a:lnSpc>
            </a:pPr>
            <a:r>
              <a:rPr lang="fi-FI" altLang="fi-FI" sz="2000" b="1" dirty="0">
                <a:solidFill>
                  <a:srgbClr val="FF0000"/>
                </a:solidFill>
                <a:cs typeface="Arial" panose="020B0604020202020204" pitchFamily="34" charset="0"/>
              </a:rPr>
              <a:t>Koetilaisuudesta ei saa poistua ennen klo 12.00. </a:t>
            </a:r>
          </a:p>
          <a:p>
            <a:pPr eaLnBrk="1" hangingPunct="1">
              <a:lnSpc>
                <a:spcPct val="80000"/>
              </a:lnSpc>
            </a:pPr>
            <a:r>
              <a:rPr lang="fi-FI" altLang="fi-FI" sz="2000" b="1" dirty="0">
                <a:cs typeface="Arial" panose="020B0604020202020204" pitchFamily="34" charset="0"/>
              </a:rPr>
              <a:t>Kokeesta poistuva vie mukanaan kirjoitusvälineensä. Roskat on vietävä salin takana oleviin astioihin. </a:t>
            </a:r>
          </a:p>
          <a:p>
            <a:pPr eaLnBrk="1" hangingPunct="1">
              <a:lnSpc>
                <a:spcPct val="80000"/>
              </a:lnSpc>
            </a:pPr>
            <a:r>
              <a:rPr lang="fi-FI" altLang="fi-FI" sz="2000" b="1" dirty="0">
                <a:solidFill>
                  <a:srgbClr val="FF0000"/>
                </a:solidFill>
                <a:cs typeface="Arial" panose="020B0604020202020204" pitchFamily="34" charset="0"/>
              </a:rPr>
              <a:t>MITÄÄN PAPEREITA EIKÄ USB-TIKKUJA SAA VIEDÄ ULOS SALISTA</a:t>
            </a:r>
            <a:r>
              <a:rPr lang="fi-FI" altLang="fi-FI" sz="2400" b="1" dirty="0">
                <a:solidFill>
                  <a:srgbClr val="FF0000"/>
                </a:solidFill>
                <a:cs typeface="Arial" panose="020B0604020202020204" pitchFamily="34" charset="0"/>
              </a:rPr>
              <a:t>. PALAUTETAAN VALVOJALLE.</a:t>
            </a:r>
          </a:p>
          <a:p>
            <a:pPr eaLnBrk="1" hangingPunct="1">
              <a:lnSpc>
                <a:spcPct val="80000"/>
              </a:lnSpc>
              <a:buFont typeface="Wingdings" panose="05000000000000000000" pitchFamily="2" charset="2"/>
              <a:buNone/>
            </a:pPr>
            <a:r>
              <a:rPr lang="fi-FI" altLang="fi-FI" sz="2400" b="1" dirty="0">
                <a:solidFill>
                  <a:srgbClr val="800000"/>
                </a:solidFill>
                <a:latin typeface="Comic Sans MS" panose="030F0702030302020204" pitchFamily="66" charset="0"/>
                <a:cs typeface="Times New Roman" panose="02020603050405020304" pitchFamily="18" charset="0"/>
              </a:rPr>
              <a:t> </a:t>
            </a:r>
          </a:p>
          <a:p>
            <a:pPr eaLnBrk="1" hangingPunct="1">
              <a:lnSpc>
                <a:spcPct val="80000"/>
              </a:lnSpc>
              <a:buFont typeface="Wingdings" panose="05000000000000000000" pitchFamily="2" charset="2"/>
              <a:buNone/>
            </a:pPr>
            <a:r>
              <a:rPr lang="fi-FI" altLang="fi-FI" sz="2000" dirty="0">
                <a:latin typeface="Courier 12pt"/>
                <a:cs typeface="Times New Roman" panose="02020603050405020304" pitchFamily="18" charset="0"/>
              </a:rPr>
              <a:t> </a:t>
            </a:r>
            <a:endParaRPr lang="fi-FI" altLang="fi-FI" sz="2000" dirty="0">
              <a:latin typeface="Times New Roman Normaali"/>
              <a:cs typeface="Times New Roman" panose="02020603050405020304" pitchFamily="18" charset="0"/>
            </a:endParaRPr>
          </a:p>
          <a:p>
            <a:pPr eaLnBrk="1" hangingPunct="1">
              <a:lnSpc>
                <a:spcPct val="80000"/>
              </a:lnSpc>
            </a:pPr>
            <a:endParaRPr lang="en-GB" altLang="fi-FI" sz="20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8">
                                            <p:txEl>
                                              <p:pRg st="1" end="1"/>
                                            </p:txEl>
                                          </p:spTgt>
                                        </p:tgtEl>
                                        <p:attrNameLst>
                                          <p:attrName>style.visibility</p:attrName>
                                        </p:attrNameLst>
                                      </p:cBhvr>
                                      <p:to>
                                        <p:strVal val="visible"/>
                                      </p:to>
                                    </p:set>
                                    <p:anim calcmode="lin" valueType="num">
                                      <p:cBhvr additive="base">
                                        <p:cTn id="7" dur="500" fill="hold"/>
                                        <p:tgtEl>
                                          <p:spTgt spid="4915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8">
                                            <p:txEl>
                                              <p:pRg st="2" end="2"/>
                                            </p:txEl>
                                          </p:spTgt>
                                        </p:tgtEl>
                                        <p:attrNameLst>
                                          <p:attrName>style.visibility</p:attrName>
                                        </p:attrNameLst>
                                      </p:cBhvr>
                                      <p:to>
                                        <p:strVal val="visible"/>
                                      </p:to>
                                    </p:set>
                                    <p:anim calcmode="lin" valueType="num">
                                      <p:cBhvr additive="base">
                                        <p:cTn id="13" dur="500" fill="hold"/>
                                        <p:tgtEl>
                                          <p:spTgt spid="4915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8">
                                            <p:txEl>
                                              <p:pRg st="3" end="3"/>
                                            </p:txEl>
                                          </p:spTgt>
                                        </p:tgtEl>
                                        <p:attrNameLst>
                                          <p:attrName>style.visibility</p:attrName>
                                        </p:attrNameLst>
                                      </p:cBhvr>
                                      <p:to>
                                        <p:strVal val="visible"/>
                                      </p:to>
                                    </p:set>
                                    <p:anim calcmode="lin" valueType="num">
                                      <p:cBhvr additive="base">
                                        <p:cTn id="19" dur="500" fill="hold"/>
                                        <p:tgtEl>
                                          <p:spTgt spid="4915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9158">
                                            <p:txEl>
                                              <p:pRg st="4" end="4"/>
                                            </p:txEl>
                                          </p:spTgt>
                                        </p:tgtEl>
                                        <p:attrNameLst>
                                          <p:attrName>style.visibility</p:attrName>
                                        </p:attrNameLst>
                                      </p:cBhvr>
                                      <p:to>
                                        <p:strVal val="visible"/>
                                      </p:to>
                                    </p:set>
                                    <p:anim calcmode="lin" valueType="num">
                                      <p:cBhvr additive="base">
                                        <p:cTn id="25" dur="500" fill="hold"/>
                                        <p:tgtEl>
                                          <p:spTgt spid="4915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9158">
                                            <p:txEl>
                                              <p:pRg st="5" end="5"/>
                                            </p:txEl>
                                          </p:spTgt>
                                        </p:tgtEl>
                                        <p:attrNameLst>
                                          <p:attrName>style.visibility</p:attrName>
                                        </p:attrNameLst>
                                      </p:cBhvr>
                                      <p:to>
                                        <p:strVal val="visible"/>
                                      </p:to>
                                    </p:set>
                                    <p:anim calcmode="lin" valueType="num">
                                      <p:cBhvr additive="base">
                                        <p:cTn id="31" dur="500" fill="hold"/>
                                        <p:tgtEl>
                                          <p:spTgt spid="4915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91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9158">
                                            <p:txEl>
                                              <p:pRg st="6" end="6"/>
                                            </p:txEl>
                                          </p:spTgt>
                                        </p:tgtEl>
                                        <p:attrNameLst>
                                          <p:attrName>style.visibility</p:attrName>
                                        </p:attrNameLst>
                                      </p:cBhvr>
                                      <p:to>
                                        <p:strVal val="visible"/>
                                      </p:to>
                                    </p:set>
                                    <p:anim calcmode="lin" valueType="num">
                                      <p:cBhvr additive="base">
                                        <p:cTn id="37" dur="500" fill="hold"/>
                                        <p:tgtEl>
                                          <p:spTgt spid="4915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91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9158">
                                            <p:txEl>
                                              <p:pRg st="7" end="7"/>
                                            </p:txEl>
                                          </p:spTgt>
                                        </p:tgtEl>
                                        <p:attrNameLst>
                                          <p:attrName>style.visibility</p:attrName>
                                        </p:attrNameLst>
                                      </p:cBhvr>
                                      <p:to>
                                        <p:strVal val="visible"/>
                                      </p:to>
                                    </p:set>
                                    <p:anim calcmode="lin" valueType="num">
                                      <p:cBhvr additive="base">
                                        <p:cTn id="43" dur="500" fill="hold"/>
                                        <p:tgtEl>
                                          <p:spTgt spid="49158">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91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9158">
                                            <p:txEl>
                                              <p:pRg st="8" end="8"/>
                                            </p:txEl>
                                          </p:spTgt>
                                        </p:tgtEl>
                                        <p:attrNameLst>
                                          <p:attrName>style.visibility</p:attrName>
                                        </p:attrNameLst>
                                      </p:cBhvr>
                                      <p:to>
                                        <p:strVal val="visible"/>
                                      </p:to>
                                    </p:set>
                                    <p:anim calcmode="lin" valueType="num">
                                      <p:cBhvr additive="base">
                                        <p:cTn id="49" dur="500" fill="hold"/>
                                        <p:tgtEl>
                                          <p:spTgt spid="49158">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91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49158">
                                            <p:txEl>
                                              <p:pRg st="9" end="9"/>
                                            </p:txEl>
                                          </p:spTgt>
                                        </p:tgtEl>
                                        <p:attrNameLst>
                                          <p:attrName>style.visibility</p:attrName>
                                        </p:attrNameLst>
                                      </p:cBhvr>
                                      <p:to>
                                        <p:strVal val="visible"/>
                                      </p:to>
                                    </p:set>
                                    <p:anim calcmode="lin" valueType="num">
                                      <p:cBhvr additive="base">
                                        <p:cTn id="55" dur="500" fill="hold"/>
                                        <p:tgtEl>
                                          <p:spTgt spid="49158">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1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49158">
                                            <p:txEl>
                                              <p:pRg st="10" end="10"/>
                                            </p:txEl>
                                          </p:spTgt>
                                        </p:tgtEl>
                                        <p:attrNameLst>
                                          <p:attrName>style.visibility</p:attrName>
                                        </p:attrNameLst>
                                      </p:cBhvr>
                                      <p:to>
                                        <p:strVal val="visible"/>
                                      </p:to>
                                    </p:set>
                                    <p:anim calcmode="lin" valueType="num">
                                      <p:cBhvr additive="base">
                                        <p:cTn id="61" dur="500" fill="hold"/>
                                        <p:tgtEl>
                                          <p:spTgt spid="49158">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91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8500EC7-458F-4504-8468-0D9DACE2D3A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3795" name="Picture 3" descr="ylioppilaslakki">
            <a:hlinkClick r:id="rId2"/>
            <a:extLst>
              <a:ext uri="{FF2B5EF4-FFF2-40B4-BE49-F238E27FC236}">
                <a16:creationId xmlns:a16="http://schemas.microsoft.com/office/drawing/2014/main" id="{1DB5388C-567C-4B9A-B1CD-D42727DF8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a16="http://schemas.microsoft.com/office/drawing/2014/main" id="{0798D00C-45E9-459C-BA24-12FF0BAE7202}"/>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a:t>
            </a:r>
            <a:endParaRPr lang="en-GB" altLang="fi-FI" sz="1800" b="1">
              <a:latin typeface="Times New Roman" panose="02020603050405020304" pitchFamily="18" charset="0"/>
            </a:endParaRPr>
          </a:p>
        </p:txBody>
      </p:sp>
      <p:sp>
        <p:nvSpPr>
          <p:cNvPr id="33797" name="Rectangle 5">
            <a:extLst>
              <a:ext uri="{FF2B5EF4-FFF2-40B4-BE49-F238E27FC236}">
                <a16:creationId xmlns:a16="http://schemas.microsoft.com/office/drawing/2014/main" id="{6B0A2057-8300-47ED-B441-5AAB4385995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 </a:t>
            </a:r>
            <a:endParaRPr lang="en-GB" altLang="fi-FI" sz="3200" b="1"/>
          </a:p>
        </p:txBody>
      </p:sp>
      <p:sp>
        <p:nvSpPr>
          <p:cNvPr id="51206" name="Rectangle 6">
            <a:extLst>
              <a:ext uri="{FF2B5EF4-FFF2-40B4-BE49-F238E27FC236}">
                <a16:creationId xmlns:a16="http://schemas.microsoft.com/office/drawing/2014/main" id="{CE0DB1D3-77DE-49A4-BA64-22817A8A9897}"/>
              </a:ext>
            </a:extLst>
          </p:cNvPr>
          <p:cNvSpPr>
            <a:spLocks noGrp="1" noChangeArrowheads="1"/>
          </p:cNvSpPr>
          <p:nvPr>
            <p:ph type="body" idx="1"/>
          </p:nvPr>
        </p:nvSpPr>
        <p:spPr>
          <a:xfrm>
            <a:off x="1143000" y="1905000"/>
            <a:ext cx="7772400" cy="4419600"/>
          </a:xfrm>
        </p:spPr>
        <p:txBody>
          <a:bodyPr/>
          <a:lstStyle/>
          <a:p>
            <a:pPr eaLnBrk="1" hangingPunct="1">
              <a:lnSpc>
                <a:spcPct val="90000"/>
              </a:lnSpc>
              <a:buFont typeface="Wingdings" panose="05000000000000000000" pitchFamily="2" charset="2"/>
              <a:buNone/>
              <a:defRPr/>
            </a:pPr>
            <a:r>
              <a:rPr lang="en-US" sz="1800" dirty="0">
                <a:latin typeface="Times New Roman" pitchFamily="18" charset="0"/>
                <a:cs typeface="Times New Roman" pitchFamily="18" charset="0"/>
              </a:rPr>
              <a:t>	</a:t>
            </a:r>
            <a:r>
              <a:rPr lang="fi-FI" sz="1800" b="1" dirty="0">
                <a:solidFill>
                  <a:srgbClr val="800000"/>
                </a:solidFill>
                <a:latin typeface="Comic Sans MS" pitchFamily="66" charset="0"/>
                <a:cs typeface="Times New Roman" pitchFamily="18" charset="0"/>
              </a:rPr>
              <a:t>	</a:t>
            </a:r>
          </a:p>
          <a:p>
            <a:pPr eaLnBrk="1" hangingPunct="1">
              <a:lnSpc>
                <a:spcPct val="90000"/>
              </a:lnSpc>
              <a:defRPr/>
            </a:pPr>
            <a:r>
              <a:rPr lang="fi-FI" sz="2000" b="1" dirty="0">
                <a:cs typeface="Arial" panose="020B0604020202020204" pitchFamily="34" charset="0"/>
              </a:rPr>
              <a:t>TARKISTA LOPETETTUASI VIELÄ ETTÄ OLET PÄÄTTÄNYT KOKEEN JA KONSEPTIPAPEREISSA ON NIMESI </a:t>
            </a:r>
          </a:p>
          <a:p>
            <a:pPr lvl="2" eaLnBrk="1" hangingPunct="1">
              <a:lnSpc>
                <a:spcPct val="90000"/>
              </a:lnSpc>
              <a:defRPr/>
            </a:pPr>
            <a:r>
              <a:rPr lang="fi-FI" sz="2000" b="1" dirty="0">
                <a:cs typeface="Arial" panose="020B0604020202020204" pitchFamily="34" charset="0"/>
              </a:rPr>
              <a:t>vie USB-tikkusi ja käyttämäsi konseptipaperit takavalvojalle</a:t>
            </a:r>
          </a:p>
          <a:p>
            <a:pPr lvl="2" eaLnBrk="1" hangingPunct="1">
              <a:lnSpc>
                <a:spcPct val="90000"/>
              </a:lnSpc>
              <a:defRPr/>
            </a:pPr>
            <a:r>
              <a:rPr lang="fi-FI" sz="2000" b="1" dirty="0">
                <a:cs typeface="Arial" panose="020B0604020202020204" pitchFamily="34" charset="0"/>
              </a:rPr>
              <a:t>näytä henkilötodistuksesi</a:t>
            </a:r>
          </a:p>
          <a:p>
            <a:pPr eaLnBrk="1" hangingPunct="1">
              <a:lnSpc>
                <a:spcPct val="90000"/>
              </a:lnSpc>
              <a:defRPr/>
            </a:pPr>
            <a:r>
              <a:rPr lang="fi-FI" sz="2000" b="1" dirty="0">
                <a:cs typeface="Arial" panose="020B0604020202020204" pitchFamily="34" charset="0"/>
              </a:rPr>
              <a:t>KUN KOEAIKA LOPPUU</a:t>
            </a:r>
          </a:p>
          <a:p>
            <a:pPr marL="457200" lvl="1" indent="0" eaLnBrk="1" hangingPunct="1">
              <a:lnSpc>
                <a:spcPct val="90000"/>
              </a:lnSpc>
              <a:buFontTx/>
              <a:buNone/>
              <a:defRPr/>
            </a:pPr>
            <a:r>
              <a:rPr lang="fi-FI" sz="2000" b="1" dirty="0">
                <a:cs typeface="Arial" panose="020B0604020202020204" pitchFamily="34" charset="0"/>
              </a:rPr>
              <a:t>	- </a:t>
            </a:r>
            <a:r>
              <a:rPr lang="fi-FI" sz="2000" b="1" u="sng" dirty="0">
                <a:cs typeface="Arial" panose="020B0604020202020204" pitchFamily="34" charset="0"/>
              </a:rPr>
              <a:t>päätä koe </a:t>
            </a:r>
            <a:r>
              <a:rPr lang="fi-FI" sz="2000" b="1" dirty="0">
                <a:cs typeface="Arial" panose="020B0604020202020204" pitchFamily="34" charset="0"/>
              </a:rPr>
              <a:t>saamiesi ohjeiden mukaisesti</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nouse seisomaan ja odota</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a:t>
            </a:r>
            <a:r>
              <a:rPr lang="fi-FI" sz="2000" b="1" dirty="0">
                <a:solidFill>
                  <a:srgbClr val="FF0000"/>
                </a:solidFill>
                <a:cs typeface="Arial" panose="020B0604020202020204" pitchFamily="34" charset="0"/>
              </a:rPr>
              <a:t>vie USB-tikkusi ja käyttämäsi konseptipaperit 	takavalvojalle sekä näytä henkilötodistuksesi</a:t>
            </a:r>
          </a:p>
          <a:p>
            <a:pPr marL="0" indent="0" eaLnBrk="1" hangingPunct="1">
              <a:lnSpc>
                <a:spcPct val="90000"/>
              </a:lnSpc>
              <a:buFont typeface="Wingdings" panose="05000000000000000000" pitchFamily="2" charset="2"/>
              <a:buNone/>
              <a:defRPr/>
            </a:pPr>
            <a:endParaRPr lang="fi-FI" sz="2000" b="1" dirty="0">
              <a:solidFill>
                <a:srgbClr val="FF0000"/>
              </a:solidFill>
              <a:cs typeface="Arial" panose="020B0604020202020204" pitchFamily="34" charset="0"/>
            </a:endParaRPr>
          </a:p>
          <a:p>
            <a:pPr eaLnBrk="1" hangingPunct="1">
              <a:lnSpc>
                <a:spcPct val="90000"/>
              </a:lnSpc>
              <a:defRPr/>
            </a:pPr>
            <a:endParaRPr lang="fi-FI" sz="2000" b="1" dirty="0">
              <a:solidFill>
                <a:srgbClr val="800000"/>
              </a:solidFill>
              <a:cs typeface="Arial" panose="020B0604020202020204" pitchFamily="34" charset="0"/>
            </a:endParaRPr>
          </a:p>
          <a:p>
            <a:pPr eaLnBrk="1" hangingPunct="1">
              <a:lnSpc>
                <a:spcPct val="90000"/>
              </a:lnSpc>
              <a:buFont typeface="Wingdings" panose="05000000000000000000" pitchFamily="2" charset="2"/>
              <a:buNone/>
              <a:defRPr/>
            </a:pPr>
            <a:r>
              <a:rPr lang="fi-FI" sz="1800" b="1" dirty="0">
                <a:solidFill>
                  <a:srgbClr val="800000"/>
                </a:solidFill>
                <a:latin typeface="Courier 12pt" charset="0"/>
                <a:cs typeface="Times New Roman" pitchFamily="18" charset="0"/>
              </a:rPr>
              <a:t> </a:t>
            </a:r>
            <a:endParaRPr lang="fi-FI" sz="1800" b="1" dirty="0">
              <a:solidFill>
                <a:srgbClr val="800000"/>
              </a:solidFill>
              <a:latin typeface="Times New Roman Normaali" charset="0"/>
              <a:cs typeface="Times New Roman" pitchFamily="18" charset="0"/>
            </a:endParaRPr>
          </a:p>
          <a:p>
            <a:pPr eaLnBrk="1" hangingPunct="1">
              <a:lnSpc>
                <a:spcPct val="90000"/>
              </a:lnSpc>
              <a:buFont typeface="Wingdings" panose="05000000000000000000" pitchFamily="2" charset="2"/>
              <a:buNone/>
              <a:defRPr/>
            </a:pPr>
            <a:endParaRPr lang="fi-FI" sz="1800" dirty="0">
              <a:latin typeface="Times New Roman Normaali" charset="0"/>
              <a:cs typeface="Times New Roman" pitchFamily="18" charset="0"/>
            </a:endParaRPr>
          </a:p>
          <a:p>
            <a:pPr eaLnBrk="1" hangingPunct="1">
              <a:lnSpc>
                <a:spcPct val="90000"/>
              </a:lnSpc>
              <a:defRPr/>
            </a:pPr>
            <a:endParaRPr lang="en-GB" sz="18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 calcmode="lin" valueType="num">
                                      <p:cBhvr additive="base">
                                        <p:cTn id="7" dur="500" fill="hold"/>
                                        <p:tgtEl>
                                          <p:spTgt spid="512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6">
                                            <p:txEl>
                                              <p:pRg st="1" end="1"/>
                                            </p:txEl>
                                          </p:spTgt>
                                        </p:tgtEl>
                                        <p:attrNameLst>
                                          <p:attrName>style.visibility</p:attrName>
                                        </p:attrNameLst>
                                      </p:cBhvr>
                                      <p:to>
                                        <p:strVal val="visible"/>
                                      </p:to>
                                    </p:set>
                                    <p:anim calcmode="lin" valueType="num">
                                      <p:cBhvr additive="base">
                                        <p:cTn id="13" dur="500" fill="hold"/>
                                        <p:tgtEl>
                                          <p:spTgt spid="512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1206">
                                            <p:txEl>
                                              <p:pRg st="2" end="2"/>
                                            </p:txEl>
                                          </p:spTgt>
                                        </p:tgtEl>
                                        <p:attrNameLst>
                                          <p:attrName>style.visibility</p:attrName>
                                        </p:attrNameLst>
                                      </p:cBhvr>
                                      <p:to>
                                        <p:strVal val="visible"/>
                                      </p:to>
                                    </p:set>
                                    <p:anim calcmode="lin" valueType="num">
                                      <p:cBhvr additive="base">
                                        <p:cTn id="17" dur="500" fill="hold"/>
                                        <p:tgtEl>
                                          <p:spTgt spid="5120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20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1206">
                                            <p:txEl>
                                              <p:pRg st="3" end="3"/>
                                            </p:txEl>
                                          </p:spTgt>
                                        </p:tgtEl>
                                        <p:attrNameLst>
                                          <p:attrName>style.visibility</p:attrName>
                                        </p:attrNameLst>
                                      </p:cBhvr>
                                      <p:to>
                                        <p:strVal val="visible"/>
                                      </p:to>
                                    </p:set>
                                    <p:anim calcmode="lin" valueType="num">
                                      <p:cBhvr additive="base">
                                        <p:cTn id="21" dur="500" fill="hold"/>
                                        <p:tgtEl>
                                          <p:spTgt spid="5120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2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1206">
                                            <p:txEl>
                                              <p:pRg st="4" end="4"/>
                                            </p:txEl>
                                          </p:spTgt>
                                        </p:tgtEl>
                                        <p:attrNameLst>
                                          <p:attrName>style.visibility</p:attrName>
                                        </p:attrNameLst>
                                      </p:cBhvr>
                                      <p:to>
                                        <p:strVal val="visible"/>
                                      </p:to>
                                    </p:set>
                                    <p:anim calcmode="lin" valueType="num">
                                      <p:cBhvr additive="base">
                                        <p:cTn id="27" dur="500" fill="hold"/>
                                        <p:tgtEl>
                                          <p:spTgt spid="5120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12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51206">
                                            <p:txEl>
                                              <p:pRg st="10" end="10"/>
                                            </p:txEl>
                                          </p:spTgt>
                                        </p:tgtEl>
                                        <p:attrNameLst>
                                          <p:attrName>style.visibility</p:attrName>
                                        </p:attrNameLst>
                                      </p:cBhvr>
                                      <p:to>
                                        <p:strVal val="visible"/>
                                      </p:to>
                                    </p:set>
                                    <p:anim calcmode="lin" valueType="num">
                                      <p:cBhvr additive="base">
                                        <p:cTn id="33" dur="500" fill="hold"/>
                                        <p:tgtEl>
                                          <p:spTgt spid="51206">
                                            <p:txEl>
                                              <p:pRg st="10" end="1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120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499EBC27-E83B-48B9-8F85-CEC2C5859E1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4819" name="Picture 3" descr="ylioppilaslakki">
            <a:hlinkClick r:id="rId2"/>
            <a:extLst>
              <a:ext uri="{FF2B5EF4-FFF2-40B4-BE49-F238E27FC236}">
                <a16:creationId xmlns:a16="http://schemas.microsoft.com/office/drawing/2014/main" id="{D781F367-FE33-4FF6-890D-0B17AF983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B86F005E-6C0D-4E6F-B9A5-46A8AFC19604}"/>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4821" name="Rectangle 5">
            <a:extLst>
              <a:ext uri="{FF2B5EF4-FFF2-40B4-BE49-F238E27FC236}">
                <a16:creationId xmlns:a16="http://schemas.microsoft.com/office/drawing/2014/main" id="{705DC572-9223-4AE3-AA9C-F1E485DB86F2}"/>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 lukutaidon koe</a:t>
            </a:r>
            <a:endParaRPr lang="en-GB" altLang="fi-FI" sz="3200" b="1"/>
          </a:p>
        </p:txBody>
      </p:sp>
      <p:sp>
        <p:nvSpPr>
          <p:cNvPr id="34822" name="Rectangle 6">
            <a:extLst>
              <a:ext uri="{FF2B5EF4-FFF2-40B4-BE49-F238E27FC236}">
                <a16:creationId xmlns:a16="http://schemas.microsoft.com/office/drawing/2014/main" id="{36B8C54C-8E49-4444-93CC-E61194B36737}"/>
              </a:ext>
            </a:extLst>
          </p:cNvPr>
          <p:cNvSpPr>
            <a:spLocks noGrp="1" noChangeArrowheads="1"/>
          </p:cNvSpPr>
          <p:nvPr>
            <p:ph type="body" idx="1"/>
          </p:nvPr>
        </p:nvSpPr>
        <p:spPr>
          <a:xfrm>
            <a:off x="1173163" y="1524000"/>
            <a:ext cx="7772400" cy="4572000"/>
          </a:xfrm>
        </p:spPr>
        <p:txBody>
          <a:bodyPr/>
          <a:lstStyle/>
          <a:p>
            <a:pPr eaLnBrk="1" hangingPunct="1">
              <a:lnSpc>
                <a:spcPct val="90000"/>
              </a:lnSpc>
            </a:pPr>
            <a:endParaRPr lang="fi-FI" altLang="fi-FI" sz="1800" b="1">
              <a:latin typeface="Comic Sans MS" panose="030F0702030302020204" pitchFamily="66" charset="0"/>
            </a:endParaRPr>
          </a:p>
          <a:p>
            <a:pPr eaLnBrk="1" hangingPunct="1">
              <a:lnSpc>
                <a:spcPct val="90000"/>
              </a:lnSpc>
            </a:pPr>
            <a:r>
              <a:rPr lang="fi-FI" altLang="fi-FI" sz="1800" b="1"/>
              <a:t>Lukutaidon kokeessa arvioidaan kokelaan kriittistä ja kulttuurista lukutaitoa eli taitoa eritellä, tulkita, arvioida ja hyödyntää monimuotoisia tekstejä tietoisena niiden tavoitteista, ilmaisukeinoista ja konteksteista.</a:t>
            </a:r>
          </a:p>
          <a:p>
            <a:pPr eaLnBrk="1" hangingPunct="1">
              <a:lnSpc>
                <a:spcPct val="90000"/>
              </a:lnSpc>
            </a:pPr>
            <a:r>
              <a:rPr lang="fi-FI" altLang="fi-FI" sz="1800" b="1"/>
              <a:t>Lukutaidon koe on kuuden tunnin mittainen.</a:t>
            </a:r>
          </a:p>
          <a:p>
            <a:pPr eaLnBrk="1" hangingPunct="1">
              <a:lnSpc>
                <a:spcPct val="90000"/>
              </a:lnSpc>
            </a:pPr>
            <a:r>
              <a:rPr lang="fi-FI" altLang="fi-FI" sz="1800" b="1"/>
              <a:t>Kokeessa on kaksi osaa. Osa I keskittyy asia- ja mediatekstien, osa II kaunokirjallisten ja muiden fiktiivisten tekstien analysointiin ja tulkintaan.</a:t>
            </a:r>
          </a:p>
          <a:p>
            <a:pPr eaLnBrk="1" hangingPunct="1">
              <a:lnSpc>
                <a:spcPct val="90000"/>
              </a:lnSpc>
            </a:pPr>
            <a:r>
              <a:rPr lang="fi-FI" altLang="fi-FI" sz="1800" b="1"/>
              <a:t>Molemmissa osissa on tarjolla kaksi tehtävää. </a:t>
            </a:r>
            <a:r>
              <a:rPr lang="fi-FI" altLang="fi-FI" sz="1800" b="1">
                <a:solidFill>
                  <a:srgbClr val="FF0000"/>
                </a:solidFill>
              </a:rPr>
              <a:t>Kokelas valitsee yhden tehtävän kummastakin osasta, eli lukutaidon kokeessa vastataan yhteensä kahteen tehtävään. </a:t>
            </a:r>
          </a:p>
          <a:p>
            <a:pPr eaLnBrk="1" hangingPunct="1">
              <a:lnSpc>
                <a:spcPct val="90000"/>
              </a:lnSpc>
            </a:pPr>
            <a:r>
              <a:rPr lang="fi-FI" altLang="fi-FI" sz="1800" b="1">
                <a:solidFill>
                  <a:srgbClr val="0070C0"/>
                </a:solidFill>
              </a:rPr>
              <a:t>Asia- ja mediateksteihin </a:t>
            </a:r>
            <a:r>
              <a:rPr lang="fi-FI" altLang="fi-FI" sz="1800" b="1"/>
              <a:t>keskittyvän osan I tehtävissä korostuu erittelevä ja kriittinen lukutaito.</a:t>
            </a:r>
          </a:p>
          <a:p>
            <a:pPr eaLnBrk="1" hangingPunct="1">
              <a:lnSpc>
                <a:spcPct val="90000"/>
              </a:lnSpc>
            </a:pPr>
            <a:r>
              <a:rPr lang="fi-FI" altLang="fi-FI" sz="1800" b="1">
                <a:solidFill>
                  <a:srgbClr val="0070C0"/>
                </a:solidFill>
              </a:rPr>
              <a:t>Kaunokirjallisiin ja muihin fiktiivisiin teksteihin </a:t>
            </a:r>
            <a:r>
              <a:rPr lang="fi-FI" altLang="fi-FI" sz="1800" b="1"/>
              <a:t>kes</a:t>
            </a:r>
            <a:r>
              <a:rPr lang="fi-FI" altLang="fi-FI" sz="1800" b="1">
                <a:latin typeface="Comic Sans MS" panose="030F0702030302020204" pitchFamily="66" charset="0"/>
              </a:rPr>
              <a:t>kittyvän osan II tehtävissä korostuu tekstien tulkinnan taito.</a:t>
            </a:r>
          </a:p>
          <a:p>
            <a:pPr eaLnBrk="1" hangingPunct="1">
              <a:lnSpc>
                <a:spcPct val="90000"/>
              </a:lnSpc>
            </a:pPr>
            <a:endParaRPr lang="fi-FI" altLang="fi-FI" sz="1800" b="1">
              <a:latin typeface="Comic Sans MS" panose="030F0702030302020204" pitchFamily="66" charset="0"/>
            </a:endParaRPr>
          </a:p>
        </p:txBody>
      </p:sp>
    </p:spTree>
  </p:cSld>
  <p:clrMapOvr>
    <a:masterClrMapping/>
  </p:clrMapOvr>
  <p:transition advClick="0">
    <p:blinds/>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F082753-C698-4351-8A76-BC250ADB72D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5843" name="Picture 3" descr="ylioppilaslakki">
            <a:hlinkClick r:id="rId2"/>
            <a:extLst>
              <a:ext uri="{FF2B5EF4-FFF2-40B4-BE49-F238E27FC236}">
                <a16:creationId xmlns:a16="http://schemas.microsoft.com/office/drawing/2014/main" id="{C6828718-B04A-430B-8851-6B6F7A4AE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E201424A-8C87-4245-82F3-4AAD3181F9F2}"/>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5845" name="Rectangle 5">
            <a:extLst>
              <a:ext uri="{FF2B5EF4-FFF2-40B4-BE49-F238E27FC236}">
                <a16:creationId xmlns:a16="http://schemas.microsoft.com/office/drawing/2014/main" id="{680DB807-6E82-4D69-9587-178C5DBF0EA9}"/>
              </a:ext>
            </a:extLst>
          </p:cNvPr>
          <p:cNvSpPr>
            <a:spLocks noGrp="1" noChangeArrowheads="1"/>
          </p:cNvSpPr>
          <p:nvPr>
            <p:ph type="title"/>
          </p:nvPr>
        </p:nvSpPr>
        <p:spPr>
          <a:xfrm>
            <a:off x="900113" y="869950"/>
            <a:ext cx="7772400" cy="685800"/>
          </a:xfrm>
        </p:spPr>
        <p:txBody>
          <a:bodyPr/>
          <a:lstStyle/>
          <a:p>
            <a:pPr eaLnBrk="1" hangingPunct="1"/>
            <a:r>
              <a:rPr lang="fi-FI" altLang="fi-FI" sz="3200" b="1"/>
              <a:t>ÄIDINKIELI, lukutaidon koe</a:t>
            </a:r>
            <a:endParaRPr lang="en-GB" altLang="fi-FI" sz="3200" b="1"/>
          </a:p>
        </p:txBody>
      </p:sp>
      <p:sp>
        <p:nvSpPr>
          <p:cNvPr id="19462" name="Rectangle 6">
            <a:extLst>
              <a:ext uri="{FF2B5EF4-FFF2-40B4-BE49-F238E27FC236}">
                <a16:creationId xmlns:a16="http://schemas.microsoft.com/office/drawing/2014/main" id="{0B38A8E2-E7FB-4E11-B656-538A31240B03}"/>
              </a:ext>
            </a:extLst>
          </p:cNvPr>
          <p:cNvSpPr>
            <a:spLocks noGrp="1" noChangeArrowheads="1"/>
          </p:cNvSpPr>
          <p:nvPr>
            <p:ph type="body" idx="1"/>
          </p:nvPr>
        </p:nvSpPr>
        <p:spPr>
          <a:xfrm>
            <a:off x="1173163" y="1524000"/>
            <a:ext cx="7772400" cy="4572000"/>
          </a:xfrm>
        </p:spPr>
        <p:txBody>
          <a:bodyPr/>
          <a:lstStyle/>
          <a:p>
            <a:pPr eaLnBrk="1" hangingPunct="1">
              <a:lnSpc>
                <a:spcPct val="90000"/>
              </a:lnSpc>
              <a:defRPr/>
            </a:pPr>
            <a:r>
              <a:rPr lang="fi-FI" altLang="fi-FI" sz="2000" dirty="0">
                <a:cs typeface="Times New Roman" pitchFamily="18" charset="0"/>
              </a:rPr>
              <a:t>Yksittäinen tehtävänanto voi olla yksi- tai kaksiosainen. Yksiosainen tehtävä edellyttää yhtenäisen pidemmän tekstin tuottamista ja kaksiosainen kahden lyhyemmän tekstin tuottamista. </a:t>
            </a:r>
          </a:p>
          <a:p>
            <a:pPr eaLnBrk="1" hangingPunct="1">
              <a:lnSpc>
                <a:spcPct val="90000"/>
              </a:lnSpc>
              <a:defRPr/>
            </a:pPr>
            <a:r>
              <a:rPr lang="fi-FI" altLang="fi-FI" sz="2000" dirty="0">
                <a:cs typeface="Times New Roman" pitchFamily="18" charset="0"/>
              </a:rPr>
              <a:t>Vastausten suositeltavat pituudet ilmoitetaan tehtävänannon yhteydessä. Vastaustilassa on käytössä merkkimäärälaskuri, joka ilmoittaa käytetyt merkit. Vastaustilaa ei kuitenkaan ole rajattu tiettyyn merkkimäärään.</a:t>
            </a:r>
          </a:p>
          <a:p>
            <a:pPr eaLnBrk="1" hangingPunct="1">
              <a:lnSpc>
                <a:spcPct val="90000"/>
              </a:lnSpc>
              <a:defRPr/>
            </a:pPr>
            <a:r>
              <a:rPr lang="fi-FI" altLang="fi-FI" sz="2000" dirty="0">
                <a:cs typeface="Times New Roman" pitchFamily="18" charset="0"/>
              </a:rPr>
              <a:t>Lukutaidon kokeessa vastaustekstiä ei otsikoida. Aineistoon viitataan, mutta aineistoa ja sen sisältöä ei tarvitse esitellä erikseen.</a:t>
            </a:r>
          </a:p>
          <a:p>
            <a:pPr eaLnBrk="1" hangingPunct="1">
              <a:lnSpc>
                <a:spcPct val="90000"/>
              </a:lnSpc>
              <a:defRPr/>
            </a:pPr>
            <a:r>
              <a:rPr lang="fi-FI" altLang="fi-FI" sz="2000" dirty="0">
                <a:cs typeface="Times New Roman" pitchFamily="18" charset="0"/>
              </a:rPr>
              <a:t>Lukutaidon kokeen maksimipistemäärä on 60 pistettä ja  arviointikohteet ovat</a:t>
            </a:r>
          </a:p>
          <a:p>
            <a:pPr eaLnBrk="1" hangingPunct="1">
              <a:lnSpc>
                <a:spcPct val="90000"/>
              </a:lnSpc>
              <a:defRPr/>
            </a:pPr>
            <a:r>
              <a:rPr lang="fi-FI" altLang="fi-FI" sz="2000" dirty="0">
                <a:cs typeface="Times New Roman" pitchFamily="18" charset="0"/>
              </a:rPr>
              <a:t>• kokonaiskuva lukutaidosta</a:t>
            </a:r>
          </a:p>
          <a:p>
            <a:pPr eaLnBrk="1" hangingPunct="1">
              <a:lnSpc>
                <a:spcPct val="90000"/>
              </a:lnSpc>
              <a:defRPr/>
            </a:pPr>
            <a:r>
              <a:rPr lang="fi-FI" altLang="fi-FI" sz="2000" dirty="0">
                <a:cs typeface="Times New Roman" pitchFamily="18" charset="0"/>
              </a:rPr>
              <a:t>• vastauksen sisältöainekset</a:t>
            </a:r>
          </a:p>
          <a:p>
            <a:pPr eaLnBrk="1" hangingPunct="1">
              <a:lnSpc>
                <a:spcPct val="90000"/>
              </a:lnSpc>
              <a:defRPr/>
            </a:pPr>
            <a:r>
              <a:rPr lang="fi-FI" altLang="fi-FI" sz="2000" dirty="0">
                <a:cs typeface="Times New Roman" pitchFamily="18" charset="0"/>
              </a:rPr>
              <a:t>• vastauksen esitystapa.</a:t>
            </a:r>
          </a:p>
          <a:p>
            <a:pPr marL="609600" indent="-609600" eaLnBrk="1" hangingPunct="1">
              <a:lnSpc>
                <a:spcPct val="90000"/>
              </a:lnSpc>
              <a:defRPr/>
            </a:pPr>
            <a:endParaRPr lang="en-US" altLang="fi-FI" sz="1800" dirty="0">
              <a:latin typeface="Shruti" panose="020B0502040204020203" pitchFamily="34" charset="0"/>
              <a:cs typeface="Times New Roman" panose="02020603050405020304" pitchFamily="18" charset="0"/>
            </a:endParaRPr>
          </a:p>
          <a:p>
            <a:pPr marL="609600" indent="-609600" eaLnBrk="1" hangingPunct="1">
              <a:lnSpc>
                <a:spcPct val="90000"/>
              </a:lnSpc>
              <a:buFont typeface="Wingdings" panose="05000000000000000000" pitchFamily="2" charset="2"/>
              <a:buNone/>
              <a:defRPr/>
            </a:pPr>
            <a:endParaRPr lang="en-US" altLang="fi-FI" sz="2800" dirty="0">
              <a:latin typeface="Shruti" panose="020B0502040204020203" pitchFamily="34" charset="0"/>
              <a:cs typeface="Times New Roman" panose="02020603050405020304" pitchFamily="18" charset="0"/>
            </a:endParaRPr>
          </a:p>
        </p:txBody>
      </p:sp>
    </p:spTree>
  </p:cSld>
  <p:clrMapOvr>
    <a:masterClrMapping/>
  </p:clrMapOvr>
  <p:transition advClick="0">
    <p:blind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a:extLst>
              <a:ext uri="{FF2B5EF4-FFF2-40B4-BE49-F238E27FC236}">
                <a16:creationId xmlns:a16="http://schemas.microsoft.com/office/drawing/2014/main" id="{ADBDB7B6-F7F1-4DE0-B2C5-7AA2786975D7}"/>
              </a:ext>
            </a:extLst>
          </p:cNvPr>
          <p:cNvSpPr>
            <a:spLocks noGrp="1" noChangeArrowheads="1"/>
          </p:cNvSpPr>
          <p:nvPr>
            <p:ph type="title"/>
          </p:nvPr>
        </p:nvSpPr>
        <p:spPr/>
        <p:txBody>
          <a:bodyPr/>
          <a:lstStyle/>
          <a:p>
            <a:r>
              <a:rPr lang="fi-FI" altLang="fi-FI" sz="4000" b="1"/>
              <a:t>ÄIDINKIELI, kirjoitustaidon koe</a:t>
            </a:r>
            <a:endParaRPr lang="fi-FI" altLang="fi-FI" sz="4000"/>
          </a:p>
        </p:txBody>
      </p:sp>
      <p:sp>
        <p:nvSpPr>
          <p:cNvPr id="36867" name="Sisällön paikkamerkki 2">
            <a:extLst>
              <a:ext uri="{FF2B5EF4-FFF2-40B4-BE49-F238E27FC236}">
                <a16:creationId xmlns:a16="http://schemas.microsoft.com/office/drawing/2014/main" id="{036B545C-E1E6-478E-A16F-8858F42BE268}"/>
              </a:ext>
            </a:extLst>
          </p:cNvPr>
          <p:cNvSpPr>
            <a:spLocks noGrp="1" noChangeArrowheads="1"/>
          </p:cNvSpPr>
          <p:nvPr>
            <p:ph idx="1"/>
          </p:nvPr>
        </p:nvSpPr>
        <p:spPr/>
        <p:txBody>
          <a:bodyPr/>
          <a:lstStyle/>
          <a:p>
            <a:pPr>
              <a:buClr>
                <a:srgbClr val="0099CC"/>
              </a:buClr>
              <a:tabLst>
                <a:tab pos="457200" algn="l"/>
              </a:tabLst>
            </a:pPr>
            <a:r>
              <a:rPr lang="fi-FI" altLang="fi-FI" sz="2000">
                <a:solidFill>
                  <a:srgbClr val="000000"/>
                </a:solidFill>
              </a:rPr>
              <a:t>Kirjoitustaidon kokeessa arvioidaan kokelaan kirjallista ilmaisukykyä sekä taitoa kielentää ajatuksia ja hallita asiakokonaisuuksia. </a:t>
            </a:r>
          </a:p>
          <a:p>
            <a:pPr>
              <a:buClr>
                <a:srgbClr val="0099CC"/>
              </a:buClr>
              <a:tabLst>
                <a:tab pos="457200" algn="l"/>
              </a:tabLst>
            </a:pPr>
            <a:r>
              <a:rPr lang="fi-FI" altLang="fi-FI" sz="2000">
                <a:solidFill>
                  <a:srgbClr val="000000"/>
                </a:solidFill>
              </a:rPr>
              <a:t>Tehtävänä on tuottaa pohtiva, näkökulmia avaava tai kantaa ottava teksti aineistojen avulla.</a:t>
            </a:r>
          </a:p>
          <a:p>
            <a:pPr>
              <a:buClr>
                <a:srgbClr val="0099CC"/>
              </a:buClr>
              <a:tabLst>
                <a:tab pos="457200" algn="l"/>
              </a:tabLst>
            </a:pPr>
            <a:r>
              <a:rPr lang="fi-FI" altLang="fi-FI" sz="2000">
                <a:solidFill>
                  <a:srgbClr val="000000"/>
                </a:solidFill>
              </a:rPr>
              <a:t>Kirjoitustaidon koe on kuuden tunnin mittainen.</a:t>
            </a:r>
          </a:p>
          <a:p>
            <a:pPr>
              <a:buClr>
                <a:srgbClr val="0099CC"/>
              </a:buClr>
              <a:tabLst>
                <a:tab pos="457200" algn="l"/>
              </a:tabLst>
            </a:pPr>
            <a:r>
              <a:rPr lang="fi-FI" altLang="fi-FI" sz="2000">
                <a:solidFill>
                  <a:srgbClr val="000000"/>
                </a:solidFill>
              </a:rPr>
              <a:t>Kokeessa on tietty, äidinkielen ja kirjallisuuden oppiaineeseen tai lukion yhteisiin aihekokonaisuuksiin liittyvä laajahko teema ja 5–7 siihen liittyvää aihetta. Kokelas valitsee aiheista yhden, täsmentää tai rajaa näkökulmansa ja kirjoittaa tekstin teemaan liittyviä aineistoja hyödyntäen. </a:t>
            </a:r>
          </a:p>
          <a:p>
            <a:pPr>
              <a:buClr>
                <a:srgbClr val="0099CC"/>
              </a:buClr>
              <a:tabLst>
                <a:tab pos="457200" algn="l"/>
              </a:tabLst>
            </a:pPr>
            <a:r>
              <a:rPr lang="fi-FI" altLang="fi-FI" sz="2000">
                <a:solidFill>
                  <a:srgbClr val="000000"/>
                </a:solidFill>
              </a:rPr>
              <a:t>Teksti otsikoidaan valitun näkökulman mukaisesti.</a:t>
            </a:r>
          </a:p>
          <a:p>
            <a:pPr>
              <a:tabLst>
                <a:tab pos="457200" algn="l"/>
              </a:tabLst>
            </a:pPr>
            <a:endParaRPr lang="fi-FI" altLang="fi-FI"/>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1BE06339-CC1C-4FF7-85E6-545C15F53A1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7891" name="Picture 3" descr="ylioppilaslakki">
            <a:hlinkClick r:id="rId2"/>
            <a:extLst>
              <a:ext uri="{FF2B5EF4-FFF2-40B4-BE49-F238E27FC236}">
                <a16:creationId xmlns:a16="http://schemas.microsoft.com/office/drawing/2014/main" id="{637FF7DB-EF4B-4823-8A1A-D339FDF4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id="{EFE56EE9-AD7E-40EB-939C-EC9DAED192B8}"/>
              </a:ext>
            </a:extLst>
          </p:cNvPr>
          <p:cNvSpPr txBox="1">
            <a:spLocks noChangeArrowheads="1"/>
          </p:cNvSpPr>
          <p:nvPr/>
        </p:nvSpPr>
        <p:spPr bwMode="auto">
          <a:xfrm>
            <a:off x="1355725" y="190500"/>
            <a:ext cx="2005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7893" name="Rectangle 5">
            <a:extLst>
              <a:ext uri="{FF2B5EF4-FFF2-40B4-BE49-F238E27FC236}">
                <a16:creationId xmlns:a16="http://schemas.microsoft.com/office/drawing/2014/main" id="{3457A892-EEBA-4106-85A6-28A87892158E}"/>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a:t>
            </a:r>
            <a:r>
              <a:rPr lang="fi-FI" altLang="fi-FI" sz="3200"/>
              <a:t>, </a:t>
            </a:r>
            <a:r>
              <a:rPr lang="fi-FI" altLang="fi-FI" sz="3200" b="1"/>
              <a:t>kirjoitustaidon koe</a:t>
            </a:r>
            <a:endParaRPr lang="en-GB" altLang="fi-FI" sz="3200" b="1"/>
          </a:p>
        </p:txBody>
      </p:sp>
      <p:sp>
        <p:nvSpPr>
          <p:cNvPr id="55302" name="Rectangle 6">
            <a:extLst>
              <a:ext uri="{FF2B5EF4-FFF2-40B4-BE49-F238E27FC236}">
                <a16:creationId xmlns:a16="http://schemas.microsoft.com/office/drawing/2014/main" id="{015CB725-3C41-412A-ABB7-070FB55CF5E0}"/>
              </a:ext>
            </a:extLst>
          </p:cNvPr>
          <p:cNvSpPr>
            <a:spLocks noGrp="1" noChangeArrowheads="1"/>
          </p:cNvSpPr>
          <p:nvPr>
            <p:ph type="body" idx="1"/>
          </p:nvPr>
        </p:nvSpPr>
        <p:spPr>
          <a:xfrm>
            <a:off x="1173163" y="1524000"/>
            <a:ext cx="7772400" cy="4572000"/>
          </a:xfrm>
        </p:spPr>
        <p:txBody>
          <a:bodyPr/>
          <a:lstStyle/>
          <a:p>
            <a:pPr marL="609600" indent="-609600" eaLnBrk="1" hangingPunct="1">
              <a:lnSpc>
                <a:spcPct val="80000"/>
              </a:lnSpc>
              <a:buFont typeface="Wingdings" panose="05000000000000000000" pitchFamily="2" charset="2"/>
              <a:buNone/>
              <a:defRPr/>
            </a:pPr>
            <a:r>
              <a:rPr lang="en-US" sz="1800" b="1" dirty="0">
                <a:solidFill>
                  <a:srgbClr val="800000"/>
                </a:solidFill>
                <a:latin typeface="Comic Sans MS" pitchFamily="66" charset="0"/>
                <a:cs typeface="Times New Roman" pitchFamily="18" charset="0"/>
              </a:rPr>
              <a:t> </a:t>
            </a:r>
            <a:endParaRPr lang="fi-FI" sz="1800" b="1" dirty="0">
              <a:solidFill>
                <a:srgbClr val="800000"/>
              </a:solidFill>
              <a:latin typeface="Comic Sans MS" pitchFamily="66" charset="0"/>
              <a:cs typeface="Times New Roman" pitchFamily="18" charset="0"/>
            </a:endParaRPr>
          </a:p>
          <a:p>
            <a:pPr>
              <a:lnSpc>
                <a:spcPct val="107000"/>
              </a:lnSpc>
              <a:spcAft>
                <a:spcPts val="800"/>
              </a:spcAft>
              <a:defRPr/>
            </a:pPr>
            <a:r>
              <a:rPr lang="fi-FI" sz="2000" dirty="0">
                <a:ea typeface="Calibri" panose="020F0502020204030204" pitchFamily="34" charset="0"/>
                <a:cs typeface="Times New Roman" panose="02020603050405020304" pitchFamily="18" charset="0"/>
              </a:rPr>
              <a:t>Kokeessa annetaan 6–8 teemaan liittyvää aineistoa, esimerkiksi asiatekstejä, mediatekstejä ja fiktiivisiä tekstejä eri muodoissaan. Kokelas valitsee niistä aiheeseensa ja näkökulmaansa sopivat aineistot. Kokelaan on käytettävä vähintään kahta aineistoa omassa tekstissään.</a:t>
            </a:r>
          </a:p>
          <a:p>
            <a:pPr>
              <a:lnSpc>
                <a:spcPct val="107000"/>
              </a:lnSpc>
              <a:spcAft>
                <a:spcPts val="800"/>
              </a:spcAft>
              <a:defRPr/>
            </a:pPr>
            <a:r>
              <a:rPr lang="fi-FI" sz="2000" dirty="0">
                <a:ea typeface="Calibri" panose="020F0502020204030204" pitchFamily="34" charset="0"/>
                <a:cs typeface="Times New Roman" panose="02020603050405020304" pitchFamily="18" charset="0"/>
              </a:rPr>
              <a:t>Tekstin sopiva pituus on noin 6 000 merkkiä ilman sanavälejä laskettuna. Tämä merkkimäärä ei kuitenkaan ole normi vaan suositus. Vastaustilassa on käytössä merkkimäärälaskuri, mutta vastaustilaa ei rajoiteta.</a:t>
            </a:r>
          </a:p>
          <a:p>
            <a:pPr>
              <a:lnSpc>
                <a:spcPct val="107000"/>
              </a:lnSpc>
              <a:spcAft>
                <a:spcPts val="800"/>
              </a:spcAft>
              <a:defRPr/>
            </a:pPr>
            <a:r>
              <a:rPr lang="fi-FI" sz="2000" dirty="0">
                <a:ea typeface="Calibri" panose="020F0502020204030204" pitchFamily="34" charset="0"/>
                <a:cs typeface="Times New Roman" panose="02020603050405020304" pitchFamily="18" charset="0"/>
              </a:rPr>
              <a:t>Kirjoitustaidon kokeen ylin pistemäärä on 60 pistettä ja alin 0 pistettä. Arvioinnissa käytetään 0:aan ja 5:een päättyviä pistelukuja: 0 – 5 – 10 – 15 – 20 – 25 – 30 – 35 – 40 – 45 – 50 – 55 – 60.</a:t>
            </a:r>
          </a:p>
          <a:p>
            <a:pPr marL="0" indent="0" eaLnBrk="1" hangingPunct="1">
              <a:lnSpc>
                <a:spcPct val="80000"/>
              </a:lnSpc>
              <a:buFont typeface="Wingdings" panose="05000000000000000000" pitchFamily="2" charset="2"/>
              <a:buNone/>
              <a:defRPr/>
            </a:pPr>
            <a:endParaRPr lang="fi-FI" sz="1800" b="1" dirty="0">
              <a:solidFill>
                <a:srgbClr val="800000"/>
              </a:solidFill>
              <a:latin typeface="Comic Sans MS" pitchFamily="66" charset="0"/>
              <a:cs typeface="Times New Roman" pitchFamily="18" charset="0"/>
            </a:endParaRPr>
          </a:p>
          <a:p>
            <a:pPr marL="609600" indent="-609600" eaLnBrk="1" hangingPunct="1">
              <a:lnSpc>
                <a:spcPct val="80000"/>
              </a:lnSpc>
              <a:defRPr/>
            </a:pPr>
            <a:endParaRPr lang="en-US" sz="1800" dirty="0">
              <a:latin typeface="Comic Sans MS" pitchFamily="66" charset="0"/>
              <a:cs typeface="Times New Roman" pitchFamily="18" charset="0"/>
            </a:endParaRPr>
          </a:p>
          <a:p>
            <a:pPr marL="609600" indent="-609600" eaLnBrk="1" hangingPunct="1">
              <a:lnSpc>
                <a:spcPct val="80000"/>
              </a:lnSpc>
              <a:defRPr/>
            </a:pPr>
            <a:endParaRPr lang="fi-FI" sz="1400" b="1" dirty="0">
              <a:solidFill>
                <a:srgbClr val="800000"/>
              </a:solidFill>
              <a:latin typeface="Comic Sans MS" pitchFamily="66" charset="0"/>
            </a:endParaRPr>
          </a:p>
          <a:p>
            <a:pPr marL="609600" indent="-609600" eaLnBrk="1" hangingPunct="1">
              <a:lnSpc>
                <a:spcPct val="80000"/>
              </a:lnSpc>
              <a:defRPr/>
            </a:pPr>
            <a:endParaRPr lang="fi-FI" sz="1200" b="1" dirty="0">
              <a:solidFill>
                <a:srgbClr val="800000"/>
              </a:solidFill>
              <a:latin typeface="Comic Sans MS" pitchFamily="66" charset="0"/>
            </a:endParaRPr>
          </a:p>
          <a:p>
            <a:pPr marL="609600" indent="-609600" eaLnBrk="1" hangingPunct="1">
              <a:lnSpc>
                <a:spcPct val="80000"/>
              </a:lnSpc>
              <a:buFont typeface="Wingdings" panose="05000000000000000000" pitchFamily="2" charset="2"/>
              <a:buNone/>
              <a:defRPr/>
            </a:pPr>
            <a:r>
              <a:rPr lang="en-US" sz="900" b="1" dirty="0">
                <a:solidFill>
                  <a:srgbClr val="800000"/>
                </a:solidFill>
                <a:latin typeface="Comic Sans MS" pitchFamily="66" charset="0"/>
                <a:cs typeface="Times New Roman" pitchFamily="18" charset="0"/>
              </a:rPr>
              <a:t> </a:t>
            </a:r>
            <a:endParaRPr lang="en-US" sz="900" dirty="0">
              <a:latin typeface="Shruti" pitchFamily="34" charset="0"/>
              <a:cs typeface="Times New Roman" pitchFamily="18" charset="0"/>
            </a:endParaRPr>
          </a:p>
          <a:p>
            <a:pPr marL="609600" indent="-609600" eaLnBrk="1" hangingPunct="1">
              <a:lnSpc>
                <a:spcPct val="80000"/>
              </a:lnSpc>
              <a:buFont typeface="Wingdings" panose="05000000000000000000" pitchFamily="2" charset="2"/>
              <a:buNone/>
              <a:defRPr/>
            </a:pPr>
            <a:endParaRPr lang="en-US" sz="1400" dirty="0">
              <a:latin typeface="Shruti" pitchFamily="34" charset="0"/>
              <a:cs typeface="Times New Roman"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 calcmode="lin" valueType="num">
                                      <p:cBhvr additive="base">
                                        <p:cTn id="7" dur="500" fill="hold"/>
                                        <p:tgtEl>
                                          <p:spTgt spid="553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3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5302">
                                            <p:txEl>
                                              <p:pRg st="1" end="1"/>
                                            </p:txEl>
                                          </p:spTgt>
                                        </p:tgtEl>
                                        <p:attrNameLst>
                                          <p:attrName>style.visibility</p:attrName>
                                        </p:attrNameLst>
                                      </p:cBhvr>
                                      <p:to>
                                        <p:strVal val="visible"/>
                                      </p:to>
                                    </p:set>
                                    <p:anim calcmode="lin" valueType="num">
                                      <p:cBhvr additive="base">
                                        <p:cTn id="13" dur="500" fill="hold"/>
                                        <p:tgtEl>
                                          <p:spTgt spid="553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3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5302">
                                            <p:txEl>
                                              <p:pRg st="2" end="2"/>
                                            </p:txEl>
                                          </p:spTgt>
                                        </p:tgtEl>
                                        <p:attrNameLst>
                                          <p:attrName>style.visibility</p:attrName>
                                        </p:attrNameLst>
                                      </p:cBhvr>
                                      <p:to>
                                        <p:strVal val="visible"/>
                                      </p:to>
                                    </p:set>
                                    <p:anim calcmode="lin" valueType="num">
                                      <p:cBhvr additive="base">
                                        <p:cTn id="19" dur="500" fill="hold"/>
                                        <p:tgtEl>
                                          <p:spTgt spid="553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3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5302">
                                            <p:txEl>
                                              <p:pRg st="3" end="3"/>
                                            </p:txEl>
                                          </p:spTgt>
                                        </p:tgtEl>
                                        <p:attrNameLst>
                                          <p:attrName>style.visibility</p:attrName>
                                        </p:attrNameLst>
                                      </p:cBhvr>
                                      <p:to>
                                        <p:strVal val="visible"/>
                                      </p:to>
                                    </p:set>
                                    <p:anim calcmode="lin" valueType="num">
                                      <p:cBhvr additive="base">
                                        <p:cTn id="25" dur="500" fill="hold"/>
                                        <p:tgtEl>
                                          <p:spTgt spid="5530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3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5302">
                                            <p:txEl>
                                              <p:pRg st="8" end="8"/>
                                            </p:txEl>
                                          </p:spTgt>
                                        </p:tgtEl>
                                        <p:attrNameLst>
                                          <p:attrName>style.visibility</p:attrName>
                                        </p:attrNameLst>
                                      </p:cBhvr>
                                      <p:to>
                                        <p:strVal val="visible"/>
                                      </p:to>
                                    </p:set>
                                    <p:anim calcmode="lin" valueType="num">
                                      <p:cBhvr additive="base">
                                        <p:cTn id="31" dur="500" fill="hold"/>
                                        <p:tgtEl>
                                          <p:spTgt spid="55302">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3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9EF28A6A-8459-41BE-89A7-B7FD5D106F78}"/>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8915" name="Picture 3" descr="ylioppilaslakki">
            <a:hlinkClick r:id="rId2"/>
            <a:extLst>
              <a:ext uri="{FF2B5EF4-FFF2-40B4-BE49-F238E27FC236}">
                <a16:creationId xmlns:a16="http://schemas.microsoft.com/office/drawing/2014/main" id="{5F0E647A-EABF-44FE-81BA-9B875D432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C6F6C22A-5C6F-4E5A-BAAC-A82FE1258D17}"/>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8917" name="Rectangle 5">
            <a:extLst>
              <a:ext uri="{FF2B5EF4-FFF2-40B4-BE49-F238E27FC236}">
                <a16:creationId xmlns:a16="http://schemas.microsoft.com/office/drawing/2014/main" id="{13EB8E84-C015-44D3-ADF1-3AB63FEC3286}"/>
              </a:ext>
            </a:extLst>
          </p:cNvPr>
          <p:cNvSpPr>
            <a:spLocks noGrp="1" noChangeArrowheads="1"/>
          </p:cNvSpPr>
          <p:nvPr>
            <p:ph type="title"/>
          </p:nvPr>
        </p:nvSpPr>
        <p:spPr>
          <a:xfrm>
            <a:off x="1187450" y="1092200"/>
            <a:ext cx="7772400" cy="685800"/>
          </a:xfrm>
        </p:spPr>
        <p:txBody>
          <a:bodyPr/>
          <a:lstStyle/>
          <a:p>
            <a:pPr eaLnBrk="1" hangingPunct="1"/>
            <a:r>
              <a:rPr lang="fi-FI" altLang="fi-FI" sz="3200" b="1"/>
              <a:t>MATEMATIIKKA</a:t>
            </a:r>
            <a:endParaRPr lang="en-GB" altLang="fi-FI" sz="3200" b="1">
              <a:solidFill>
                <a:srgbClr val="FF0000"/>
              </a:solidFill>
            </a:endParaRPr>
          </a:p>
        </p:txBody>
      </p:sp>
      <p:sp>
        <p:nvSpPr>
          <p:cNvPr id="59398" name="Rectangle 6">
            <a:extLst>
              <a:ext uri="{FF2B5EF4-FFF2-40B4-BE49-F238E27FC236}">
                <a16:creationId xmlns:a16="http://schemas.microsoft.com/office/drawing/2014/main" id="{66B250D1-9FD5-412B-9CCA-5212D4104641}"/>
              </a:ext>
            </a:extLst>
          </p:cNvPr>
          <p:cNvSpPr>
            <a:spLocks noGrp="1" noChangeArrowheads="1"/>
          </p:cNvSpPr>
          <p:nvPr>
            <p:ph type="body" idx="1"/>
          </p:nvPr>
        </p:nvSpPr>
        <p:spPr>
          <a:xfrm>
            <a:off x="1187450" y="1914525"/>
            <a:ext cx="7956550" cy="4572000"/>
          </a:xfrm>
        </p:spPr>
        <p:txBody>
          <a:bodyPr/>
          <a:lstStyle/>
          <a:p>
            <a:pPr eaLnBrk="1" hangingPunct="1">
              <a:lnSpc>
                <a:spcPct val="80000"/>
              </a:lnSpc>
              <a:defRPr/>
            </a:pPr>
            <a:r>
              <a:rPr lang="fi-FI" altLang="fi-FI" sz="2400" dirty="0">
                <a:cs typeface="Arial" panose="020B0604020202020204" pitchFamily="34" charset="0"/>
              </a:rPr>
              <a:t>Sekä pitkän että lyhyen matematiikan kokeessa on 13 tehtävää. Kokelas saa vastata kummassakin kokeessa </a:t>
            </a:r>
            <a:r>
              <a:rPr lang="fi-FI" altLang="fi-FI" sz="2400" b="1" dirty="0">
                <a:cs typeface="Arial" panose="020B0604020202020204" pitchFamily="34" charset="0"/>
              </a:rPr>
              <a:t>enintään 10 tehtävään.</a:t>
            </a:r>
          </a:p>
          <a:p>
            <a:pPr eaLnBrk="1" hangingPunct="1">
              <a:lnSpc>
                <a:spcPct val="80000"/>
              </a:lnSpc>
              <a:defRPr/>
            </a:pPr>
            <a:r>
              <a:rPr lang="fi-FI" altLang="fi-FI" sz="2400" dirty="0">
                <a:cs typeface="Arial" panose="020B0604020202020204" pitchFamily="34" charset="0"/>
              </a:rPr>
              <a:t>Tehtävien maksimipistemäärä on 12. Pisteet annetaan kokonaislukuina. Kokeen enimmäispistemäärä on 120.</a:t>
            </a:r>
          </a:p>
          <a:p>
            <a:pPr eaLnBrk="1" hangingPunct="1">
              <a:lnSpc>
                <a:spcPct val="80000"/>
              </a:lnSpc>
              <a:defRPr/>
            </a:pPr>
            <a:r>
              <a:rPr lang="fi-FI" altLang="fi-FI" sz="2400" dirty="0">
                <a:cs typeface="Arial" panose="020B0604020202020204" pitchFamily="34" charset="0"/>
              </a:rPr>
              <a:t>Koetehtäviin voi kuulua erilaisia aineistoja. Tarvittaessa aineistot voidaan antaa erillisinä tiedostoina tehtävän ratkaisuun soveltuviksi arvioitujen ohjelmien tiedostomuodoilla. Jokaisen tiedoston yhteydessä voidaan kertoa, millä ohjelmalla se on tarkoitettu avattavaksi. </a:t>
            </a:r>
          </a:p>
          <a:p>
            <a:pPr eaLnBrk="1" hangingPunct="1">
              <a:lnSpc>
                <a:spcPct val="80000"/>
              </a:lnSpc>
              <a:defRPr/>
            </a:pPr>
            <a:r>
              <a:rPr lang="fi-FI" altLang="fi-FI" sz="2400" dirty="0">
                <a:cs typeface="Arial" panose="020B0604020202020204" pitchFamily="34" charset="0"/>
              </a:rPr>
              <a:t>Kokelas valitsee itse, millä koejärjestelmän ohjelmista hän käsittelee kyseistä aineistoa.</a:t>
            </a:r>
          </a:p>
          <a:p>
            <a:pPr marL="0" indent="0" eaLnBrk="1" hangingPunct="1">
              <a:lnSpc>
                <a:spcPct val="80000"/>
              </a:lnSpc>
              <a:buFont typeface="Wingdings" panose="05000000000000000000" pitchFamily="2" charset="2"/>
              <a:buNone/>
              <a:defRPr/>
            </a:pPr>
            <a:endParaRPr lang="en-US" altLang="fi-FI" sz="2400" b="1" dirty="0">
              <a:latin typeface="Comic Sans MS" pitchFamily="66" charset="0"/>
              <a:cs typeface="Times New Roman" pitchFamily="18" charset="0"/>
            </a:endParaRPr>
          </a:p>
          <a:p>
            <a:pPr eaLnBrk="1" hangingPunct="1">
              <a:lnSpc>
                <a:spcPct val="80000"/>
              </a:lnSpc>
              <a:buFont typeface="Wingdings" panose="05000000000000000000" pitchFamily="2" charset="2"/>
              <a:buNone/>
              <a:defRPr/>
            </a:pPr>
            <a:r>
              <a:rPr lang="en-US" altLang="fi-FI" sz="1800" b="1" dirty="0">
                <a:latin typeface="Comic Sans MS" pitchFamily="66" charset="0"/>
                <a:cs typeface="Times New Roman" pitchFamily="18" charset="0"/>
              </a:rPr>
              <a:t> </a:t>
            </a:r>
            <a:endParaRPr lang="en-US" altLang="fi-FI" sz="1800" b="1" dirty="0">
              <a:latin typeface="Shruti" pitchFamily="34" charset="0"/>
              <a:cs typeface="Times New Roman" pitchFamily="18" charset="0"/>
            </a:endParaRPr>
          </a:p>
          <a:p>
            <a:pPr eaLnBrk="1" hangingPunct="1">
              <a:lnSpc>
                <a:spcPct val="80000"/>
              </a:lnSpc>
              <a:buFont typeface="Wingdings" panose="05000000000000000000" pitchFamily="2" charset="2"/>
              <a:buNone/>
              <a:defRPr/>
            </a:pPr>
            <a:endParaRPr lang="en-GB" altLang="fi-FI" sz="1400" b="1" dirty="0">
              <a:solidFill>
                <a:srgbClr val="800000"/>
              </a:solidFill>
              <a:latin typeface="Comic Sans MS" pitchFamily="66" charset="0"/>
              <a:cs typeface="Times New Roman"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 calcmode="lin" valueType="num">
                                      <p:cBhvr additive="base">
                                        <p:cTn id="7" dur="500" fill="hold"/>
                                        <p:tgtEl>
                                          <p:spTgt spid="593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9398">
                                            <p:txEl>
                                              <p:pRg st="1" end="1"/>
                                            </p:txEl>
                                          </p:spTgt>
                                        </p:tgtEl>
                                        <p:attrNameLst>
                                          <p:attrName>style.visibility</p:attrName>
                                        </p:attrNameLst>
                                      </p:cBhvr>
                                      <p:to>
                                        <p:strVal val="visible"/>
                                      </p:to>
                                    </p:set>
                                    <p:anim calcmode="lin" valueType="num">
                                      <p:cBhvr additive="base">
                                        <p:cTn id="13" dur="500" fill="hold"/>
                                        <p:tgtEl>
                                          <p:spTgt spid="593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9398">
                                            <p:txEl>
                                              <p:pRg st="2" end="2"/>
                                            </p:txEl>
                                          </p:spTgt>
                                        </p:tgtEl>
                                        <p:attrNameLst>
                                          <p:attrName>style.visibility</p:attrName>
                                        </p:attrNameLst>
                                      </p:cBhvr>
                                      <p:to>
                                        <p:strVal val="visible"/>
                                      </p:to>
                                    </p:set>
                                    <p:anim calcmode="lin" valueType="num">
                                      <p:cBhvr additive="base">
                                        <p:cTn id="19" dur="500" fill="hold"/>
                                        <p:tgtEl>
                                          <p:spTgt spid="593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9398">
                                            <p:txEl>
                                              <p:pRg st="3" end="3"/>
                                            </p:txEl>
                                          </p:spTgt>
                                        </p:tgtEl>
                                        <p:attrNameLst>
                                          <p:attrName>style.visibility</p:attrName>
                                        </p:attrNameLst>
                                      </p:cBhvr>
                                      <p:to>
                                        <p:strVal val="visible"/>
                                      </p:to>
                                    </p:set>
                                    <p:anim calcmode="lin" valueType="num">
                                      <p:cBhvr additive="base">
                                        <p:cTn id="25" dur="500" fill="hold"/>
                                        <p:tgtEl>
                                          <p:spTgt spid="5939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9398">
                                            <p:txEl>
                                              <p:pRg st="5" end="5"/>
                                            </p:txEl>
                                          </p:spTgt>
                                        </p:tgtEl>
                                        <p:attrNameLst>
                                          <p:attrName>style.visibility</p:attrName>
                                        </p:attrNameLst>
                                      </p:cBhvr>
                                      <p:to>
                                        <p:strVal val="visible"/>
                                      </p:to>
                                    </p:set>
                                    <p:anim calcmode="lin" valueType="num">
                                      <p:cBhvr additive="base">
                                        <p:cTn id="31" dur="500" fill="hold"/>
                                        <p:tgtEl>
                                          <p:spTgt spid="5939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93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24CCA-29A3-8CB8-4288-BB6AF3CFD147}"/>
              </a:ext>
            </a:extLst>
          </p:cNvPr>
          <p:cNvSpPr>
            <a:spLocks noGrp="1"/>
          </p:cNvSpPr>
          <p:nvPr>
            <p:ph type="title"/>
          </p:nvPr>
        </p:nvSpPr>
        <p:spPr/>
        <p:txBody>
          <a:bodyPr/>
          <a:lstStyle/>
          <a:p>
            <a:r>
              <a:rPr lang="fi-FI" dirty="0"/>
              <a:t>Kokeet järjestetään Pohjantien koululla</a:t>
            </a:r>
          </a:p>
        </p:txBody>
      </p:sp>
      <p:sp>
        <p:nvSpPr>
          <p:cNvPr id="3" name="Sisällön paikkamerkki 2">
            <a:extLst>
              <a:ext uri="{FF2B5EF4-FFF2-40B4-BE49-F238E27FC236}">
                <a16:creationId xmlns:a16="http://schemas.microsoft.com/office/drawing/2014/main" id="{A9A1B342-5EC2-CD35-7E47-0BBDBE29C207}"/>
              </a:ext>
            </a:extLst>
          </p:cNvPr>
          <p:cNvSpPr>
            <a:spLocks noGrp="1"/>
          </p:cNvSpPr>
          <p:nvPr>
            <p:ph idx="1"/>
          </p:nvPr>
        </p:nvSpPr>
        <p:spPr/>
        <p:txBody>
          <a:bodyPr/>
          <a:lstStyle/>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FF0000"/>
                </a:solidFill>
                <a:effectLst/>
                <a:uLnTx/>
                <a:uFillTx/>
                <a:latin typeface="Arial"/>
                <a:ea typeface="+mn-ea"/>
                <a:cs typeface="+mn-cs"/>
              </a:rPr>
              <a:t>Ole paikalla viimeistään klo 8.00 tai porrastuksen mukaisena aikana</a:t>
            </a:r>
            <a:r>
              <a:rPr kumimoji="0" lang="fi-FI" sz="2400" b="1" i="0" u="none" strike="noStrike" kern="0" cap="none" spc="0" normalizeH="0" baseline="0" noProof="0" dirty="0">
                <a:ln>
                  <a:noFill/>
                </a:ln>
                <a:solidFill>
                  <a:srgbClr val="000000"/>
                </a:solidFill>
                <a:effectLst/>
                <a:uLnTx/>
                <a:uFillTx/>
                <a:latin typeface="Arial"/>
                <a:ea typeface="+mn-ea"/>
                <a:cs typeface="+mn-cs"/>
              </a:rPr>
              <a:t> KAIKISSA KOKEISSA</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LÄMMINTÄ VAATETTA; SALI SAATTAA OLLA VIILEÄ</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VILLASUKAT / SISÄKENGÄT – JA PUSSI ULKOJALKINEILLE - SALIIN EI SAA TULLA KENGÄT JALASSA</a:t>
            </a:r>
          </a:p>
          <a:p>
            <a:endParaRPr lang="fi-FI" dirty="0"/>
          </a:p>
        </p:txBody>
      </p:sp>
    </p:spTree>
    <p:extLst>
      <p:ext uri="{BB962C8B-B14F-4D97-AF65-F5344CB8AC3E}">
        <p14:creationId xmlns:p14="http://schemas.microsoft.com/office/powerpoint/2010/main" val="846860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FFFA6F-E022-A90D-BC22-4EC29943DAAC}"/>
              </a:ext>
            </a:extLst>
          </p:cNvPr>
          <p:cNvSpPr>
            <a:spLocks noGrp="1"/>
          </p:cNvSpPr>
          <p:nvPr>
            <p:ph type="title"/>
          </p:nvPr>
        </p:nvSpPr>
        <p:spPr/>
        <p:txBody>
          <a:bodyPr/>
          <a:lstStyle/>
          <a:p>
            <a:r>
              <a:rPr kumimoji="0" lang="fi-FI" altLang="fi-FI" sz="4400" b="0" i="0" u="none" strike="noStrike" kern="0" cap="none" spc="0" normalizeH="0" baseline="0" noProof="0">
                <a:ln>
                  <a:noFill/>
                </a:ln>
                <a:solidFill>
                  <a:srgbClr val="003366"/>
                </a:solidFill>
                <a:effectLst/>
                <a:uLnTx/>
                <a:uFillTx/>
                <a:latin typeface="Times New Roman"/>
                <a:ea typeface="+mj-ea"/>
                <a:cs typeface="+mj-cs"/>
              </a:rPr>
              <a:t>Matematiikan kokeen rakenne</a:t>
            </a:r>
            <a:endParaRPr lang="fi-FI" dirty="0"/>
          </a:p>
        </p:txBody>
      </p:sp>
      <p:sp>
        <p:nvSpPr>
          <p:cNvPr id="3" name="Sisällön paikkamerkki 2">
            <a:extLst>
              <a:ext uri="{FF2B5EF4-FFF2-40B4-BE49-F238E27FC236}">
                <a16:creationId xmlns:a16="http://schemas.microsoft.com/office/drawing/2014/main" id="{80195E29-DAC1-4309-9F3B-3477B3C13989}"/>
              </a:ext>
            </a:extLst>
          </p:cNvPr>
          <p:cNvSpPr>
            <a:spLocks noGrp="1"/>
          </p:cNvSpPr>
          <p:nvPr>
            <p:ph idx="1"/>
          </p:nvPr>
        </p:nvSpPr>
        <p:spPr/>
        <p:txBody>
          <a:bodyPr/>
          <a:lstStyle/>
          <a:p>
            <a:r>
              <a:rPr lang="fi-FI" sz="2000" dirty="0"/>
              <a:t>Sekä pitkän että lyhyen matematiikan kokeessa on kaksi osaa: A-osa ja B-osa. </a:t>
            </a:r>
          </a:p>
          <a:p>
            <a:r>
              <a:rPr lang="fi-FI" sz="2000" dirty="0"/>
              <a:t>B-osa voi jakautua kahteen osaan, jotka merkitään tunnuksin B1 ja B2. Alla olevaan taulukkoon on merkitty, kuinka monesta tehtävästä kukin osa koostuu ja kuinka moneen tehtävään kokelas vastaa.</a:t>
            </a:r>
          </a:p>
          <a:p>
            <a:r>
              <a:rPr lang="fi-FI" sz="2000">
                <a:solidFill>
                  <a:srgbClr val="FF0000"/>
                </a:solidFill>
              </a:rPr>
              <a:t>Kokeen rakenne </a:t>
            </a:r>
            <a:r>
              <a:rPr lang="fi-FI" sz="2000" dirty="0">
                <a:solidFill>
                  <a:srgbClr val="FF0000"/>
                </a:solidFill>
              </a:rPr>
              <a:t>muuttuu syksyllä 2024</a:t>
            </a:r>
          </a:p>
          <a:p>
            <a:endParaRPr lang="fi-FI" sz="2000" dirty="0"/>
          </a:p>
          <a:p>
            <a:endParaRPr lang="fi-FI" dirty="0"/>
          </a:p>
        </p:txBody>
      </p:sp>
      <p:pic>
        <p:nvPicPr>
          <p:cNvPr id="4" name="Kuva 3">
            <a:extLst>
              <a:ext uri="{FF2B5EF4-FFF2-40B4-BE49-F238E27FC236}">
                <a16:creationId xmlns:a16="http://schemas.microsoft.com/office/drawing/2014/main" id="{38832734-067F-6413-26FC-E9EBE189092F}"/>
              </a:ext>
            </a:extLst>
          </p:cNvPr>
          <p:cNvPicPr>
            <a:picLocks noChangeAspect="1"/>
          </p:cNvPicPr>
          <p:nvPr/>
        </p:nvPicPr>
        <p:blipFill>
          <a:blip r:embed="rId2"/>
          <a:stretch>
            <a:fillRect/>
          </a:stretch>
        </p:blipFill>
        <p:spPr>
          <a:xfrm>
            <a:off x="647056" y="4365104"/>
            <a:ext cx="8496944" cy="2247738"/>
          </a:xfrm>
          <a:prstGeom prst="rect">
            <a:avLst/>
          </a:prstGeom>
        </p:spPr>
      </p:pic>
    </p:spTree>
    <p:extLst>
      <p:ext uri="{BB962C8B-B14F-4D97-AF65-F5344CB8AC3E}">
        <p14:creationId xmlns:p14="http://schemas.microsoft.com/office/powerpoint/2010/main" val="2645694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75330-76C0-CECD-3FCA-F69E70AA6B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6A722A5-FE62-FF83-D090-A346B3A108E0}"/>
              </a:ext>
            </a:extLst>
          </p:cNvPr>
          <p:cNvSpPr>
            <a:spLocks noGrp="1"/>
          </p:cNvSpPr>
          <p:nvPr>
            <p:ph idx="1"/>
          </p:nvPr>
        </p:nvSpPr>
        <p:spPr/>
        <p:txBody>
          <a:bodyPr/>
          <a:lstStyle/>
          <a:p>
            <a:r>
              <a:rPr lang="fi-FI" sz="2000" dirty="0"/>
              <a:t>Koejärjestelmän laskinohjelmat GNOME-laskin, </a:t>
            </a:r>
            <a:r>
              <a:rPr lang="fi-FI" sz="2000" dirty="0" err="1"/>
              <a:t>KCalc</a:t>
            </a:r>
            <a:r>
              <a:rPr lang="fi-FI" sz="2000" dirty="0"/>
              <a:t> ja </a:t>
            </a:r>
            <a:r>
              <a:rPr lang="fi-FI" sz="2000" dirty="0" err="1"/>
              <a:t>SpeedCrunch</a:t>
            </a:r>
            <a:r>
              <a:rPr lang="fi-FI" sz="2000" dirty="0"/>
              <a:t> ovat kokelaan käytössä myös kokeen A-osassa.</a:t>
            </a:r>
          </a:p>
          <a:p>
            <a:r>
              <a:rPr lang="fi-FI" sz="2000" b="1" dirty="0"/>
              <a:t>Kokeen A-osassa kokelaalla ei ole käytössään seuraavia muuten koejärjestelmään sisältyviä ohjelmia</a:t>
            </a:r>
            <a:r>
              <a:rPr lang="fi-FI" sz="2000" dirty="0"/>
              <a:t>:</a:t>
            </a:r>
          </a:p>
          <a:p>
            <a:r>
              <a:rPr lang="fi-FI" sz="2000" dirty="0"/>
              <a:t>• LibreOffice </a:t>
            </a:r>
            <a:r>
              <a:rPr lang="fi-FI" sz="2000" dirty="0" err="1"/>
              <a:t>Calc</a:t>
            </a:r>
            <a:endParaRPr lang="fi-FI" sz="2000" dirty="0"/>
          </a:p>
          <a:p>
            <a:r>
              <a:rPr lang="fi-FI" sz="2000" dirty="0"/>
              <a:t>• </a:t>
            </a:r>
            <a:r>
              <a:rPr lang="fi-FI" sz="2000" dirty="0" err="1"/>
              <a:t>wxMaxima</a:t>
            </a:r>
            <a:endParaRPr lang="fi-FI" sz="2000" dirty="0"/>
          </a:p>
          <a:p>
            <a:r>
              <a:rPr lang="fi-FI" sz="2000" dirty="0"/>
              <a:t>• Texas Instruments TI-</a:t>
            </a:r>
            <a:r>
              <a:rPr lang="fi-FI" sz="2000" dirty="0" err="1"/>
              <a:t>Nspire</a:t>
            </a:r>
            <a:r>
              <a:rPr lang="fi-FI" sz="2000" dirty="0"/>
              <a:t> CAS</a:t>
            </a:r>
          </a:p>
          <a:p>
            <a:r>
              <a:rPr lang="fi-FI" sz="2000" dirty="0"/>
              <a:t>• Casio </a:t>
            </a:r>
            <a:r>
              <a:rPr lang="fi-FI" sz="2000" dirty="0" err="1"/>
              <a:t>ClassPad</a:t>
            </a:r>
            <a:r>
              <a:rPr lang="fi-FI" sz="2000" dirty="0"/>
              <a:t> </a:t>
            </a:r>
            <a:r>
              <a:rPr lang="fi-FI" sz="2000" dirty="0" err="1"/>
              <a:t>Manager</a:t>
            </a:r>
            <a:endParaRPr lang="fi-FI" sz="2000" dirty="0"/>
          </a:p>
          <a:p>
            <a:r>
              <a:rPr lang="fi-FI" sz="2000" dirty="0"/>
              <a:t>• </a:t>
            </a:r>
            <a:r>
              <a:rPr lang="fi-FI" sz="2000" dirty="0" err="1"/>
              <a:t>Logger</a:t>
            </a:r>
            <a:r>
              <a:rPr lang="fi-FI" sz="2000" dirty="0"/>
              <a:t> Pro</a:t>
            </a:r>
          </a:p>
          <a:p>
            <a:r>
              <a:rPr lang="fi-FI" sz="2000" dirty="0"/>
              <a:t>• </a:t>
            </a:r>
            <a:r>
              <a:rPr lang="fi-FI" sz="2000" dirty="0" err="1"/>
              <a:t>Geogebra</a:t>
            </a:r>
            <a:endParaRPr lang="fi-FI" sz="2000" dirty="0"/>
          </a:p>
          <a:p>
            <a:r>
              <a:rPr lang="fi-FI" sz="2000" dirty="0"/>
              <a:t>• 4f Vihko.</a:t>
            </a:r>
          </a:p>
        </p:txBody>
      </p:sp>
    </p:spTree>
    <p:extLst>
      <p:ext uri="{BB962C8B-B14F-4D97-AF65-F5344CB8AC3E}">
        <p14:creationId xmlns:p14="http://schemas.microsoft.com/office/powerpoint/2010/main" val="345899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38EFE4FC-2FD3-413E-A306-ECD90202ACD5}"/>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40963" name="Picture 3" descr="ylioppilaslakki">
            <a:hlinkClick r:id="rId2"/>
            <a:extLst>
              <a:ext uri="{FF2B5EF4-FFF2-40B4-BE49-F238E27FC236}">
                <a16:creationId xmlns:a16="http://schemas.microsoft.com/office/drawing/2014/main" id="{C9EC1987-ACFB-4241-926B-2F00B82D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C93CE3D6-BC33-404A-A873-3E02B1DBE85E}"/>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40965" name="Rectangle 5">
            <a:extLst>
              <a:ext uri="{FF2B5EF4-FFF2-40B4-BE49-F238E27FC236}">
                <a16:creationId xmlns:a16="http://schemas.microsoft.com/office/drawing/2014/main" id="{708E0549-1281-418B-94AF-0B2EE75352EB}"/>
              </a:ext>
            </a:extLst>
          </p:cNvPr>
          <p:cNvSpPr>
            <a:spLocks noGrp="1" noChangeArrowheads="1"/>
          </p:cNvSpPr>
          <p:nvPr>
            <p:ph type="title"/>
          </p:nvPr>
        </p:nvSpPr>
        <p:spPr>
          <a:xfrm>
            <a:off x="1143000" y="1143000"/>
            <a:ext cx="7772400" cy="685800"/>
          </a:xfrm>
        </p:spPr>
        <p:txBody>
          <a:bodyPr/>
          <a:lstStyle/>
          <a:p>
            <a:pPr eaLnBrk="1" hangingPunct="1"/>
            <a:r>
              <a:rPr lang="fi-FI" altLang="fi-FI" sz="3200" b="1"/>
              <a:t>MATEMATIIKAN KOKEEN KULKU</a:t>
            </a:r>
            <a:endParaRPr lang="en-GB" altLang="fi-FI" sz="3200"/>
          </a:p>
        </p:txBody>
      </p:sp>
      <p:sp>
        <p:nvSpPr>
          <p:cNvPr id="60422" name="Rectangle 6">
            <a:extLst>
              <a:ext uri="{FF2B5EF4-FFF2-40B4-BE49-F238E27FC236}">
                <a16:creationId xmlns:a16="http://schemas.microsoft.com/office/drawing/2014/main" id="{03DCD2B5-625E-4FCA-B9BB-E8086F569075}"/>
              </a:ext>
            </a:extLst>
          </p:cNvPr>
          <p:cNvSpPr>
            <a:spLocks noGrp="1" noChangeArrowheads="1"/>
          </p:cNvSpPr>
          <p:nvPr>
            <p:ph type="body" idx="1"/>
          </p:nvPr>
        </p:nvSpPr>
        <p:spPr>
          <a:xfrm>
            <a:off x="1143000" y="1905000"/>
            <a:ext cx="7772400" cy="4572000"/>
          </a:xfrm>
        </p:spPr>
        <p:txBody>
          <a:bodyPr/>
          <a:lstStyle/>
          <a:p>
            <a:r>
              <a:rPr lang="fi-FI" altLang="fi-FI" sz="2000" dirty="0"/>
              <a:t>Kokelas aloittaa koetilaisuuden käynnistämällä koneensa ja tunnistautumalla kokeeseen. </a:t>
            </a:r>
          </a:p>
          <a:p>
            <a:r>
              <a:rPr lang="fi-FI" altLang="fi-FI" sz="2000" dirty="0"/>
              <a:t>Kokelas voi vastata sekä A-osan että B-osan tehtäviin, mutta kokeen alkaessa kokelaalla on käytössään vain osa koejärjestelmän ohjelmista (A-osassa sallitut).</a:t>
            </a:r>
          </a:p>
          <a:p>
            <a:r>
              <a:rPr lang="fi-FI" altLang="fi-FI" sz="2000" dirty="0"/>
              <a:t>Palautettuaan A-osan kokelas saa käyttöönsä kaikki koejärjestelmästä löytyvät ohjelmat, ja voi jatkaa B-osaan vastaamista. A-osan palautettuaan kokelas näkee vain B-osan tehtävät, eikä voi enää palata vastaamaan A-osaan. </a:t>
            </a:r>
          </a:p>
          <a:p>
            <a:r>
              <a:rPr lang="fi-FI" altLang="fi-FI" sz="2000" dirty="0"/>
              <a:t>A-osan palautukselle ei ole aikarajaa. </a:t>
            </a:r>
          </a:p>
          <a:p>
            <a:r>
              <a:rPr lang="fi-FI" altLang="fi-FI" sz="2000" b="1" dirty="0">
                <a:solidFill>
                  <a:srgbClr val="FF0000"/>
                </a:solidFill>
                <a:latin typeface="Shruti" panose="020B0502040204020203" pitchFamily="34" charset="0"/>
                <a:cs typeface="Times New Roman" panose="02020603050405020304" pitchFamily="18" charset="0"/>
              </a:rPr>
              <a:t>JOS VASTAAT LIIAN MONEN TEHTÄVÄÄN, PARAS TEHTÄVÄ PUDOTETAAN ARVIOINNISTA POIS.</a:t>
            </a:r>
            <a:endParaRPr lang="en-US" altLang="fi-FI" sz="2000" b="1" dirty="0">
              <a:solidFill>
                <a:srgbClr val="FF0000"/>
              </a:solidFill>
              <a:latin typeface="Shruti" panose="020B0502040204020203" pitchFamily="34" charset="0"/>
              <a:cs typeface="Times New Roman" panose="02020603050405020304" pitchFamily="18" charset="0"/>
            </a:endParaRPr>
          </a:p>
          <a:p>
            <a:pPr eaLnBrk="1" hangingPunct="1">
              <a:buFont typeface="Wingdings" panose="05000000000000000000" pitchFamily="2" charset="2"/>
              <a:buNone/>
            </a:pPr>
            <a:endParaRPr lang="en-GB" altLang="fi-FI" sz="1800" b="1" dirty="0">
              <a:solidFill>
                <a:srgbClr val="800000"/>
              </a:solidFill>
              <a:latin typeface="Comic Sans MS" panose="030F0702030302020204" pitchFamily="66" charset="0"/>
              <a:cs typeface="Times New Roman" panose="02020603050405020304"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 calcmode="lin" valueType="num">
                                      <p:cBhvr additive="base">
                                        <p:cTn id="7" dur="500" fill="hold"/>
                                        <p:tgtEl>
                                          <p:spTgt spid="604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0422">
                                            <p:txEl>
                                              <p:pRg st="1" end="1"/>
                                            </p:txEl>
                                          </p:spTgt>
                                        </p:tgtEl>
                                        <p:attrNameLst>
                                          <p:attrName>style.visibility</p:attrName>
                                        </p:attrNameLst>
                                      </p:cBhvr>
                                      <p:to>
                                        <p:strVal val="visible"/>
                                      </p:to>
                                    </p:set>
                                    <p:anim calcmode="lin" valueType="num">
                                      <p:cBhvr additive="base">
                                        <p:cTn id="13" dur="500" fill="hold"/>
                                        <p:tgtEl>
                                          <p:spTgt spid="604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0422">
                                            <p:txEl>
                                              <p:pRg st="2" end="2"/>
                                            </p:txEl>
                                          </p:spTgt>
                                        </p:tgtEl>
                                        <p:attrNameLst>
                                          <p:attrName>style.visibility</p:attrName>
                                        </p:attrNameLst>
                                      </p:cBhvr>
                                      <p:to>
                                        <p:strVal val="visible"/>
                                      </p:to>
                                    </p:set>
                                    <p:anim calcmode="lin" valueType="num">
                                      <p:cBhvr additive="base">
                                        <p:cTn id="19" dur="500" fill="hold"/>
                                        <p:tgtEl>
                                          <p:spTgt spid="604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0422">
                                            <p:txEl>
                                              <p:pRg st="3" end="3"/>
                                            </p:txEl>
                                          </p:spTgt>
                                        </p:tgtEl>
                                        <p:attrNameLst>
                                          <p:attrName>style.visibility</p:attrName>
                                        </p:attrNameLst>
                                      </p:cBhvr>
                                      <p:to>
                                        <p:strVal val="visible"/>
                                      </p:to>
                                    </p:set>
                                    <p:anim calcmode="lin" valueType="num">
                                      <p:cBhvr additive="base">
                                        <p:cTn id="25" dur="500" fill="hold"/>
                                        <p:tgtEl>
                                          <p:spTgt spid="604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0422">
                                            <p:txEl>
                                              <p:pRg st="4" end="4"/>
                                            </p:txEl>
                                          </p:spTgt>
                                        </p:tgtEl>
                                        <p:attrNameLst>
                                          <p:attrName>style.visibility</p:attrName>
                                        </p:attrNameLst>
                                      </p:cBhvr>
                                      <p:to>
                                        <p:strVal val="visible"/>
                                      </p:to>
                                    </p:set>
                                    <p:anim calcmode="lin" valueType="num">
                                      <p:cBhvr additive="base">
                                        <p:cTn id="31" dur="500" fill="hold"/>
                                        <p:tgtEl>
                                          <p:spTgt spid="604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1">
            <a:extLst>
              <a:ext uri="{FF2B5EF4-FFF2-40B4-BE49-F238E27FC236}">
                <a16:creationId xmlns:a16="http://schemas.microsoft.com/office/drawing/2014/main" id="{D0C8B969-280A-4CC1-A3A0-9ACD68630A63}"/>
              </a:ext>
            </a:extLst>
          </p:cNvPr>
          <p:cNvSpPr>
            <a:spLocks noGrp="1" noChangeArrowheads="1"/>
          </p:cNvSpPr>
          <p:nvPr>
            <p:ph type="title"/>
          </p:nvPr>
        </p:nvSpPr>
        <p:spPr/>
        <p:txBody>
          <a:bodyPr/>
          <a:lstStyle/>
          <a:p>
            <a:r>
              <a:rPr lang="fi-FI" altLang="fi-FI"/>
              <a:t>Kokeen arvioinnista</a:t>
            </a:r>
          </a:p>
        </p:txBody>
      </p:sp>
      <p:sp>
        <p:nvSpPr>
          <p:cNvPr id="41987" name="Sisällön paikkamerkki 2">
            <a:extLst>
              <a:ext uri="{FF2B5EF4-FFF2-40B4-BE49-F238E27FC236}">
                <a16:creationId xmlns:a16="http://schemas.microsoft.com/office/drawing/2014/main" id="{1756652A-160E-4444-9437-2FF8C834E234}"/>
              </a:ext>
            </a:extLst>
          </p:cNvPr>
          <p:cNvSpPr>
            <a:spLocks noGrp="1" noChangeArrowheads="1"/>
          </p:cNvSpPr>
          <p:nvPr>
            <p:ph idx="1"/>
          </p:nvPr>
        </p:nvSpPr>
        <p:spPr/>
        <p:txBody>
          <a:bodyPr/>
          <a:lstStyle/>
          <a:p>
            <a:r>
              <a:rPr lang="fi-FI" altLang="fi-FI" sz="1800" dirty="0"/>
              <a:t>Hyvästä suorituksesta näkyy, miten kokelas on päätynyt vastaukseen. Ratkaisussa on oltava tarvittavat laskut tai muut perustelut ja lopputulos, ellei tehtävänannossa toisin ohjeisteta.</a:t>
            </a:r>
          </a:p>
          <a:p>
            <a:r>
              <a:rPr lang="fi-FI" altLang="fi-FI" sz="1800" dirty="0"/>
              <a:t>Vastauksen pitää olla riittävän selkeä, jotta opettajalle ja sensorille on selvää, mitä kokelas tarkoittaa, ja jotta merkinnät eivät mene vastauksessa keskenään sekaisin. Valittua merkintätapaa voi tukea selityksillä. Kansallisten käytäntöjen mukaista merkintätapaa ei tarvitse erikseen selittää. </a:t>
            </a:r>
          </a:p>
          <a:p>
            <a:r>
              <a:rPr lang="fi-FI" altLang="fi-FI" sz="1800" dirty="0"/>
              <a:t>Ohjelmia voi käyttää tehtävän ratkaisussa hyväksi niille luonteenomaisella tavalla, eikä niiden tuottamaa esitystä tarvitse kirjoittaa uudestaan, mikäli esitys on ymmärrettävä.</a:t>
            </a:r>
          </a:p>
          <a:p>
            <a:r>
              <a:rPr lang="fi-FI" altLang="fi-FI" sz="1800" dirty="0"/>
              <a:t>Vähäiset laskuvirheet eivät merkittävästi alenna pistemäärää, jos virheen johdosta tehtävä ei muutu luonteeltaan, virheestä ei seuraa ilmeisen väärä tai mahdoton tulos tai tehtävän tarkoitus ei ole testata kokelaan kykyä tehdä virheettömästi laskutoimituksia.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F3DF2557-2D02-41D7-B431-2296AD396BA3}"/>
              </a:ext>
            </a:extLst>
          </p:cNvPr>
          <p:cNvSpPr>
            <a:spLocks noGrp="1" noChangeArrowheads="1"/>
          </p:cNvSpPr>
          <p:nvPr>
            <p:ph type="title"/>
          </p:nvPr>
        </p:nvSpPr>
        <p:spPr/>
        <p:txBody>
          <a:bodyPr/>
          <a:lstStyle/>
          <a:p>
            <a:r>
              <a:rPr lang="fi-FI" altLang="fi-FI"/>
              <a:t>KIELIKOKEEN ETENEMINEN</a:t>
            </a:r>
          </a:p>
        </p:txBody>
      </p:sp>
      <p:sp>
        <p:nvSpPr>
          <p:cNvPr id="43011" name="Sisällön paikkamerkki 2">
            <a:extLst>
              <a:ext uri="{FF2B5EF4-FFF2-40B4-BE49-F238E27FC236}">
                <a16:creationId xmlns:a16="http://schemas.microsoft.com/office/drawing/2014/main" id="{6841F4E6-919C-43BE-B3F5-CC45F8ADF2C0}"/>
              </a:ext>
            </a:extLst>
          </p:cNvPr>
          <p:cNvSpPr>
            <a:spLocks noGrp="1" noChangeArrowheads="1"/>
          </p:cNvSpPr>
          <p:nvPr>
            <p:ph idx="1"/>
          </p:nvPr>
        </p:nvSpPr>
        <p:spPr/>
        <p:txBody>
          <a:bodyPr/>
          <a:lstStyle/>
          <a:p>
            <a:r>
              <a:rPr lang="fi-FI" altLang="fi-FI" sz="2000" u="sng"/>
              <a:t>Lue kaikki ohjeet huolella!!!</a:t>
            </a:r>
          </a:p>
          <a:p>
            <a:r>
              <a:rPr lang="fi-FI" altLang="fi-FI" sz="2000"/>
              <a:t>Voit valita, missä järjestyksessä suoritat koetehtävät.</a:t>
            </a:r>
          </a:p>
          <a:p>
            <a:r>
              <a:rPr lang="fi-FI" altLang="fi-FI" sz="2000"/>
              <a:t>Tarvitset ehdottomasti LANGALLISET kuulokkeet.</a:t>
            </a:r>
          </a:p>
          <a:p>
            <a:r>
              <a:rPr lang="fi-FI" altLang="fi-FI" sz="2000"/>
              <a:t>SUOSITUS: aloita kuuntelutehtävillä!</a:t>
            </a:r>
          </a:p>
          <a:p>
            <a:r>
              <a:rPr lang="fi-FI" altLang="fi-FI" sz="2000"/>
              <a:t>Voit palata kirjallisia taitoja mittaavien tehtävien aineistoihin ja joihinkin kuullun ymmärtämistä mittaavien tehtävien aineistoihin (videot) koeajan kuluessa. </a:t>
            </a:r>
          </a:p>
          <a:p>
            <a:r>
              <a:rPr lang="fi-FI" altLang="fi-FI" sz="2000"/>
              <a:t>Voit palata myös kaikkiin vastauksiisi. Koeaika on kuusi tuntia.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tsikko 1">
            <a:extLst>
              <a:ext uri="{FF2B5EF4-FFF2-40B4-BE49-F238E27FC236}">
                <a16:creationId xmlns:a16="http://schemas.microsoft.com/office/drawing/2014/main" id="{94FCEA85-4942-4159-A8A4-34E0BEDD5B92}"/>
              </a:ext>
            </a:extLst>
          </p:cNvPr>
          <p:cNvSpPr>
            <a:spLocks noGrp="1" noChangeArrowheads="1"/>
          </p:cNvSpPr>
          <p:nvPr>
            <p:ph type="title"/>
          </p:nvPr>
        </p:nvSpPr>
        <p:spPr/>
        <p:txBody>
          <a:bodyPr/>
          <a:lstStyle/>
          <a:p>
            <a:r>
              <a:rPr lang="fi-FI" altLang="fi-FI"/>
              <a:t>KUUNTELUOSIOT/VIDEOT</a:t>
            </a:r>
          </a:p>
        </p:txBody>
      </p:sp>
      <p:sp>
        <p:nvSpPr>
          <p:cNvPr id="44035" name="Sisällön paikkamerkki 2">
            <a:extLst>
              <a:ext uri="{FF2B5EF4-FFF2-40B4-BE49-F238E27FC236}">
                <a16:creationId xmlns:a16="http://schemas.microsoft.com/office/drawing/2014/main" id="{61931B90-E046-4DB1-BF80-F7454BF1C6AC}"/>
              </a:ext>
            </a:extLst>
          </p:cNvPr>
          <p:cNvSpPr>
            <a:spLocks noGrp="1" noChangeArrowheads="1"/>
          </p:cNvSpPr>
          <p:nvPr>
            <p:ph idx="1"/>
          </p:nvPr>
        </p:nvSpPr>
        <p:spPr/>
        <p:txBody>
          <a:bodyPr/>
          <a:lstStyle/>
          <a:p>
            <a:r>
              <a:rPr lang="fi-FI" altLang="fi-FI" sz="2000"/>
              <a:t>Kokelas käynnistää itse kuullun ymmärtämistä mittaavien tehtävien äänitteet ja videot. Tehtävät voivat sijaita kokeessa erillään toisistaan. </a:t>
            </a:r>
          </a:p>
          <a:p>
            <a:r>
              <a:rPr lang="fi-FI" altLang="fi-FI" sz="2000"/>
              <a:t>Äänitteiden kuuntelukerrat on rajoitettu, mutta tutustumis- ja vastausajan pituuden kokelas saa päättää itse. </a:t>
            </a:r>
          </a:p>
          <a:p>
            <a:r>
              <a:rPr lang="fi-FI" altLang="fi-FI" sz="2000"/>
              <a:t>Kokeessa voi olla myös vain kerran kuultavia osuuksia. </a:t>
            </a:r>
          </a:p>
          <a:p>
            <a:r>
              <a:rPr lang="fi-FI" altLang="fi-FI" sz="2000"/>
              <a:t>Videotehtävissä kokelas voi tauottaa ja kelata videota taaksepäin eikä katselukertoja ole rajoitettu. </a:t>
            </a:r>
          </a:p>
          <a:p>
            <a:r>
              <a:rPr lang="fi-FI" altLang="fi-FI" sz="2000"/>
              <a:t>Kannattaa aloittaa kuuntelutehtävillä kokeen alussa, kun salissa on  rauhallista.</a:t>
            </a:r>
          </a:p>
          <a:p>
            <a:endParaRPr lang="fi-FI" altLang="fi-FI"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8AFF0973-A93F-4426-9C64-A6D070FB727D}"/>
              </a:ext>
            </a:extLst>
          </p:cNvPr>
          <p:cNvSpPr>
            <a:spLocks noGrp="1" noChangeArrowheads="1"/>
          </p:cNvSpPr>
          <p:nvPr>
            <p:ph type="title"/>
          </p:nvPr>
        </p:nvSpPr>
        <p:spPr/>
        <p:txBody>
          <a:bodyPr/>
          <a:lstStyle/>
          <a:p>
            <a:r>
              <a:rPr lang="fi-FI" altLang="fi-FI"/>
              <a:t> KIELIKOE</a:t>
            </a:r>
          </a:p>
        </p:txBody>
      </p:sp>
      <p:sp>
        <p:nvSpPr>
          <p:cNvPr id="45059" name="Sisällön paikkamerkki 2">
            <a:extLst>
              <a:ext uri="{FF2B5EF4-FFF2-40B4-BE49-F238E27FC236}">
                <a16:creationId xmlns:a16="http://schemas.microsoft.com/office/drawing/2014/main" id="{4149E80A-9AA6-4EB3-A323-A1C9B2579E31}"/>
              </a:ext>
            </a:extLst>
          </p:cNvPr>
          <p:cNvSpPr>
            <a:spLocks noGrp="1" noChangeArrowheads="1"/>
          </p:cNvSpPr>
          <p:nvPr>
            <p:ph idx="1"/>
          </p:nvPr>
        </p:nvSpPr>
        <p:spPr/>
        <p:txBody>
          <a:bodyPr/>
          <a:lstStyle/>
          <a:p>
            <a:r>
              <a:rPr lang="fi-FI" altLang="fi-FI" sz="2000"/>
              <a:t>Monipuoliset tehtävätyypit.</a:t>
            </a:r>
          </a:p>
          <a:p>
            <a:r>
              <a:rPr lang="fi-FI" altLang="fi-FI" sz="2000"/>
              <a:t>Tehtävänantoon liittyvä tausta-aineisto voi olla esim. tekstejä, kuvia, tilastoja, karttoja, videoita tai äänitallenteita.</a:t>
            </a:r>
          </a:p>
          <a:p>
            <a:r>
              <a:rPr lang="fi-FI" altLang="fi-FI" sz="2000"/>
              <a:t>Kaikki tarvittava aineisto annetaan tehtävän yhteydessä.</a:t>
            </a:r>
          </a:p>
          <a:p>
            <a:r>
              <a:rPr lang="fi-FI" altLang="fi-FI" sz="2000"/>
              <a:t>Tehtävän suorittamiseen tarvittava ohjeistus annetaan tehtävän yhteydessä. </a:t>
            </a:r>
          </a:p>
          <a:p>
            <a:r>
              <a:rPr lang="fi-FI" altLang="fi-FI" sz="2000"/>
              <a:t>Esimerkiksi avokysymysten vastaustila voi olla teknisesti rajattu, tai tehtävän yhteydessä on merkkimäärälaskuri.</a:t>
            </a:r>
          </a:p>
          <a:p>
            <a:r>
              <a:rPr lang="fi-FI" altLang="fi-FI" sz="2000"/>
              <a:t>KIRJOITELMASSA JA MUISSAKIN TEHTÄVISSÄ HUOMAA MERKKIMÄÄRÄRAJOITUS. ÄLÄ YLITÄ SITÄ. Laskuri löytyy.</a:t>
            </a:r>
          </a:p>
          <a:p>
            <a:r>
              <a:rPr lang="fi-FI" altLang="fi-FI" sz="2000"/>
              <a:t>Vastauksia saa luonnostella paperille. Luonnospapereita ei lähetetä lautakuntaan. </a:t>
            </a:r>
          </a:p>
          <a:p>
            <a:endParaRPr lang="fi-FI" altLang="fi-FI" sz="2000"/>
          </a:p>
          <a:p>
            <a:endParaRPr lang="fi-FI" altLang="fi-FI"/>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A6FF6ECC-7A74-42FF-A7BB-436980BD1E34}"/>
              </a:ext>
            </a:extLst>
          </p:cNvPr>
          <p:cNvSpPr>
            <a:spLocks noGrp="1" noChangeArrowheads="1"/>
          </p:cNvSpPr>
          <p:nvPr>
            <p:ph type="title"/>
          </p:nvPr>
        </p:nvSpPr>
        <p:spPr/>
        <p:txBody>
          <a:bodyPr/>
          <a:lstStyle/>
          <a:p>
            <a:r>
              <a:rPr lang="fi-FI" altLang="fi-FI"/>
              <a:t>KIELIKOE</a:t>
            </a:r>
          </a:p>
        </p:txBody>
      </p:sp>
      <p:sp>
        <p:nvSpPr>
          <p:cNvPr id="3" name="Sisällön paikkamerkki 2">
            <a:extLst>
              <a:ext uri="{FF2B5EF4-FFF2-40B4-BE49-F238E27FC236}">
                <a16:creationId xmlns:a16="http://schemas.microsoft.com/office/drawing/2014/main" id="{B6D8CF68-CBBA-44D4-8A7F-313E43EE6D58}"/>
              </a:ext>
            </a:extLst>
          </p:cNvPr>
          <p:cNvSpPr>
            <a:spLocks noGrp="1"/>
          </p:cNvSpPr>
          <p:nvPr>
            <p:ph idx="1"/>
          </p:nvPr>
        </p:nvSpPr>
        <p:spPr/>
        <p:txBody>
          <a:bodyPr/>
          <a:lstStyle/>
          <a:p>
            <a:pPr marL="0" indent="0" algn="just">
              <a:buClr>
                <a:srgbClr val="0099CC"/>
              </a:buClr>
              <a:buFont typeface="Wingdings" panose="05000000000000000000" pitchFamily="2" charset="2"/>
              <a:buNone/>
              <a:defRPr/>
            </a:pPr>
            <a:r>
              <a:rPr lang="fi-FI" altLang="fi-FI" sz="2400" dirty="0">
                <a:solidFill>
                  <a:srgbClr val="000000"/>
                </a:solidFill>
                <a:latin typeface="Adobe Garamond Pro"/>
              </a:rPr>
              <a:t>Mahdolliset tehtävätyypit: </a:t>
            </a:r>
          </a:p>
          <a:p>
            <a:pPr>
              <a:buClr>
                <a:srgbClr val="0099CC"/>
              </a:buClr>
              <a:defRPr/>
            </a:pPr>
            <a:r>
              <a:rPr lang="fi-FI" altLang="fi-FI" sz="2400" dirty="0">
                <a:solidFill>
                  <a:srgbClr val="000000"/>
                </a:solidFill>
                <a:latin typeface="Adobe Garamond Pro"/>
              </a:rPr>
              <a:t>Monivalintatehtävät, aukkotehtävät, yhdistämistehtävät, täydentämistehtävät, tehtävät, joissa vastataan annettuun vastauskenttään </a:t>
            </a:r>
          </a:p>
          <a:p>
            <a:pPr>
              <a:buClr>
                <a:srgbClr val="0099CC"/>
              </a:buClr>
              <a:defRPr/>
            </a:pPr>
            <a:r>
              <a:rPr lang="fi-FI" altLang="fi-FI" sz="2400" dirty="0">
                <a:solidFill>
                  <a:srgbClr val="000000"/>
                </a:solidFill>
                <a:latin typeface="Adobe Garamond Pro"/>
              </a:rPr>
              <a:t>Maksimipistemäärä edelleen 299p.</a:t>
            </a:r>
          </a:p>
          <a:p>
            <a:pPr>
              <a:buClr>
                <a:srgbClr val="0099CC"/>
              </a:buClr>
              <a:defRPr/>
            </a:pPr>
            <a:r>
              <a:rPr lang="fi-FI" altLang="fi-FI" sz="2400" dirty="0">
                <a:solidFill>
                  <a:srgbClr val="000000"/>
                </a:solidFill>
                <a:latin typeface="Adobe Garamond Pro"/>
              </a:rPr>
              <a:t>Kuullun ymmärtäminen (80-90 p.)</a:t>
            </a:r>
          </a:p>
          <a:p>
            <a:pPr>
              <a:buClr>
                <a:srgbClr val="0099CC"/>
              </a:buClr>
              <a:defRPr/>
            </a:pPr>
            <a:r>
              <a:rPr lang="fi-FI" altLang="fi-FI" sz="2400" dirty="0">
                <a:solidFill>
                  <a:srgbClr val="000000"/>
                </a:solidFill>
                <a:latin typeface="Adobe Garamond Pro"/>
              </a:rPr>
              <a:t>Luetun ymmärtäminen (70-90 p.)</a:t>
            </a:r>
          </a:p>
          <a:p>
            <a:pPr>
              <a:buClr>
                <a:srgbClr val="0099CC"/>
              </a:buClr>
              <a:defRPr/>
            </a:pPr>
            <a:r>
              <a:rPr lang="fi-FI" altLang="fi-FI" sz="2400" dirty="0">
                <a:solidFill>
                  <a:srgbClr val="000000"/>
                </a:solidFill>
                <a:latin typeface="Adobe Garamond Pro"/>
              </a:rPr>
              <a:t>Sanasto ja rakenteet (20-40 p.)</a:t>
            </a:r>
          </a:p>
          <a:p>
            <a:pPr>
              <a:buClr>
                <a:srgbClr val="0099CC"/>
              </a:buClr>
              <a:defRPr/>
            </a:pPr>
            <a:r>
              <a:rPr lang="fi-FI" altLang="fi-FI" sz="2400" dirty="0">
                <a:solidFill>
                  <a:srgbClr val="000000"/>
                </a:solidFill>
                <a:latin typeface="Adobe Garamond Pro"/>
              </a:rPr>
              <a:t>Kirjallinen tuottaminen (99 p.)</a:t>
            </a:r>
          </a:p>
          <a:p>
            <a:pPr>
              <a:buClr>
                <a:srgbClr val="0099CC"/>
              </a:buClr>
              <a:defRPr/>
            </a:pPr>
            <a:endParaRPr lang="fi-FI" altLang="fi-FI" sz="2800" dirty="0">
              <a:solidFill>
                <a:srgbClr val="000000"/>
              </a:solidFill>
              <a:latin typeface="Adobe Garamond Pro"/>
            </a:endParaRPr>
          </a:p>
          <a:p>
            <a:pPr>
              <a:defRPr/>
            </a:pPr>
            <a:endParaRPr lang="fi-FI"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a:extLst>
              <a:ext uri="{FF2B5EF4-FFF2-40B4-BE49-F238E27FC236}">
                <a16:creationId xmlns:a16="http://schemas.microsoft.com/office/drawing/2014/main" id="{EBDE8A88-89FD-4EA4-964F-88996F75405C}"/>
              </a:ext>
            </a:extLst>
          </p:cNvPr>
          <p:cNvSpPr>
            <a:spLocks noGrp="1" noChangeArrowheads="1"/>
          </p:cNvSpPr>
          <p:nvPr>
            <p:ph type="title"/>
          </p:nvPr>
        </p:nvSpPr>
        <p:spPr/>
        <p:txBody>
          <a:bodyPr/>
          <a:lstStyle/>
          <a:p>
            <a:r>
              <a:rPr lang="fi-FI" altLang="fi-FI"/>
              <a:t>Reaalikoe</a:t>
            </a:r>
          </a:p>
        </p:txBody>
      </p:sp>
      <p:sp>
        <p:nvSpPr>
          <p:cNvPr id="3" name="Sisällön paikkamerkki 2">
            <a:extLst>
              <a:ext uri="{FF2B5EF4-FFF2-40B4-BE49-F238E27FC236}">
                <a16:creationId xmlns:a16="http://schemas.microsoft.com/office/drawing/2014/main" id="{CE5C24B8-9E81-4C7B-94AE-65544DDDD091}"/>
              </a:ext>
            </a:extLst>
          </p:cNvPr>
          <p:cNvSpPr>
            <a:spLocks noGrp="1"/>
          </p:cNvSpPr>
          <p:nvPr>
            <p:ph idx="1"/>
          </p:nvPr>
        </p:nvSpPr>
        <p:spPr/>
        <p:txBody>
          <a:bodyPr/>
          <a:lstStyle/>
          <a:p>
            <a:pPr>
              <a:defRPr/>
            </a:pPr>
            <a:r>
              <a:rPr lang="fi-FI" sz="2400" dirty="0">
                <a:solidFill>
                  <a:schemeClr val="tx2">
                    <a:lumMod val="60000"/>
                    <a:lumOff val="40000"/>
                  </a:schemeClr>
                </a:solidFill>
              </a:rPr>
              <a:t>Tehtäviä on kaikkiaan 9, joista vastataan 5:een. PAITSI BIOLOGIASSA, FYSIIKASSA JA KEMIASSA vastataan 11:stä kysymyksestä 7:ään</a:t>
            </a:r>
          </a:p>
          <a:p>
            <a:pPr>
              <a:defRPr/>
            </a:pPr>
            <a:r>
              <a:rPr lang="fi-FI" sz="2400" dirty="0">
                <a:solidFill>
                  <a:schemeClr val="tx2">
                    <a:lumMod val="60000"/>
                    <a:lumOff val="40000"/>
                  </a:schemeClr>
                </a:solidFill>
              </a:rPr>
              <a:t>Vastausten enimmäismäärä kussakin kokeessa määritellään myös jokaiselle kokeen osalle erikseen.</a:t>
            </a:r>
          </a:p>
          <a:p>
            <a:pPr>
              <a:defRPr/>
            </a:pPr>
            <a:r>
              <a:rPr lang="fi-FI" sz="2400" dirty="0"/>
              <a:t>Lue huolella ohjeistus, miten vastataan!</a:t>
            </a:r>
          </a:p>
          <a:p>
            <a:pPr>
              <a:defRPr/>
            </a:pPr>
            <a:r>
              <a:rPr lang="fi-FI" sz="2400" dirty="0"/>
              <a:t>Digitaalisissa ylioppilaskokeissa on eri osia ja niistä saa eri määriä pisteitä. Tehtävät voivat olla moniosaisia.</a:t>
            </a:r>
          </a:p>
          <a:p>
            <a:pPr>
              <a:defRPr/>
            </a:pPr>
            <a:r>
              <a:rPr lang="fi-FI" sz="2400" dirty="0"/>
              <a:t>Kokelas ei enää voi täysin vapaasti valita vastaamiaan tehtäviä annettujen tehtävien joukosta.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7CFA9B02-4E34-4B7B-BD88-0B067FC7161B}"/>
              </a:ext>
            </a:extLst>
          </p:cNvPr>
          <p:cNvSpPr>
            <a:spLocks noGrp="1" noChangeArrowheads="1"/>
          </p:cNvSpPr>
          <p:nvPr>
            <p:ph type="title"/>
          </p:nvPr>
        </p:nvSpPr>
        <p:spPr/>
        <p:txBody>
          <a:bodyPr/>
          <a:lstStyle/>
          <a:p>
            <a:r>
              <a:rPr lang="fi-FI" altLang="fi-FI"/>
              <a:t>Reaalikokeen rakenne</a:t>
            </a:r>
          </a:p>
        </p:txBody>
      </p:sp>
      <p:sp>
        <p:nvSpPr>
          <p:cNvPr id="48131" name="Sisällön paikkamerkki 2">
            <a:extLst>
              <a:ext uri="{FF2B5EF4-FFF2-40B4-BE49-F238E27FC236}">
                <a16:creationId xmlns:a16="http://schemas.microsoft.com/office/drawing/2014/main" id="{2177AB8D-8018-403F-A5EC-4680DC0DD939}"/>
              </a:ext>
            </a:extLst>
          </p:cNvPr>
          <p:cNvSpPr>
            <a:spLocks noGrp="1" noChangeArrowheads="1"/>
          </p:cNvSpPr>
          <p:nvPr>
            <p:ph idx="1"/>
          </p:nvPr>
        </p:nvSpPr>
        <p:spPr/>
        <p:txBody>
          <a:bodyPr/>
          <a:lstStyle/>
          <a:p>
            <a:r>
              <a:rPr lang="fi-FI" altLang="fi-FI" sz="2000"/>
              <a:t>Reaaliaineen koe rakentuu tehtävätyypiltään ja vaativuustasoltaan toisistaan eroavista osista, joissa voi olla useita tehtäviä. </a:t>
            </a:r>
          </a:p>
          <a:p>
            <a:r>
              <a:rPr lang="fi-FI" altLang="fi-FI" sz="2000"/>
              <a:t>Osa tehtävistä voi olla pakollisia. </a:t>
            </a:r>
          </a:p>
          <a:p>
            <a:r>
              <a:rPr lang="fi-FI" altLang="fi-FI" sz="2000"/>
              <a:t>Tehtäviin voi kuulua erilaisia aineistoja, esimerkiksi tekstejä, kuvia, tilastoja, karttoja, animaatioita, videoita tai äänitallenteita.</a:t>
            </a:r>
          </a:p>
          <a:p>
            <a:r>
              <a:rPr lang="fi-FI" altLang="fi-FI" sz="2000"/>
              <a:t>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9BD8756-D4F5-C2CC-D33E-2D7979799720}"/>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2291" name="Picture 3" descr="ylioppilaslakki">
            <a:hlinkClick r:id="rId2"/>
            <a:extLst>
              <a:ext uri="{FF2B5EF4-FFF2-40B4-BE49-F238E27FC236}">
                <a16:creationId xmlns:a16="http://schemas.microsoft.com/office/drawing/2014/main" id="{714BFC82-0A43-0B28-4F56-DCEBCBE7C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3548ED79-F531-1FD3-EFC3-594EFBA2B25D}"/>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Kallaveden lukio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ylioppilastutkinto </a:t>
            </a:r>
            <a:endParaRPr kumimoji="0" lang="en-GB"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5">
            <a:extLst>
              <a:ext uri="{FF2B5EF4-FFF2-40B4-BE49-F238E27FC236}">
                <a16:creationId xmlns:a16="http://schemas.microsoft.com/office/drawing/2014/main" id="{94D1C3F9-9CB4-A92D-7478-509B10D565B0}"/>
              </a:ext>
            </a:extLst>
          </p:cNvPr>
          <p:cNvSpPr>
            <a:spLocks noGrp="1" noChangeArrowheads="1"/>
          </p:cNvSpPr>
          <p:nvPr>
            <p:ph type="title"/>
          </p:nvPr>
        </p:nvSpPr>
        <p:spPr>
          <a:xfrm>
            <a:off x="1143000" y="1752600"/>
            <a:ext cx="7772400" cy="1143000"/>
          </a:xfrm>
        </p:spPr>
        <p:txBody>
          <a:bodyPr/>
          <a:lstStyle/>
          <a:p>
            <a:pPr eaLnBrk="1" hangingPunct="1"/>
            <a:r>
              <a:rPr lang="en-GB" altLang="fi-FI" sz="3600" b="1"/>
              <a:t>POHJANTIEN KOULU</a:t>
            </a:r>
          </a:p>
        </p:txBody>
      </p:sp>
      <p:sp>
        <p:nvSpPr>
          <p:cNvPr id="7174" name="Rectangle 6">
            <a:extLst>
              <a:ext uri="{FF2B5EF4-FFF2-40B4-BE49-F238E27FC236}">
                <a16:creationId xmlns:a16="http://schemas.microsoft.com/office/drawing/2014/main" id="{B663AE75-A3A0-4B60-A4B4-5926DFAFABC5}"/>
              </a:ext>
            </a:extLst>
          </p:cNvPr>
          <p:cNvSpPr>
            <a:spLocks noGrp="1" noChangeArrowheads="1"/>
          </p:cNvSpPr>
          <p:nvPr>
            <p:ph type="body" idx="1"/>
          </p:nvPr>
        </p:nvSpPr>
        <p:spPr>
          <a:xfrm>
            <a:off x="1187450" y="2781300"/>
            <a:ext cx="7772400" cy="2809875"/>
          </a:xfrm>
        </p:spPr>
        <p:txBody>
          <a:bodyPr/>
          <a:lstStyle/>
          <a:p>
            <a:pPr eaLnBrk="1" hangingPunct="1">
              <a:lnSpc>
                <a:spcPct val="80000"/>
              </a:lnSpc>
              <a:defRPr/>
            </a:pPr>
            <a:r>
              <a:rPr lang="fi-FI" sz="2400" dirty="0"/>
              <a:t>Saarijärven kaupunginosa, Pohjankatu 2</a:t>
            </a:r>
          </a:p>
          <a:p>
            <a:pPr eaLnBrk="1" hangingPunct="1">
              <a:lnSpc>
                <a:spcPct val="80000"/>
              </a:lnSpc>
              <a:defRPr/>
            </a:pPr>
            <a:r>
              <a:rPr lang="fi-FI" sz="2400" b="1" dirty="0">
                <a:solidFill>
                  <a:srgbClr val="FF0000"/>
                </a:solidFill>
              </a:rPr>
              <a:t>Parkkipaikkoja ei ole; omalla autolla ei voi tulla</a:t>
            </a:r>
          </a:p>
          <a:p>
            <a:pPr eaLnBrk="1" hangingPunct="1">
              <a:lnSpc>
                <a:spcPct val="80000"/>
              </a:lnSpc>
              <a:defRPr/>
            </a:pPr>
            <a:r>
              <a:rPr lang="fi-FI" sz="2400" dirty="0"/>
              <a:t>Sisäänkäynti pääovista liikuntasaliin</a:t>
            </a:r>
          </a:p>
          <a:p>
            <a:pPr eaLnBrk="1" hangingPunct="1">
              <a:lnSpc>
                <a:spcPct val="80000"/>
              </a:lnSpc>
              <a:defRPr/>
            </a:pPr>
            <a:r>
              <a:rPr lang="fi-FI" sz="2400" dirty="0"/>
              <a:t>Vaatteet ym. jätetään salin ulkopuolella oleviin naulakoihin</a:t>
            </a:r>
          </a:p>
          <a:p>
            <a:pPr eaLnBrk="1" hangingPunct="1">
              <a:lnSpc>
                <a:spcPct val="80000"/>
              </a:lnSpc>
              <a:defRPr/>
            </a:pPr>
            <a:r>
              <a:rPr lang="fi-FI" sz="2400" b="1" dirty="0">
                <a:solidFill>
                  <a:srgbClr val="FF0000"/>
                </a:solidFill>
              </a:rPr>
              <a:t>Kartta: </a:t>
            </a:r>
            <a:r>
              <a:rPr lang="fi-FI" sz="2400" b="1" dirty="0">
                <a:solidFill>
                  <a:srgbClr val="FF0000"/>
                </a:solidFill>
                <a:hlinkClick r:id="rId4"/>
              </a:rPr>
              <a:t>http://www.directa.fi/yritykset/8193878/Kuopion+kaupunki+Pohjantien+koulu/</a:t>
            </a:r>
            <a:endParaRPr lang="fi-FI" sz="2400" b="1" dirty="0">
              <a:solidFill>
                <a:srgbClr val="FF0000"/>
              </a:solidFill>
            </a:endParaRPr>
          </a:p>
          <a:p>
            <a:pPr eaLnBrk="1" hangingPunct="1">
              <a:lnSpc>
                <a:spcPct val="80000"/>
              </a:lnSpc>
              <a:defRPr/>
            </a:pPr>
            <a:endParaRPr lang="fi-FI" sz="2400" b="1" dirty="0">
              <a:solidFill>
                <a:srgbClr val="FF0000"/>
              </a:solidFill>
            </a:endParaRPr>
          </a:p>
          <a:p>
            <a:pPr marL="0" indent="0" eaLnBrk="1" hangingPunct="1">
              <a:lnSpc>
                <a:spcPct val="80000"/>
              </a:lnSpc>
              <a:buFont typeface="Wingdings" panose="05000000000000000000" pitchFamily="2" charset="2"/>
              <a:buNone/>
              <a:defRPr/>
            </a:pPr>
            <a:endParaRPr lang="fi-FI" sz="2400" dirty="0"/>
          </a:p>
          <a:p>
            <a:pPr eaLnBrk="1" hangingPunct="1">
              <a:lnSpc>
                <a:spcPct val="80000"/>
              </a:lnSpc>
              <a:defRPr/>
            </a:pPr>
            <a:endParaRPr lang="fi-FI" sz="2800" b="1" dirty="0">
              <a:solidFill>
                <a:srgbClr val="FF0000"/>
              </a:solidFill>
            </a:endParaRPr>
          </a:p>
          <a:p>
            <a:pPr eaLnBrk="1" hangingPunct="1">
              <a:lnSpc>
                <a:spcPct val="80000"/>
              </a:lnSpc>
              <a:defRPr/>
            </a:pPr>
            <a:endParaRPr lang="en-GB" sz="2800" b="1"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500" fill="hold"/>
                                        <p:tgtEl>
                                          <p:spTgt spid="71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additive="base">
                                        <p:cTn id="13" dur="500" fill="hold"/>
                                        <p:tgtEl>
                                          <p:spTgt spid="717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174">
                                            <p:txEl>
                                              <p:pRg st="2" end="2"/>
                                            </p:txEl>
                                          </p:spTgt>
                                        </p:tgtEl>
                                        <p:attrNameLst>
                                          <p:attrName>style.visibility</p:attrName>
                                        </p:attrNameLst>
                                      </p:cBhvr>
                                      <p:to>
                                        <p:strVal val="visible"/>
                                      </p:to>
                                    </p:set>
                                    <p:anim calcmode="lin" valueType="num">
                                      <p:cBhvr additive="base">
                                        <p:cTn id="19" dur="500" fill="hold"/>
                                        <p:tgtEl>
                                          <p:spTgt spid="717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7174">
                                            <p:txEl>
                                              <p:pRg st="3" end="3"/>
                                            </p:txEl>
                                          </p:spTgt>
                                        </p:tgtEl>
                                        <p:attrNameLst>
                                          <p:attrName>style.visibility</p:attrName>
                                        </p:attrNameLst>
                                      </p:cBhvr>
                                      <p:to>
                                        <p:strVal val="visible"/>
                                      </p:to>
                                    </p:set>
                                    <p:anim calcmode="lin" valueType="num">
                                      <p:cBhvr additive="base">
                                        <p:cTn id="25" dur="500" fill="hold"/>
                                        <p:tgtEl>
                                          <p:spTgt spid="717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7174">
                                            <p:txEl>
                                              <p:pRg st="4" end="4"/>
                                            </p:txEl>
                                          </p:spTgt>
                                        </p:tgtEl>
                                        <p:attrNameLst>
                                          <p:attrName>style.visibility</p:attrName>
                                        </p:attrNameLst>
                                      </p:cBhvr>
                                      <p:to>
                                        <p:strVal val="visible"/>
                                      </p:to>
                                    </p:set>
                                    <p:anim calcmode="lin" valueType="num">
                                      <p:cBhvr additive="base">
                                        <p:cTn id="31" dur="500" fill="hold"/>
                                        <p:tgtEl>
                                          <p:spTgt spid="717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tsikko 1">
            <a:extLst>
              <a:ext uri="{FF2B5EF4-FFF2-40B4-BE49-F238E27FC236}">
                <a16:creationId xmlns:a16="http://schemas.microsoft.com/office/drawing/2014/main" id="{044DD593-F06C-4E2A-ADAD-9ECC93F80DF1}"/>
              </a:ext>
            </a:extLst>
          </p:cNvPr>
          <p:cNvSpPr>
            <a:spLocks noGrp="1" noChangeArrowheads="1"/>
          </p:cNvSpPr>
          <p:nvPr>
            <p:ph type="title"/>
          </p:nvPr>
        </p:nvSpPr>
        <p:spPr/>
        <p:txBody>
          <a:bodyPr/>
          <a:lstStyle/>
          <a:p>
            <a:r>
              <a:rPr lang="fi-FI" altLang="fi-FI"/>
              <a:t>Reaalikokeen pisteytys</a:t>
            </a:r>
          </a:p>
        </p:txBody>
      </p:sp>
      <p:sp>
        <p:nvSpPr>
          <p:cNvPr id="49155" name="Sisällön paikkamerkki 2">
            <a:extLst>
              <a:ext uri="{FF2B5EF4-FFF2-40B4-BE49-F238E27FC236}">
                <a16:creationId xmlns:a16="http://schemas.microsoft.com/office/drawing/2014/main" id="{FA92078C-D807-4584-B8A0-9ED2AB7037AC}"/>
              </a:ext>
            </a:extLst>
          </p:cNvPr>
          <p:cNvSpPr>
            <a:spLocks noGrp="1" noChangeArrowheads="1"/>
          </p:cNvSpPr>
          <p:nvPr>
            <p:ph idx="1"/>
          </p:nvPr>
        </p:nvSpPr>
        <p:spPr/>
        <p:txBody>
          <a:bodyPr/>
          <a:lstStyle/>
          <a:p>
            <a:r>
              <a:rPr lang="fi-FI" altLang="fi-FI" sz="2400"/>
              <a:t>Tehtävän laajuuden ja kysymysmuodon mukaan tehtävän maksimipistemäärä voi vaihdella välillä 15–30 pistettä. </a:t>
            </a:r>
          </a:p>
          <a:p>
            <a:r>
              <a:rPr lang="fi-FI" altLang="fi-FI" sz="2400"/>
              <a:t>Kokeen maksimipistemäärä on 120 pistettä. Sen saavuttaminen edellyttää, että kokelas vastaa myös niihin tehtäviin, joissa tehtäväkohtainen maksimipistemäärä on suuri.</a:t>
            </a:r>
          </a:p>
          <a:p>
            <a:r>
              <a:rPr lang="fi-FI" altLang="fi-FI" sz="2400"/>
              <a:t>VASTAA JUURI OIKEAAN MÄÄRÄÄN TEHTÄVIÄ; jos vastaat liian moneen, paras tehtävä pudotetaan pois!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tsikko 1">
            <a:extLst>
              <a:ext uri="{FF2B5EF4-FFF2-40B4-BE49-F238E27FC236}">
                <a16:creationId xmlns:a16="http://schemas.microsoft.com/office/drawing/2014/main" id="{009276CD-6B14-4301-B68D-7A9F5B7D0AF2}"/>
              </a:ext>
            </a:extLst>
          </p:cNvPr>
          <p:cNvSpPr>
            <a:spLocks noGrp="1" noChangeArrowheads="1"/>
          </p:cNvSpPr>
          <p:nvPr>
            <p:ph type="title"/>
          </p:nvPr>
        </p:nvSpPr>
        <p:spPr/>
        <p:txBody>
          <a:bodyPr/>
          <a:lstStyle/>
          <a:p>
            <a:r>
              <a:rPr lang="fi-FI" altLang="fi-FI" sz="3600"/>
              <a:t>REAALIKOKEEN ARVIOINNISSA kypsyyttä osoittaa</a:t>
            </a:r>
          </a:p>
        </p:txBody>
      </p:sp>
      <p:sp>
        <p:nvSpPr>
          <p:cNvPr id="38915" name="Sisällön paikkamerkki 2">
            <a:extLst>
              <a:ext uri="{FF2B5EF4-FFF2-40B4-BE49-F238E27FC236}">
                <a16:creationId xmlns:a16="http://schemas.microsoft.com/office/drawing/2014/main" id="{7C8DAB2D-25A2-4AAF-A703-7216098FB189}"/>
              </a:ext>
            </a:extLst>
          </p:cNvPr>
          <p:cNvSpPr>
            <a:spLocks noGrp="1"/>
          </p:cNvSpPr>
          <p:nvPr>
            <p:ph idx="1"/>
          </p:nvPr>
        </p:nvSpPr>
        <p:spPr/>
        <p:txBody>
          <a:bodyPr/>
          <a:lstStyle/>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Asioiden käsittely ilmentää tietojen ja taitojen itsenäistä hallintaa ja kykyä niiden soveltamiseen.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Vastaus osoittaa monipuolisia ja kehittyneitä tiedonkäsittelytaitoja.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Tehtävän kannalta olennaisia tietoja on riittävästi.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Kokonaisuus on jäsennelty ja asiasisällöltään johdonmukainen.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Syitä ja seurauksia tarkastellaan asianmukaisesti eri näkökulmista.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väitteet perustellaan selkeästi.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Tehtäviin liittyviä aineistoja käytetään tarkoituksenmukaisesti.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tiedot asetetaan laajempiin asiayhteyksiin.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Erityisesti pohdiskelua edellyttävissä tehtävissä erotetaan tosiasiat, perustellut kannanotot ja mielipiteet.</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Annettuja työkaluja on käytetty tarkoituksenmukaisesti.</a:t>
            </a:r>
          </a:p>
          <a:p>
            <a:pPr marL="0" indent="0" algn="just">
              <a:buFont typeface="Wingdings" panose="05000000000000000000" pitchFamily="2" charset="2"/>
              <a:buNone/>
              <a:tabLst>
                <a:tab pos="269875" algn="l"/>
              </a:tabLst>
              <a:defRPr/>
            </a:pPr>
            <a:r>
              <a:rPr lang="fi-FI" altLang="fi-FI" sz="1600" b="1" dirty="0">
                <a:latin typeface="Times New Roman" panose="02020603050405020304" pitchFamily="18" charset="0"/>
                <a:cs typeface="Times New Roman" panose="02020603050405020304" pitchFamily="18" charset="0"/>
              </a:rPr>
              <a:t>Matemaattista käsittelyä edellyttävissä tehtävissä suureyhtälöt ja kaavat on perusteltava tavalla, joka osoittaa kokelaan hahmottaneen tilanteen oikein ja soveltaneen ratkaisussaan asianmukaista periaatetta tai lakia.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tsikko 1">
            <a:extLst>
              <a:ext uri="{FF2B5EF4-FFF2-40B4-BE49-F238E27FC236}">
                <a16:creationId xmlns:a16="http://schemas.microsoft.com/office/drawing/2014/main" id="{C735CF50-7F5D-4C55-AC12-7E4892C60CA5}"/>
              </a:ext>
            </a:extLst>
          </p:cNvPr>
          <p:cNvSpPr>
            <a:spLocks noGrp="1" noChangeArrowheads="1"/>
          </p:cNvSpPr>
          <p:nvPr>
            <p:ph type="title"/>
          </p:nvPr>
        </p:nvSpPr>
        <p:spPr/>
        <p:txBody>
          <a:bodyPr/>
          <a:lstStyle/>
          <a:p>
            <a:r>
              <a:rPr lang="fi-FI" altLang="fi-FI" sz="3200">
                <a:solidFill>
                  <a:srgbClr val="003366"/>
                </a:solidFill>
              </a:rPr>
              <a:t>REAALIKOKEEN ARVIOINNISSA suorituksen arvoa alentaa esim.</a:t>
            </a:r>
            <a:endParaRPr lang="fi-FI" altLang="fi-FI" sz="3200"/>
          </a:p>
        </p:txBody>
      </p:sp>
      <p:sp>
        <p:nvSpPr>
          <p:cNvPr id="39939" name="Sisällön paikkamerkki 2">
            <a:extLst>
              <a:ext uri="{FF2B5EF4-FFF2-40B4-BE49-F238E27FC236}">
                <a16:creationId xmlns:a16="http://schemas.microsoft.com/office/drawing/2014/main" id="{2CC2463F-CB32-4C43-8D90-CA736B978CF1}"/>
              </a:ext>
            </a:extLst>
          </p:cNvPr>
          <p:cNvSpPr>
            <a:spLocks noGrp="1"/>
          </p:cNvSpPr>
          <p:nvPr>
            <p:ph idx="1"/>
          </p:nvPr>
        </p:nvSpPr>
        <p:spPr/>
        <p:txBody>
          <a:bodyPr/>
          <a:lstStyle/>
          <a:p>
            <a:pPr>
              <a:defRPr/>
            </a:pPr>
            <a:r>
              <a:rPr lang="fi-FI" altLang="fi-FI" sz="2000" dirty="0"/>
              <a:t>Suorituksessa on selviä asiavirheitä.</a:t>
            </a:r>
          </a:p>
          <a:p>
            <a:pPr>
              <a:defRPr/>
            </a:pPr>
            <a:r>
              <a:rPr lang="fi-FI" altLang="fi-FI" sz="2000" dirty="0"/>
              <a:t>Ajatukset on ilmaistu epäselvästi tai epätarkasti.</a:t>
            </a:r>
          </a:p>
          <a:p>
            <a:pPr>
              <a:defRPr/>
            </a:pPr>
            <a:r>
              <a:rPr lang="fi-FI" altLang="fi-FI" sz="2000" dirty="0"/>
              <a:t>Esitetyt tiedot osoittavat, että kokelas on käsittänyt tehtävän väärin, tai ne ovat muuten tehtävänannon kannalta epäolennaisia; vastauksen pituus ja detaljien määrä eivät sinänsä ole ansioita.</a:t>
            </a:r>
          </a:p>
          <a:p>
            <a:pPr>
              <a:defRPr/>
            </a:pPr>
            <a:r>
              <a:rPr lang="fi-FI" altLang="fi-FI" sz="2000" dirty="0"/>
              <a:t>Vastaus rakentuu pelkästään mielipiteiden varaan.</a:t>
            </a:r>
          </a:p>
          <a:p>
            <a:pPr>
              <a:defRPr/>
            </a:pPr>
            <a:r>
              <a:rPr lang="fi-FI" altLang="fi-FI" sz="2000" dirty="0"/>
              <a:t>Suorituksessa toistetaan samoja asioita.</a:t>
            </a:r>
          </a:p>
          <a:p>
            <a:pPr marL="0" indent="0">
              <a:buFont typeface="Wingdings" panose="05000000000000000000" pitchFamily="2" charset="2"/>
              <a:buNone/>
              <a:defRPr/>
            </a:pPr>
            <a:endParaRPr lang="fi-FI" altLang="fi-FI" sz="2000" dirty="0"/>
          </a:p>
          <a:p>
            <a:pPr marL="0" indent="0">
              <a:buFont typeface="Wingdings" panose="05000000000000000000" pitchFamily="2" charset="2"/>
              <a:buNone/>
              <a:defRPr/>
            </a:pPr>
            <a:r>
              <a:rPr lang="fi-FI" altLang="fi-FI" sz="2000" b="1" dirty="0"/>
              <a:t>Yleisten arvosteluperusteiden lisäksi painotetaan kunkin reaaliaineen luonteen mukaista esitystapaa ja kielenkäytön täsmällisyyttä.</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F68A04EA-8AAB-4953-9614-178134B4301A}"/>
              </a:ext>
            </a:extLst>
          </p:cNvPr>
          <p:cNvSpPr>
            <a:spLocks noGrp="1" noChangeArrowheads="1"/>
          </p:cNvSpPr>
          <p:nvPr>
            <p:ph type="title"/>
          </p:nvPr>
        </p:nvSpPr>
        <p:spPr/>
        <p:txBody>
          <a:bodyPr/>
          <a:lstStyle/>
          <a:p>
            <a:r>
              <a:rPr lang="fi-FI" altLang="fi-FI"/>
              <a:t>LUE LISÄÄ  REAALIKOKEISTA</a:t>
            </a:r>
          </a:p>
        </p:txBody>
      </p:sp>
      <p:sp>
        <p:nvSpPr>
          <p:cNvPr id="3" name="Sisällön paikkamerkki 2">
            <a:extLst>
              <a:ext uri="{FF2B5EF4-FFF2-40B4-BE49-F238E27FC236}">
                <a16:creationId xmlns:a16="http://schemas.microsoft.com/office/drawing/2014/main" id="{6290B404-AA94-4DF4-9314-379C1E64BED1}"/>
              </a:ext>
            </a:extLst>
          </p:cNvPr>
          <p:cNvSpPr>
            <a:spLocks noGrp="1"/>
          </p:cNvSpPr>
          <p:nvPr>
            <p:ph idx="1"/>
          </p:nvPr>
        </p:nvSpPr>
        <p:spPr/>
        <p:txBody>
          <a:bodyPr/>
          <a:lstStyle/>
          <a:p>
            <a:pPr>
              <a:defRPr/>
            </a:pPr>
            <a:r>
              <a:rPr lang="fi-FI" dirty="0">
                <a:hlinkClick r:id="rId2"/>
              </a:rPr>
              <a:t>https://www.ylioppilastutkinto.fi/fi/ylioppilastutkinto/digabi</a:t>
            </a:r>
            <a:endParaRPr lang="fi-FI" dirty="0"/>
          </a:p>
          <a:p>
            <a:pPr>
              <a:defRPr/>
            </a:pPr>
            <a:r>
              <a:rPr lang="fi-FI" dirty="0"/>
              <a:t>Kaikkien kokeiden rakenne ja ohjeet</a:t>
            </a:r>
          </a:p>
          <a:p>
            <a:pPr>
              <a:defRPr/>
            </a:pPr>
            <a:r>
              <a:rPr lang="fi-FI" dirty="0"/>
              <a:t>Koejärjestelmässä käytettävissä olevat ohjelmat</a:t>
            </a:r>
          </a:p>
          <a:p>
            <a:pPr>
              <a:defRPr/>
            </a:pPr>
            <a:r>
              <a:rPr lang="fi-FI" dirty="0"/>
              <a:t>Ylioppilastutkinnon sähköiseen järjestelmään voi tutustua ylioppilastutkintolautakunnan </a:t>
            </a:r>
            <a:r>
              <a:rPr lang="fi-FI" dirty="0" err="1"/>
              <a:t>Abitti-sivuilla</a:t>
            </a:r>
            <a:r>
              <a:rPr lang="fi-FI" dirty="0"/>
              <a:t> </a:t>
            </a:r>
            <a:r>
              <a:rPr lang="fi-FI" dirty="0" err="1">
                <a:hlinkClick r:id="rId3"/>
              </a:rPr>
              <a:t>www.abitti.fi</a:t>
            </a:r>
            <a:endParaRPr lang="fi-FI" dirty="0"/>
          </a:p>
          <a:p>
            <a:pPr marL="0" indent="0">
              <a:buFont typeface="Wingdings" panose="05000000000000000000" pitchFamily="2" charset="2"/>
              <a:buNone/>
              <a:defRPr/>
            </a:pPr>
            <a:r>
              <a:rPr lang="fi-FI" dirty="0"/>
              <a:t> </a:t>
            </a:r>
          </a:p>
          <a:p>
            <a:pPr marL="0" indent="0">
              <a:buFont typeface="Wingdings" panose="05000000000000000000" pitchFamily="2" charset="2"/>
              <a:buNone/>
              <a:defRPr/>
            </a:pPr>
            <a:endParaRPr lang="fi-FI" dirty="0"/>
          </a:p>
          <a:p>
            <a:pPr marL="0" indent="0">
              <a:buFont typeface="Wingdings" panose="05000000000000000000" pitchFamily="2" charset="2"/>
              <a:buNone/>
              <a:defRPr/>
            </a:pPr>
            <a:endParaRPr lang="fi-FI"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1">
            <a:extLst>
              <a:ext uri="{FF2B5EF4-FFF2-40B4-BE49-F238E27FC236}">
                <a16:creationId xmlns:a16="http://schemas.microsoft.com/office/drawing/2014/main" id="{8C998284-0568-4791-871D-01E89E516C18}"/>
              </a:ext>
            </a:extLst>
          </p:cNvPr>
          <p:cNvSpPr>
            <a:spLocks noGrp="1" noChangeArrowheads="1"/>
          </p:cNvSpPr>
          <p:nvPr>
            <p:ph type="title"/>
          </p:nvPr>
        </p:nvSpPr>
        <p:spPr/>
        <p:txBody>
          <a:bodyPr/>
          <a:lstStyle/>
          <a:p>
            <a:r>
              <a:rPr lang="fi-FI" altLang="fi-FI" b="1">
                <a:solidFill>
                  <a:srgbClr val="FF0000"/>
                </a:solidFill>
              </a:rPr>
              <a:t>TÄRKEÄÄ</a:t>
            </a:r>
          </a:p>
        </p:txBody>
      </p:sp>
      <p:sp>
        <p:nvSpPr>
          <p:cNvPr id="53251" name="Sisällön paikkamerkki 2">
            <a:extLst>
              <a:ext uri="{FF2B5EF4-FFF2-40B4-BE49-F238E27FC236}">
                <a16:creationId xmlns:a16="http://schemas.microsoft.com/office/drawing/2014/main" id="{E0F65DF9-0E6A-4BF8-AEE2-A9AB23304A1F}"/>
              </a:ext>
            </a:extLst>
          </p:cNvPr>
          <p:cNvSpPr>
            <a:spLocks noGrp="1" noChangeArrowheads="1"/>
          </p:cNvSpPr>
          <p:nvPr>
            <p:ph idx="1"/>
          </p:nvPr>
        </p:nvSpPr>
        <p:spPr/>
        <p:txBody>
          <a:bodyPr/>
          <a:lstStyle/>
          <a:p>
            <a:r>
              <a:rPr lang="fi-FI" altLang="fi-FI" dirty="0">
                <a:solidFill>
                  <a:srgbClr val="FF0000"/>
                </a:solidFill>
              </a:rPr>
              <a:t>Koeaamuna ole paikalla oikeaan aikaan oikealla koululla</a:t>
            </a:r>
          </a:p>
          <a:p>
            <a:r>
              <a:rPr lang="fi-FI" altLang="fi-FI" dirty="0">
                <a:solidFill>
                  <a:srgbClr val="FF0000"/>
                </a:solidFill>
                <a:highlight>
                  <a:srgbClr val="FFFF00"/>
                </a:highlight>
              </a:rPr>
              <a:t>Mukana laite, langalliset kuulokkeet (ja hiiri), laturijohto, kynä ja henkilötodistus</a:t>
            </a:r>
          </a:p>
          <a:p>
            <a:r>
              <a:rPr lang="fi-FI" altLang="fi-FI" dirty="0">
                <a:solidFill>
                  <a:srgbClr val="FF0000"/>
                </a:solidFill>
              </a:rPr>
              <a:t>OSAATHAN BOOTATA LAITTEESI ABITTI-YMPÄRISTÖÖN?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tsikko 1">
            <a:extLst>
              <a:ext uri="{FF2B5EF4-FFF2-40B4-BE49-F238E27FC236}">
                <a16:creationId xmlns:a16="http://schemas.microsoft.com/office/drawing/2014/main" id="{5C09F940-46EA-4820-9317-7F75A372CFB0}"/>
              </a:ext>
            </a:extLst>
          </p:cNvPr>
          <p:cNvSpPr>
            <a:spLocks noGrp="1" noChangeArrowheads="1"/>
          </p:cNvSpPr>
          <p:nvPr>
            <p:ph type="title"/>
          </p:nvPr>
        </p:nvSpPr>
        <p:spPr/>
        <p:txBody>
          <a:bodyPr/>
          <a:lstStyle/>
          <a:p>
            <a:r>
              <a:rPr lang="fi-FI" altLang="fi-FI" b="1"/>
              <a:t>YTL:n ohjeet</a:t>
            </a:r>
          </a:p>
        </p:txBody>
      </p:sp>
      <p:sp>
        <p:nvSpPr>
          <p:cNvPr id="55299" name="Sisällön paikkamerkki 2">
            <a:extLst>
              <a:ext uri="{FF2B5EF4-FFF2-40B4-BE49-F238E27FC236}">
                <a16:creationId xmlns:a16="http://schemas.microsoft.com/office/drawing/2014/main" id="{298786E1-0C3C-44B9-B767-2717E1B5E366}"/>
              </a:ext>
            </a:extLst>
          </p:cNvPr>
          <p:cNvSpPr>
            <a:spLocks noGrp="1"/>
          </p:cNvSpPr>
          <p:nvPr>
            <p:ph idx="1"/>
          </p:nvPr>
        </p:nvSpPr>
        <p:spPr/>
        <p:txBody>
          <a:bodyPr/>
          <a:lstStyle/>
          <a:p>
            <a:pPr>
              <a:defRPr/>
            </a:pPr>
            <a:r>
              <a:rPr lang="fi-FI" altLang="fi-FI" sz="2000" dirty="0">
                <a:hlinkClick r:id="rId2"/>
              </a:rPr>
              <a:t>https://www.ylioppilastutkinto.fi/maaraykset/tiedote-kokelaille/opiskelijanohje</a:t>
            </a:r>
            <a:endParaRPr lang="fi-FI" altLang="fi-FI" sz="2000" dirty="0"/>
          </a:p>
          <a:p>
            <a:pPr>
              <a:defRPr/>
            </a:pPr>
            <a:r>
              <a:rPr lang="fi-FI" altLang="fi-FI" sz="2000" dirty="0"/>
              <a:t>Täältä löydät </a:t>
            </a:r>
            <a:r>
              <a:rPr lang="fi-FI" altLang="fi-FI" sz="2000" dirty="0" err="1"/>
              <a:t>YTL:n</a:t>
            </a:r>
            <a:r>
              <a:rPr lang="fi-FI" altLang="fi-FI" sz="2000" dirty="0"/>
              <a:t> ohjeistuksen digitaaliseen yo-kokeeseen</a:t>
            </a:r>
          </a:p>
          <a:p>
            <a:pPr marL="0" indent="0">
              <a:buFont typeface="Wingdings" panose="05000000000000000000" pitchFamily="2" charset="2"/>
              <a:buNone/>
              <a:defRPr/>
            </a:pPr>
            <a:r>
              <a:rPr lang="fi-FI" sz="2000" dirty="0">
                <a:hlinkClick r:id="rId2"/>
              </a:rPr>
              <a:t>Digitaalinen ylioppilaskoe – tee näin! (ylioppilastutkinto.fi)</a:t>
            </a:r>
            <a:endParaRPr lang="fi-FI" altLang="fi-FI" sz="2000" dirty="0"/>
          </a:p>
          <a:p>
            <a:pPr>
              <a:defRPr/>
            </a:pPr>
            <a:r>
              <a:rPr lang="fi-FI" altLang="fi-FI" sz="2000" dirty="0"/>
              <a:t>Voit tutustua ylioppilastutkinnon kokeiden näköisiin esimerkkikokeisiin alla olevista linkeistä.  Koejärjestelmässä on käytössä Firefox-verkkoselain, joten se on suositeltava selain myös esimerkkikokeiden kokeilemiseen.</a:t>
            </a:r>
          </a:p>
          <a:p>
            <a:pPr>
              <a:defRPr/>
            </a:pPr>
            <a:r>
              <a:rPr lang="fi-FI" altLang="fi-FI" sz="2000" dirty="0"/>
              <a:t>•kielikoe: </a:t>
            </a:r>
            <a:r>
              <a:rPr lang="fi-FI" altLang="fi-FI" sz="2000" dirty="0">
                <a:hlinkClick r:id="rId3"/>
              </a:rPr>
              <a:t>https://digabi.github.io/exam-engine/SC/fi-FI/</a:t>
            </a:r>
            <a:endParaRPr lang="fi-FI" altLang="fi-FI" sz="2000" dirty="0"/>
          </a:p>
          <a:p>
            <a:pPr>
              <a:defRPr/>
            </a:pPr>
            <a:r>
              <a:rPr lang="fi-FI" altLang="fi-FI" sz="2000" dirty="0"/>
              <a:t>•matematiikan koe: </a:t>
            </a:r>
            <a:r>
              <a:rPr lang="fi-FI" altLang="fi-FI" sz="2000" dirty="0">
                <a:hlinkClick r:id="rId4"/>
              </a:rPr>
              <a:t>https://digabi.github.io/exam-engine/N/fi-FI/</a:t>
            </a:r>
            <a:endParaRPr lang="fi-FI" altLang="fi-FI" sz="2000" dirty="0"/>
          </a:p>
          <a:p>
            <a:pPr marL="0" indent="0">
              <a:buFont typeface="Wingdings" panose="05000000000000000000" pitchFamily="2" charset="2"/>
              <a:buNone/>
              <a:defRPr/>
            </a:pPr>
            <a:endParaRPr lang="fi-FI" altLang="fi-FI" sz="2000" dirty="0"/>
          </a:p>
          <a:p>
            <a:pPr>
              <a:defRPr/>
            </a:pPr>
            <a:endParaRPr lang="fi-FI" altLang="fi-FI"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tsikko 1">
            <a:extLst>
              <a:ext uri="{FF2B5EF4-FFF2-40B4-BE49-F238E27FC236}">
                <a16:creationId xmlns:a16="http://schemas.microsoft.com/office/drawing/2014/main" id="{ECAD7702-A86D-41FB-ACF9-FF61E4487137}"/>
              </a:ext>
            </a:extLst>
          </p:cNvPr>
          <p:cNvSpPr>
            <a:spLocks noGrp="1" noChangeArrowheads="1"/>
          </p:cNvSpPr>
          <p:nvPr>
            <p:ph type="title"/>
          </p:nvPr>
        </p:nvSpPr>
        <p:spPr/>
        <p:txBody>
          <a:bodyPr/>
          <a:lstStyle/>
          <a:p>
            <a:r>
              <a:rPr lang="fi-FI" altLang="fi-FI" b="1"/>
              <a:t>Kokeen alussa</a:t>
            </a:r>
          </a:p>
        </p:txBody>
      </p:sp>
      <p:sp>
        <p:nvSpPr>
          <p:cNvPr id="55299" name="Sisällön paikkamerkki 2">
            <a:extLst>
              <a:ext uri="{FF2B5EF4-FFF2-40B4-BE49-F238E27FC236}">
                <a16:creationId xmlns:a16="http://schemas.microsoft.com/office/drawing/2014/main" id="{226C17A3-ECA0-40C8-ABEA-E26B5E3D3948}"/>
              </a:ext>
            </a:extLst>
          </p:cNvPr>
          <p:cNvSpPr>
            <a:spLocks noGrp="1" noChangeArrowheads="1"/>
          </p:cNvSpPr>
          <p:nvPr>
            <p:ph idx="1"/>
          </p:nvPr>
        </p:nvSpPr>
        <p:spPr/>
        <p:txBody>
          <a:bodyPr/>
          <a:lstStyle/>
          <a:p>
            <a:r>
              <a:rPr lang="fi-FI" altLang="fi-FI" dirty="0"/>
              <a:t>Kiinnitä ensin verkkojohto, laturijohto ja kuulokkeet laitteeseesi</a:t>
            </a:r>
          </a:p>
          <a:p>
            <a:r>
              <a:rPr lang="fi-FI" altLang="fi-FI" dirty="0"/>
              <a:t>Boottaat laitteesi </a:t>
            </a:r>
            <a:r>
              <a:rPr lang="fi-FI" altLang="fi-FI" dirty="0" err="1"/>
              <a:t>Abitti</a:t>
            </a:r>
            <a:r>
              <a:rPr lang="fi-FI" altLang="fi-FI" dirty="0"/>
              <a:t>-ympäristöön</a:t>
            </a:r>
          </a:p>
          <a:p>
            <a:r>
              <a:rPr lang="fi-FI" altLang="fi-FI" dirty="0"/>
              <a:t>Teet äänitestin</a:t>
            </a:r>
          </a:p>
          <a:p>
            <a:r>
              <a:rPr lang="fi-FI" altLang="fi-FI" dirty="0"/>
              <a:t>Valvoja tunnistaa sinut ja kirjaudut Abitiin avainluvuilla</a:t>
            </a:r>
          </a:p>
          <a:p>
            <a:r>
              <a:rPr lang="fi-FI" altLang="fi-FI" dirty="0"/>
              <a:t>Etuvalvoja käynnistää kokeen</a:t>
            </a:r>
          </a:p>
          <a:p>
            <a:endParaRPr lang="fi-FI" altLang="fi-FI"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tsikko 1">
            <a:extLst>
              <a:ext uri="{FF2B5EF4-FFF2-40B4-BE49-F238E27FC236}">
                <a16:creationId xmlns:a16="http://schemas.microsoft.com/office/drawing/2014/main" id="{6FE10125-5146-4313-8215-91CBD6C6009A}"/>
              </a:ext>
            </a:extLst>
          </p:cNvPr>
          <p:cNvSpPr>
            <a:spLocks noGrp="1" noChangeArrowheads="1"/>
          </p:cNvSpPr>
          <p:nvPr>
            <p:ph type="title"/>
          </p:nvPr>
        </p:nvSpPr>
        <p:spPr/>
        <p:txBody>
          <a:bodyPr/>
          <a:lstStyle/>
          <a:p>
            <a:r>
              <a:rPr lang="fi-FI" altLang="fi-FI" b="1"/>
              <a:t>Kokeen aikana</a:t>
            </a:r>
          </a:p>
        </p:txBody>
      </p:sp>
      <p:sp>
        <p:nvSpPr>
          <p:cNvPr id="56323" name="Sisällön paikkamerkki 2">
            <a:extLst>
              <a:ext uri="{FF2B5EF4-FFF2-40B4-BE49-F238E27FC236}">
                <a16:creationId xmlns:a16="http://schemas.microsoft.com/office/drawing/2014/main" id="{3B391E54-BB75-488E-92AC-86D6369ED7D8}"/>
              </a:ext>
            </a:extLst>
          </p:cNvPr>
          <p:cNvSpPr>
            <a:spLocks noGrp="1" noChangeArrowheads="1"/>
          </p:cNvSpPr>
          <p:nvPr>
            <p:ph idx="1"/>
          </p:nvPr>
        </p:nvSpPr>
        <p:spPr/>
        <p:txBody>
          <a:bodyPr/>
          <a:lstStyle/>
          <a:p>
            <a:r>
              <a:rPr lang="fi-FI" altLang="fi-FI" sz="2800"/>
              <a:t>Koetehtävät näkyvät selainikkunassa. Kysymyksiin liittyvät taustamateriaalit aukeavat omalle välilehdelleen </a:t>
            </a:r>
            <a:r>
              <a:rPr lang="fi-FI" altLang="fi-FI" sz="2800" i="1"/>
              <a:t>Avaa</a:t>
            </a:r>
            <a:r>
              <a:rPr lang="fi-FI" altLang="fi-FI" sz="2800"/>
              <a:t> </a:t>
            </a:r>
            <a:r>
              <a:rPr lang="fi-FI" altLang="fi-FI" sz="2800" i="1"/>
              <a:t>aineistot</a:t>
            </a:r>
            <a:r>
              <a:rPr lang="fi-FI" altLang="fi-FI" sz="2800"/>
              <a:t> -painikkeesta. Voit liikkua Aineistot- ja Sähköinen koe -välilehdeltä toiselle. Äänenvoimakkuutta säädät kokeen aikana tarvittaessa yläreunasta.</a:t>
            </a:r>
          </a:p>
          <a:p>
            <a:r>
              <a:rPr lang="fi-FI" altLang="fi-FI" sz="2800"/>
              <a:t>Vastaa suoraan kysymysten yhteydessä oleviin vastauskenttiin. </a:t>
            </a:r>
            <a:r>
              <a:rPr lang="fi-FI" altLang="fi-FI" sz="2800" b="1"/>
              <a:t>Talleta muilla ohjelmilla tekemäsi tiedostot</a:t>
            </a:r>
            <a:r>
              <a:rPr lang="fi-FI" altLang="fi-FI" sz="2800"/>
              <a:t>, jotta ne varmuuskopioidaan palvelimelle.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tsikko 1">
            <a:extLst>
              <a:ext uri="{FF2B5EF4-FFF2-40B4-BE49-F238E27FC236}">
                <a16:creationId xmlns:a16="http://schemas.microsoft.com/office/drawing/2014/main" id="{56837117-2116-4ACE-AE1F-48443CE0C046}"/>
              </a:ext>
            </a:extLst>
          </p:cNvPr>
          <p:cNvSpPr>
            <a:spLocks noGrp="1" noChangeArrowheads="1"/>
          </p:cNvSpPr>
          <p:nvPr>
            <p:ph type="title"/>
          </p:nvPr>
        </p:nvSpPr>
        <p:spPr/>
        <p:txBody>
          <a:bodyPr/>
          <a:lstStyle/>
          <a:p>
            <a:r>
              <a:rPr lang="fi-FI" altLang="fi-FI" b="1"/>
              <a:t>Kokeen aikana</a:t>
            </a:r>
          </a:p>
        </p:txBody>
      </p:sp>
      <p:sp>
        <p:nvSpPr>
          <p:cNvPr id="57347" name="Sisällön paikkamerkki 2">
            <a:extLst>
              <a:ext uri="{FF2B5EF4-FFF2-40B4-BE49-F238E27FC236}">
                <a16:creationId xmlns:a16="http://schemas.microsoft.com/office/drawing/2014/main" id="{131ED5C7-D46B-40BB-9F26-64C78738134F}"/>
              </a:ext>
            </a:extLst>
          </p:cNvPr>
          <p:cNvSpPr>
            <a:spLocks noGrp="1" noChangeArrowheads="1"/>
          </p:cNvSpPr>
          <p:nvPr>
            <p:ph idx="1"/>
          </p:nvPr>
        </p:nvSpPr>
        <p:spPr/>
        <p:txBody>
          <a:bodyPr/>
          <a:lstStyle/>
          <a:p>
            <a:r>
              <a:rPr lang="fi-FI" altLang="fi-FI" sz="2400"/>
              <a:t>Koejärjestelmä </a:t>
            </a:r>
            <a:r>
              <a:rPr lang="fi-FI" altLang="fi-FI" sz="2400" b="1"/>
              <a:t>tallentaa vastauksesi automaattisesti. </a:t>
            </a:r>
            <a:r>
              <a:rPr lang="fi-FI" altLang="fi-FI" sz="2400"/>
              <a:t>Järjestelmä ilmoittaa, mikäli yhteys katkeaa. Odota rauhassa puolisen minuuttia. Jos yhteys ei palaa, viittaa valvoja paikalle.</a:t>
            </a:r>
          </a:p>
          <a:p>
            <a:r>
              <a:rPr lang="fi-FI" altLang="fi-FI" sz="2400"/>
              <a:t>Jos koneesi kaatuu tai kohtaat muita ongelmia, viittaa valvoja paikalle. Vaikka koneesi jouduttaisiin ongelmatilanteissa käynnistämään uudelleen </a:t>
            </a:r>
            <a:r>
              <a:rPr lang="fi-FI" altLang="fi-FI" sz="2400">
                <a:solidFill>
                  <a:srgbClr val="FF0000"/>
                </a:solidFill>
              </a:rPr>
              <a:t>(itse et saa tätä tehdä) </a:t>
            </a:r>
            <a:r>
              <a:rPr lang="fi-FI" altLang="fi-FI" sz="2400"/>
              <a:t>tai kone jouduttaisiin vaihtamaan, voit jatkaa suoritusta siitä mihin jäit.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tsikko 1">
            <a:extLst>
              <a:ext uri="{FF2B5EF4-FFF2-40B4-BE49-F238E27FC236}">
                <a16:creationId xmlns:a16="http://schemas.microsoft.com/office/drawing/2014/main" id="{84AC8F5E-91C7-4B23-B510-F10458A97B1A}"/>
              </a:ext>
            </a:extLst>
          </p:cNvPr>
          <p:cNvSpPr>
            <a:spLocks noGrp="1" noChangeArrowheads="1"/>
          </p:cNvSpPr>
          <p:nvPr>
            <p:ph type="title"/>
          </p:nvPr>
        </p:nvSpPr>
        <p:spPr/>
        <p:txBody>
          <a:bodyPr/>
          <a:lstStyle/>
          <a:p>
            <a:r>
              <a:rPr lang="fi-FI" altLang="fi-FI" b="1"/>
              <a:t>Kokeen aikana</a:t>
            </a:r>
          </a:p>
        </p:txBody>
      </p:sp>
      <p:sp>
        <p:nvSpPr>
          <p:cNvPr id="58371" name="Sisällön paikkamerkki 2">
            <a:extLst>
              <a:ext uri="{FF2B5EF4-FFF2-40B4-BE49-F238E27FC236}">
                <a16:creationId xmlns:a16="http://schemas.microsoft.com/office/drawing/2014/main" id="{6984FD1C-898C-4F01-B1CA-D36B3FB0C69D}"/>
              </a:ext>
            </a:extLst>
          </p:cNvPr>
          <p:cNvSpPr>
            <a:spLocks noGrp="1" noChangeArrowheads="1"/>
          </p:cNvSpPr>
          <p:nvPr>
            <p:ph idx="1"/>
          </p:nvPr>
        </p:nvSpPr>
        <p:spPr/>
        <p:txBody>
          <a:bodyPr/>
          <a:lstStyle/>
          <a:p>
            <a:r>
              <a:rPr lang="fi-FI" altLang="fi-FI" sz="2800"/>
              <a:t>Voit tehdä muistiinpanoja ja luonnostella vastaustasi paperille kokeen aikana. Kirjoita jokaiseen käyttämääsi luonnospaperiin nimesi ja henkilötunnuksesi. PIDÄÄ KIRJAA VASTAUSTESI MÄÄRÄSTÄ (reaali).</a:t>
            </a:r>
          </a:p>
          <a:p>
            <a:r>
              <a:rPr lang="fi-FI" altLang="fi-FI" sz="2800"/>
              <a:t>Mikäli poistut paikaltasi kokeen aikana esimerkiksi vessaan, kytke näytönsäästäjä päälle klikkaamalla lukon kuvaa näytön yläreunassa.</a:t>
            </a:r>
          </a:p>
          <a:p>
            <a:endParaRPr lang="fi-FI" alt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C86D474C-31E9-5374-F50F-EDD1BD5B5E10}"/>
              </a:ext>
            </a:extLst>
          </p:cNvPr>
          <p:cNvSpPr>
            <a:spLocks noGrp="1" noChangeArrowheads="1"/>
          </p:cNvSpPr>
          <p:nvPr>
            <p:ph type="title"/>
          </p:nvPr>
        </p:nvSpPr>
        <p:spPr/>
        <p:txBody>
          <a:bodyPr/>
          <a:lstStyle/>
          <a:p>
            <a:r>
              <a:rPr lang="fi-FI" altLang="fi-FI"/>
              <a:t>Sisään pääovista</a:t>
            </a:r>
          </a:p>
        </p:txBody>
      </p:sp>
      <p:pic>
        <p:nvPicPr>
          <p:cNvPr id="13315" name="Sisällön paikkamerkki 3">
            <a:extLst>
              <a:ext uri="{FF2B5EF4-FFF2-40B4-BE49-F238E27FC236}">
                <a16:creationId xmlns:a16="http://schemas.microsoft.com/office/drawing/2014/main" id="{F503021A-BCEB-FC20-BF43-18D814037F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1875" y="1773238"/>
            <a:ext cx="8062913" cy="4535487"/>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tsikko 1">
            <a:extLst>
              <a:ext uri="{FF2B5EF4-FFF2-40B4-BE49-F238E27FC236}">
                <a16:creationId xmlns:a16="http://schemas.microsoft.com/office/drawing/2014/main" id="{33EEF7AC-884E-4DE3-A68F-C4D18B939864}"/>
              </a:ext>
            </a:extLst>
          </p:cNvPr>
          <p:cNvSpPr>
            <a:spLocks noGrp="1" noChangeArrowheads="1"/>
          </p:cNvSpPr>
          <p:nvPr>
            <p:ph type="title"/>
          </p:nvPr>
        </p:nvSpPr>
        <p:spPr/>
        <p:txBody>
          <a:bodyPr/>
          <a:lstStyle/>
          <a:p>
            <a:r>
              <a:rPr lang="fi-FI" altLang="fi-FI" b="1"/>
              <a:t>Kokeen aikana</a:t>
            </a:r>
          </a:p>
        </p:txBody>
      </p:sp>
      <p:sp>
        <p:nvSpPr>
          <p:cNvPr id="59395" name="Sisällön paikkamerkki 2">
            <a:extLst>
              <a:ext uri="{FF2B5EF4-FFF2-40B4-BE49-F238E27FC236}">
                <a16:creationId xmlns:a16="http://schemas.microsoft.com/office/drawing/2014/main" id="{5499B9BC-068B-4252-843D-17327E6E91D5}"/>
              </a:ext>
            </a:extLst>
          </p:cNvPr>
          <p:cNvSpPr>
            <a:spLocks noGrp="1" noChangeArrowheads="1"/>
          </p:cNvSpPr>
          <p:nvPr>
            <p:ph idx="1"/>
          </p:nvPr>
        </p:nvSpPr>
        <p:spPr/>
        <p:txBody>
          <a:bodyPr/>
          <a:lstStyle/>
          <a:p>
            <a:r>
              <a:rPr lang="fi-FI" altLang="fi-FI"/>
              <a:t>Jos sinulle tulee jokin tekninen ongelma, kutsu valvoja paikalle.</a:t>
            </a:r>
          </a:p>
          <a:p>
            <a:r>
              <a:rPr lang="fi-FI" altLang="fi-FI"/>
              <a:t>Valvoja saa auttaa teknisten ongelmien ratkaisemisessa, ei koesuoritukseen liittyvissä asioissa.</a:t>
            </a:r>
          </a:p>
          <a:p>
            <a:r>
              <a:rPr lang="fi-FI" altLang="fi-FI"/>
              <a:t>Muista tekstin palautustoiminto (linkki vastauslaatikon alla)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19F9FB-3DB9-79CE-3F25-CF6DB2EB8DC2}"/>
              </a:ext>
            </a:extLst>
          </p:cNvPr>
          <p:cNvSpPr>
            <a:spLocks noGrp="1"/>
          </p:cNvSpPr>
          <p:nvPr>
            <p:ph type="title"/>
          </p:nvPr>
        </p:nvSpPr>
        <p:spPr/>
        <p:txBody>
          <a:bodyPr/>
          <a:lstStyle/>
          <a:p>
            <a:br>
              <a:rPr lang="fi-FI" dirty="0"/>
            </a:br>
            <a:r>
              <a:rPr lang="fi-FI" dirty="0"/>
              <a:t>Kokeen lopuksi</a:t>
            </a:r>
            <a:br>
              <a:rPr lang="fi-FI" dirty="0"/>
            </a:br>
            <a:endParaRPr lang="fi-FI" dirty="0"/>
          </a:p>
        </p:txBody>
      </p:sp>
      <p:sp>
        <p:nvSpPr>
          <p:cNvPr id="3" name="Sisällön paikkamerkki 2">
            <a:extLst>
              <a:ext uri="{FF2B5EF4-FFF2-40B4-BE49-F238E27FC236}">
                <a16:creationId xmlns:a16="http://schemas.microsoft.com/office/drawing/2014/main" id="{8C4F24D9-5519-62F0-55DD-C6C0216B5E9F}"/>
              </a:ext>
            </a:extLst>
          </p:cNvPr>
          <p:cNvSpPr>
            <a:spLocks noGrp="1"/>
          </p:cNvSpPr>
          <p:nvPr>
            <p:ph idx="1"/>
          </p:nvPr>
        </p:nvSpPr>
        <p:spPr/>
        <p:txBody>
          <a:bodyPr/>
          <a:lstStyle/>
          <a:p>
            <a:r>
              <a:rPr lang="fi-FI" sz="2400" dirty="0"/>
              <a:t>Koejärjestelmä varoittaa, jos olet palauttamassa liian monta vastausta</a:t>
            </a:r>
          </a:p>
          <a:p>
            <a:r>
              <a:rPr lang="fi-FI" sz="2400" dirty="0"/>
              <a:t>Voit tarkastella vastauksiasi klikkaamalla koesivun alareunassa olevaa Siirry tarkastelemaan vastauksiasi –nappia</a:t>
            </a:r>
          </a:p>
          <a:p>
            <a:r>
              <a:rPr lang="fi-FI" sz="2400" dirty="0"/>
              <a:t>Yhteenvetosivulla näet ne vastaukset, jotka olet jättämässä arvosteltaviksi.</a:t>
            </a:r>
          </a:p>
          <a:p>
            <a:r>
              <a:rPr lang="fi-FI" sz="2400" dirty="0"/>
              <a:t>Yhteenvetosivulta on vielä mahdollista palata muokkaamaan </a:t>
            </a:r>
            <a:r>
              <a:rPr lang="fi-FI" sz="2400"/>
              <a:t>koesuorituksia.</a:t>
            </a:r>
          </a:p>
          <a:p>
            <a:endParaRPr lang="fi-FI" sz="2400" dirty="0"/>
          </a:p>
        </p:txBody>
      </p:sp>
    </p:spTree>
    <p:extLst>
      <p:ext uri="{BB962C8B-B14F-4D97-AF65-F5344CB8AC3E}">
        <p14:creationId xmlns:p14="http://schemas.microsoft.com/office/powerpoint/2010/main" val="2923952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tsikko 1">
            <a:extLst>
              <a:ext uri="{FF2B5EF4-FFF2-40B4-BE49-F238E27FC236}">
                <a16:creationId xmlns:a16="http://schemas.microsoft.com/office/drawing/2014/main" id="{C8D23A77-EF90-468F-B65D-4BBEECCD2D8D}"/>
              </a:ext>
            </a:extLst>
          </p:cNvPr>
          <p:cNvSpPr>
            <a:spLocks noGrp="1" noChangeArrowheads="1"/>
          </p:cNvSpPr>
          <p:nvPr>
            <p:ph type="title"/>
          </p:nvPr>
        </p:nvSpPr>
        <p:spPr/>
        <p:txBody>
          <a:bodyPr/>
          <a:lstStyle/>
          <a:p>
            <a:r>
              <a:rPr lang="fi-FI" altLang="fi-FI" b="1"/>
              <a:t>Lopuksi</a:t>
            </a:r>
          </a:p>
        </p:txBody>
      </p:sp>
      <p:sp>
        <p:nvSpPr>
          <p:cNvPr id="3" name="Sisällön paikkamerkki 2">
            <a:extLst>
              <a:ext uri="{FF2B5EF4-FFF2-40B4-BE49-F238E27FC236}">
                <a16:creationId xmlns:a16="http://schemas.microsoft.com/office/drawing/2014/main" id="{E020CE35-A844-40DF-9267-729EA14EECE5}"/>
              </a:ext>
            </a:extLst>
          </p:cNvPr>
          <p:cNvSpPr>
            <a:spLocks noGrp="1"/>
          </p:cNvSpPr>
          <p:nvPr>
            <p:ph idx="1"/>
          </p:nvPr>
        </p:nvSpPr>
        <p:spPr/>
        <p:txBody>
          <a:bodyPr/>
          <a:lstStyle/>
          <a:p>
            <a:pPr>
              <a:defRPr/>
            </a:pPr>
            <a:r>
              <a:rPr lang="fi-FI" sz="2800" dirty="0">
                <a:solidFill>
                  <a:srgbClr val="FF0000"/>
                </a:solidFill>
              </a:rPr>
              <a:t>Lue vielä kerran kokeen ohje ja tarkista, että olet vastannut oikeaan määrään kysymyksiä.</a:t>
            </a:r>
          </a:p>
          <a:p>
            <a:pPr>
              <a:defRPr/>
            </a:pPr>
            <a:r>
              <a:rPr lang="fi-FI" sz="2800" dirty="0">
                <a:solidFill>
                  <a:srgbClr val="FF0000"/>
                </a:solidFill>
              </a:rPr>
              <a:t>Tarkista, ettei sinulla ole mitään merkintöjä muissa vastauslaatikoissa!!</a:t>
            </a:r>
          </a:p>
          <a:p>
            <a:pPr>
              <a:defRPr/>
            </a:pPr>
            <a:r>
              <a:rPr lang="fi-FI" sz="2800" dirty="0"/>
              <a:t>Päätä koe napsauttamalla tehtäväsivun alareunassa olevaa </a:t>
            </a:r>
            <a:r>
              <a:rPr lang="fi-FI" sz="2800" i="1" dirty="0"/>
              <a:t>Siirry kokeen päättämiseen</a:t>
            </a:r>
            <a:r>
              <a:rPr lang="fi-FI" sz="2800" dirty="0"/>
              <a:t> -painiketta.</a:t>
            </a:r>
          </a:p>
          <a:p>
            <a:pPr>
              <a:defRPr/>
            </a:pPr>
            <a:r>
              <a:rPr lang="fi-FI" sz="2800" dirty="0"/>
              <a:t>Kun olet lopettanut kokeen, sammuta kone näytön oikeassa ylänurkassa olevasta virtakytkinkuvakkeesta.</a:t>
            </a:r>
          </a:p>
          <a:p>
            <a:pPr marL="0" indent="0">
              <a:buFont typeface="Wingdings" panose="05000000000000000000" pitchFamily="2" charset="2"/>
              <a:buNone/>
              <a:defRPr/>
            </a:pPr>
            <a:endParaRPr lang="fi-FI"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tsikko 1">
            <a:extLst>
              <a:ext uri="{FF2B5EF4-FFF2-40B4-BE49-F238E27FC236}">
                <a16:creationId xmlns:a16="http://schemas.microsoft.com/office/drawing/2014/main" id="{266D4440-E6DA-4340-9CA5-C637CA21B9B2}"/>
              </a:ext>
            </a:extLst>
          </p:cNvPr>
          <p:cNvSpPr>
            <a:spLocks noGrp="1" noChangeArrowheads="1"/>
          </p:cNvSpPr>
          <p:nvPr>
            <p:ph type="title"/>
          </p:nvPr>
        </p:nvSpPr>
        <p:spPr/>
        <p:txBody>
          <a:bodyPr/>
          <a:lstStyle/>
          <a:p>
            <a:r>
              <a:rPr lang="fi-FI" altLang="fi-FI" b="1">
                <a:solidFill>
                  <a:srgbClr val="003366"/>
                </a:solidFill>
              </a:rPr>
              <a:t>Lopuksi</a:t>
            </a:r>
            <a:endParaRPr lang="fi-FI" altLang="fi-FI"/>
          </a:p>
        </p:txBody>
      </p:sp>
      <p:sp>
        <p:nvSpPr>
          <p:cNvPr id="61443" name="Sisällön paikkamerkki 2">
            <a:extLst>
              <a:ext uri="{FF2B5EF4-FFF2-40B4-BE49-F238E27FC236}">
                <a16:creationId xmlns:a16="http://schemas.microsoft.com/office/drawing/2014/main" id="{93BFF797-FCA0-4A16-8FA4-A061EC403222}"/>
              </a:ext>
            </a:extLst>
          </p:cNvPr>
          <p:cNvSpPr>
            <a:spLocks noGrp="1" noChangeArrowheads="1"/>
          </p:cNvSpPr>
          <p:nvPr>
            <p:ph idx="1"/>
          </p:nvPr>
        </p:nvSpPr>
        <p:spPr/>
        <p:txBody>
          <a:bodyPr/>
          <a:lstStyle/>
          <a:p>
            <a:pPr>
              <a:buClr>
                <a:srgbClr val="0099CC"/>
              </a:buClr>
            </a:pPr>
            <a:r>
              <a:rPr lang="fi-FI" altLang="fi-FI" dirty="0">
                <a:solidFill>
                  <a:srgbClr val="000000"/>
                </a:solidFill>
              </a:rPr>
              <a:t>Palauta muistiinpanopaperit sekä USB-muisti valvojalle. Näytä henkilötodistuksesi.</a:t>
            </a:r>
          </a:p>
          <a:p>
            <a:pPr>
              <a:buClr>
                <a:srgbClr val="0099CC"/>
              </a:buClr>
            </a:pPr>
            <a:r>
              <a:rPr lang="fi-FI" altLang="fi-FI" dirty="0">
                <a:solidFill>
                  <a:srgbClr val="000000"/>
                </a:solidFill>
              </a:rPr>
              <a:t>Ota tietokoneesi ja kuulokkeesi (</a:t>
            </a:r>
            <a:r>
              <a:rPr lang="fi-FI" altLang="fi-FI" dirty="0" err="1">
                <a:solidFill>
                  <a:srgbClr val="000000"/>
                </a:solidFill>
              </a:rPr>
              <a:t>ym</a:t>
            </a:r>
            <a:r>
              <a:rPr lang="fi-FI" altLang="fi-FI" dirty="0">
                <a:solidFill>
                  <a:srgbClr val="000000"/>
                </a:solidFill>
              </a:rPr>
              <a:t> tavarat) mukaan. Roskat roskikseen.</a:t>
            </a:r>
          </a:p>
          <a:p>
            <a:pPr>
              <a:buClr>
                <a:srgbClr val="0099CC"/>
              </a:buClr>
            </a:pPr>
            <a:r>
              <a:rPr lang="fi-FI" altLang="fi-FI" dirty="0">
                <a:solidFill>
                  <a:srgbClr val="000000"/>
                </a:solidFill>
              </a:rPr>
              <a:t>Mahdollisen koulun lainakoneen (ja/tai kuulokkeet) jätät koepaikallesi.</a:t>
            </a:r>
          </a:p>
          <a:p>
            <a:pPr>
              <a:buClr>
                <a:srgbClr val="0099CC"/>
              </a:buClr>
            </a:pPr>
            <a:endParaRPr lang="fi-FI" altLang="fi-FI" dirty="0">
              <a:solidFill>
                <a:srgbClr val="000000"/>
              </a:solidFill>
            </a:endParaRPr>
          </a:p>
          <a:p>
            <a:endParaRPr lang="fi-FI" altLang="fi-FI"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tsikko 1">
            <a:extLst>
              <a:ext uri="{FF2B5EF4-FFF2-40B4-BE49-F238E27FC236}">
                <a16:creationId xmlns:a16="http://schemas.microsoft.com/office/drawing/2014/main" id="{F055A4D7-1262-49BC-90D7-6EE5909899B3}"/>
              </a:ext>
            </a:extLst>
          </p:cNvPr>
          <p:cNvSpPr>
            <a:spLocks noGrp="1" noChangeArrowheads="1"/>
          </p:cNvSpPr>
          <p:nvPr>
            <p:ph type="title"/>
          </p:nvPr>
        </p:nvSpPr>
        <p:spPr/>
        <p:txBody>
          <a:bodyPr/>
          <a:lstStyle/>
          <a:p>
            <a:r>
              <a:rPr lang="fi-FI" altLang="fi-FI"/>
              <a:t>Tulokset</a:t>
            </a:r>
          </a:p>
        </p:txBody>
      </p:sp>
      <p:sp>
        <p:nvSpPr>
          <p:cNvPr id="62467" name="Sisällön paikkamerkki 2">
            <a:extLst>
              <a:ext uri="{FF2B5EF4-FFF2-40B4-BE49-F238E27FC236}">
                <a16:creationId xmlns:a16="http://schemas.microsoft.com/office/drawing/2014/main" id="{57085C3A-9CBE-4B42-A7BD-13C09F419495}"/>
              </a:ext>
            </a:extLst>
          </p:cNvPr>
          <p:cNvSpPr>
            <a:spLocks noGrp="1" noChangeArrowheads="1"/>
          </p:cNvSpPr>
          <p:nvPr>
            <p:ph idx="1"/>
          </p:nvPr>
        </p:nvSpPr>
        <p:spPr/>
        <p:txBody>
          <a:bodyPr/>
          <a:lstStyle/>
          <a:p>
            <a:r>
              <a:rPr lang="fi-FI" altLang="fi-FI" sz="2400" dirty="0"/>
              <a:t>Alustavat tulokset viikon / kahden viikon kuluessa kokeesta </a:t>
            </a:r>
          </a:p>
          <a:p>
            <a:r>
              <a:rPr lang="fi-FI" altLang="fi-FI" sz="2400" dirty="0"/>
              <a:t>Pisteet siirretään Wilmaan sitä mukaa kuin valmistuvat</a:t>
            </a:r>
          </a:p>
          <a:p>
            <a:r>
              <a:rPr lang="fi-FI" altLang="fi-FI" sz="2400" dirty="0"/>
              <a:t>Löytyy VAHVISTETTU ILMOITTAUTUMINEN YO-KIRJOITUKSIIN –lomakkeelta</a:t>
            </a:r>
          </a:p>
          <a:p>
            <a:r>
              <a:rPr lang="fi-FI" altLang="fi-FI" sz="2400" dirty="0"/>
              <a:t>Tarvittaessa saat tiedon kokeen tarkastaneesta opettajasta koulun kansliasta</a:t>
            </a:r>
          </a:p>
          <a:p>
            <a:r>
              <a:rPr lang="fi-FI" altLang="fi-FI" sz="2400" dirty="0"/>
              <a:t>YTL lähettää lopulliset tulokset 14.5. -&gt; siirretään Wilmaan</a:t>
            </a:r>
          </a:p>
          <a:p>
            <a:r>
              <a:rPr lang="fi-FI" altLang="fi-FI" sz="2400" dirty="0"/>
              <a:t>Tulokset  nähtävissä Opintopolussa seuraavana päivänä</a:t>
            </a:r>
          </a:p>
          <a:p>
            <a:endParaRPr lang="fi-FI" altLang="fi-FI"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9410604C-5E4F-4FFD-8260-0181A4AD7AD3}"/>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9C55E6-BC16-493F-B027-DF9CBE064A76}"/>
              </a:ext>
            </a:extLst>
          </p:cNvPr>
          <p:cNvSpPr>
            <a:spLocks noGrp="1" noChangeArrowheads="1"/>
          </p:cNvSpPr>
          <p:nvPr>
            <p:ph idx="1"/>
          </p:nvPr>
        </p:nvSpPr>
        <p:spPr/>
        <p:txBody>
          <a:bodyPr/>
          <a:lstStyle/>
          <a:p>
            <a:pPr>
              <a:buClrTx/>
              <a:buSzTx/>
              <a:buFontTx/>
              <a:buChar char="•"/>
            </a:pPr>
            <a:r>
              <a:rPr lang="fi-FI" altLang="fi-FI">
                <a:solidFill>
                  <a:srgbClr val="000000"/>
                </a:solidFill>
              </a:rPr>
              <a:t>Tulokset ja kokelaan arvostellut koesuoritukset annetaan kokelaalle ja alle 18-vuotiaan kokelaan huoltajalle nähtäväksi Opetushallituksen Oma Opintopolku -palvelussa </a:t>
            </a:r>
          </a:p>
          <a:p>
            <a:pPr>
              <a:buClrTx/>
              <a:buSzTx/>
              <a:buFontTx/>
              <a:buChar char="•"/>
            </a:pPr>
            <a:r>
              <a:rPr lang="fi-FI" altLang="fi-FI">
                <a:solidFill>
                  <a:srgbClr val="000000"/>
                </a:solidFill>
              </a:rPr>
              <a:t>Linkki YTL:n sivuilla </a:t>
            </a:r>
            <a:r>
              <a:rPr lang="fi-FI" altLang="fi-FI">
                <a:solidFill>
                  <a:srgbClr val="000000"/>
                </a:solidFill>
                <a:hlinkClick r:id="rId2"/>
              </a:rPr>
              <a:t>https://www.ylioppilastutkinto.fi/ylioppilastutkinto/tulokset-ja-koesuoritukset</a:t>
            </a:r>
            <a:endParaRPr lang="fi-FI" altLang="fi-FI">
              <a:solidFill>
                <a:srgbClr val="000000"/>
              </a:solidFill>
            </a:endParaRPr>
          </a:p>
          <a:p>
            <a:endParaRPr lang="fi-FI" altLang="fi-FI"/>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46E0629B-8B64-4581-A237-B94929C84FBF}"/>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AD54CF21-6829-47EF-89F1-5215BC54B89A}"/>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D2DE4FF8-71E0-4A22-8BEA-3E40931ADFCB}"/>
              </a:ext>
            </a:extLst>
          </p:cNvPr>
          <p:cNvSpPr>
            <a:spLocks noGrp="1" noChangeArrowheads="1"/>
          </p:cNvSpPr>
          <p:nvPr>
            <p:ph type="title"/>
          </p:nvPr>
        </p:nvSpPr>
        <p:spPr/>
        <p:txBody>
          <a:bodyPr/>
          <a:lstStyle/>
          <a:p>
            <a:r>
              <a:rPr lang="fi-FI" altLang="fi-FI"/>
              <a:t>Nimitietojen julkaiseminen</a:t>
            </a:r>
          </a:p>
        </p:txBody>
      </p:sp>
      <p:sp>
        <p:nvSpPr>
          <p:cNvPr id="65539" name="Sisällön paikkamerkki 2">
            <a:extLst>
              <a:ext uri="{FF2B5EF4-FFF2-40B4-BE49-F238E27FC236}">
                <a16:creationId xmlns:a16="http://schemas.microsoft.com/office/drawing/2014/main" id="{FEF75521-59DB-4C32-8A55-BF8D299E315D}"/>
              </a:ext>
            </a:extLst>
          </p:cNvPr>
          <p:cNvSpPr>
            <a:spLocks noGrp="1" noChangeArrowheads="1"/>
          </p:cNvSpPr>
          <p:nvPr>
            <p:ph idx="1"/>
          </p:nvPr>
        </p:nvSpPr>
        <p:spPr/>
        <p:txBody>
          <a:bodyPr/>
          <a:lstStyle/>
          <a:p>
            <a:r>
              <a:rPr lang="fi-FI" altLang="fi-FI" sz="2400" dirty="0"/>
              <a:t>Sekä lautakunnalla että lukiolla on oikeus antaa ylioppilaiden nimet julkaistaviksi mm. tiedostusvälineille sen jälkeen, kun tietojen oikeellisuus on varmistettu. </a:t>
            </a:r>
          </a:p>
          <a:p>
            <a:r>
              <a:rPr lang="fi-FI" altLang="fi-FI" sz="2400" dirty="0">
                <a:solidFill>
                  <a:srgbClr val="FF0000"/>
                </a:solidFill>
              </a:rPr>
              <a:t>Jos et halua nimeäsi julkaistavaksi, pyydä hyvissä ajoin kirjallisesti sekä lukiotasi että lautakuntaa poistamaan nimesi listasta. Hoida asia kansliassa viimeistään 30.4.</a:t>
            </a:r>
          </a:p>
          <a:p>
            <a:r>
              <a:rPr lang="fi-FI" altLang="fi-FI" sz="2400" dirty="0"/>
              <a:t>Jos sinulta puuttuu kurssisuorituksia, et ole ylioppilas eikä nimeäsi mainita listassa.</a:t>
            </a:r>
          </a:p>
          <a:p>
            <a:endParaRPr lang="fi-FI" altLang="fi-FI"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9ED7C-03FD-A24A-6BF1-E74EEE03127D}"/>
              </a:ext>
            </a:extLst>
          </p:cNvPr>
          <p:cNvSpPr>
            <a:spLocks noGrp="1"/>
          </p:cNvSpPr>
          <p:nvPr>
            <p:ph type="title"/>
          </p:nvPr>
        </p:nvSpPr>
        <p:spPr/>
        <p:txBody>
          <a:bodyPr/>
          <a:lstStyle/>
          <a:p>
            <a:r>
              <a:rPr lang="fi-FI" dirty="0"/>
              <a:t>Ilmoittautuminen </a:t>
            </a:r>
            <a:br>
              <a:rPr lang="fi-FI" dirty="0"/>
            </a:br>
            <a:r>
              <a:rPr lang="fi-FI" dirty="0"/>
              <a:t>s2024 tutkintoon</a:t>
            </a:r>
          </a:p>
        </p:txBody>
      </p:sp>
      <p:sp>
        <p:nvSpPr>
          <p:cNvPr id="3" name="Sisällön paikkamerkki 2">
            <a:extLst>
              <a:ext uri="{FF2B5EF4-FFF2-40B4-BE49-F238E27FC236}">
                <a16:creationId xmlns:a16="http://schemas.microsoft.com/office/drawing/2014/main" id="{8B4B6BCF-7159-65D1-FA3D-F8C819BE372A}"/>
              </a:ext>
            </a:extLst>
          </p:cNvPr>
          <p:cNvSpPr>
            <a:spLocks noGrp="1"/>
          </p:cNvSpPr>
          <p:nvPr>
            <p:ph idx="1"/>
          </p:nvPr>
        </p:nvSpPr>
        <p:spPr/>
        <p:txBody>
          <a:bodyPr/>
          <a:lstStyle/>
          <a:p>
            <a:r>
              <a:rPr lang="fi-FI" dirty="0"/>
              <a:t>Ilmoittautuminen viimeistään 5.6.</a:t>
            </a:r>
          </a:p>
          <a:p>
            <a:endParaRPr lang="fi-FI" dirty="0"/>
          </a:p>
        </p:txBody>
      </p:sp>
    </p:spTree>
    <p:extLst>
      <p:ext uri="{BB962C8B-B14F-4D97-AF65-F5344CB8AC3E}">
        <p14:creationId xmlns:p14="http://schemas.microsoft.com/office/powerpoint/2010/main" val="4231951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40277D7F-30E8-4347-87D2-8C56BFC71843}"/>
              </a:ext>
            </a:extLst>
          </p:cNvPr>
          <p:cNvSpPr>
            <a:spLocks noGrp="1" noChangeArrowheads="1"/>
          </p:cNvSpPr>
          <p:nvPr>
            <p:ph type="title"/>
          </p:nvPr>
        </p:nvSpPr>
        <p:spPr/>
        <p:txBody>
          <a:bodyPr/>
          <a:lstStyle/>
          <a:p>
            <a:r>
              <a:rPr lang="fi-FI" altLang="fi-FI"/>
              <a:t>Abin aikatauluja</a:t>
            </a:r>
          </a:p>
        </p:txBody>
      </p:sp>
      <p:sp>
        <p:nvSpPr>
          <p:cNvPr id="66563" name="Sisällön paikkamerkki 2">
            <a:extLst>
              <a:ext uri="{FF2B5EF4-FFF2-40B4-BE49-F238E27FC236}">
                <a16:creationId xmlns:a16="http://schemas.microsoft.com/office/drawing/2014/main" id="{36904E1D-164D-4270-BBE8-2C51044F780B}"/>
              </a:ext>
            </a:extLst>
          </p:cNvPr>
          <p:cNvSpPr>
            <a:spLocks noGrp="1" noChangeArrowheads="1"/>
          </p:cNvSpPr>
          <p:nvPr>
            <p:ph idx="1"/>
          </p:nvPr>
        </p:nvSpPr>
        <p:spPr/>
        <p:txBody>
          <a:bodyPr/>
          <a:lstStyle/>
          <a:p>
            <a:pPr>
              <a:tabLst>
                <a:tab pos="-822325" algn="l"/>
                <a:tab pos="822325" algn="l"/>
                <a:tab pos="1644650" algn="l"/>
                <a:tab pos="2468563" algn="l"/>
                <a:tab pos="3290888" algn="l"/>
                <a:tab pos="4114800" algn="l"/>
                <a:tab pos="4937125" algn="l"/>
              </a:tabLst>
            </a:pPr>
            <a:r>
              <a:rPr lang="fi-FI" altLang="fi-FI" sz="2800" dirty="0">
                <a:solidFill>
                  <a:srgbClr val="FF0000"/>
                </a:solidFill>
                <a:latin typeface="Times New Roman" panose="02020603050405020304" pitchFamily="18" charset="0"/>
                <a:cs typeface="Times New Roman" panose="02020603050405020304" pitchFamily="18" charset="0"/>
              </a:rPr>
              <a:t>Olethan maksanut tutkintomaksun? Koskee ei-oppivelvollisia ja oppivelvollisilla hyväksytyn kokeen uusimista.</a:t>
            </a:r>
          </a:p>
          <a:p>
            <a:pPr>
              <a:tabLst>
                <a:tab pos="-822325" algn="l"/>
                <a:tab pos="822325" algn="l"/>
                <a:tab pos="1644650" algn="l"/>
                <a:tab pos="2468563" algn="l"/>
                <a:tab pos="3290888" algn="l"/>
                <a:tab pos="4114800" algn="l"/>
                <a:tab pos="4937125" algn="l"/>
              </a:tabLst>
            </a:pPr>
            <a:r>
              <a:rPr lang="fi-FI" altLang="fi-FI" sz="2400" dirty="0" err="1">
                <a:cs typeface="Times New Roman" panose="02020603050405020304" pitchFamily="18" charset="0"/>
              </a:rPr>
              <a:t>Huom</a:t>
            </a:r>
            <a:r>
              <a:rPr lang="fi-FI" altLang="fi-FI" sz="2400" dirty="0">
                <a:cs typeface="Times New Roman" panose="02020603050405020304" pitchFamily="18" charset="0"/>
              </a:rPr>
              <a:t>!	</a:t>
            </a:r>
            <a:r>
              <a:rPr lang="fi-FI" altLang="fi-FI" sz="2400" b="1" dirty="0">
                <a:cs typeface="Times New Roman" panose="02020603050405020304" pitchFamily="18" charset="0"/>
              </a:rPr>
              <a:t>Mikäli opiskelija ei ole suorittanut 3. opiskeluvuoden kolmannen jakson päättyessä lukion oppimäärää (150 op),</a:t>
            </a:r>
            <a:r>
              <a:rPr lang="fi-FI" altLang="fi-FI" sz="2400" dirty="0">
                <a:cs typeface="Times New Roman" panose="02020603050405020304" pitchFamily="18" charset="0"/>
              </a:rPr>
              <a:t> hänen tulee neuvotella opinto-ohjaajan kanssa tarvittavista suorituksista ja allekirjoittaa kirjallinen suoritussuunnitelma rehtorin kanssa. Asiasta lähetetään myös tieto opiskelijan vanhemmille tai huoltajille.</a:t>
            </a: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644650" algn="l"/>
                <a:tab pos="2468563" algn="l"/>
                <a:tab pos="3290888" algn="l"/>
                <a:tab pos="4114800" algn="l"/>
                <a:tab pos="4937125" algn="l"/>
              </a:tabLst>
            </a:pPr>
            <a:endParaRPr lang="fi-FI" alt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a:extLst>
              <a:ext uri="{FF2B5EF4-FFF2-40B4-BE49-F238E27FC236}">
                <a16:creationId xmlns:a16="http://schemas.microsoft.com/office/drawing/2014/main" id="{F2DAD35B-4736-449D-DDED-65F0B2A6AEF7}"/>
              </a:ext>
            </a:extLst>
          </p:cNvPr>
          <p:cNvSpPr>
            <a:spLocks noGrp="1" noChangeArrowheads="1"/>
          </p:cNvSpPr>
          <p:nvPr>
            <p:ph type="title"/>
          </p:nvPr>
        </p:nvSpPr>
        <p:spPr/>
        <p:txBody>
          <a:bodyPr/>
          <a:lstStyle/>
          <a:p>
            <a:r>
              <a:rPr lang="fi-FI" altLang="fi-FI" b="1"/>
              <a:t>AUTOKIELTO ON EHDOTON</a:t>
            </a:r>
          </a:p>
        </p:txBody>
      </p:sp>
      <p:sp>
        <p:nvSpPr>
          <p:cNvPr id="14339" name="Sisällön paikkamerkki 2">
            <a:extLst>
              <a:ext uri="{FF2B5EF4-FFF2-40B4-BE49-F238E27FC236}">
                <a16:creationId xmlns:a16="http://schemas.microsoft.com/office/drawing/2014/main" id="{ACA26924-38CA-8BD5-B133-247DFD4A12BC}"/>
              </a:ext>
            </a:extLst>
          </p:cNvPr>
          <p:cNvSpPr>
            <a:spLocks noGrp="1" noChangeArrowheads="1"/>
          </p:cNvSpPr>
          <p:nvPr>
            <p:ph idx="1"/>
          </p:nvPr>
        </p:nvSpPr>
        <p:spPr/>
        <p:txBody>
          <a:bodyPr/>
          <a:lstStyle/>
          <a:p>
            <a:r>
              <a:rPr lang="fi-FI" altLang="fi-FI" sz="6600">
                <a:solidFill>
                  <a:srgbClr val="FF0000"/>
                </a:solidFill>
              </a:rPr>
              <a:t>Pohjantien koululle ei saa ajaa autolla, ei edes tuomaan tai hakemaan!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0BBBE-7F88-073F-1C56-3DC5B0EA549F}"/>
              </a:ext>
            </a:extLst>
          </p:cNvPr>
          <p:cNvSpPr>
            <a:spLocks noGrp="1"/>
          </p:cNvSpPr>
          <p:nvPr>
            <p:ph type="title"/>
          </p:nvPr>
        </p:nvSpPr>
        <p:spPr/>
        <p:txBody>
          <a:bodyPr/>
          <a:lstStyle/>
          <a:p>
            <a:r>
              <a:rPr lang="fi-FI" dirty="0"/>
              <a:t>Jos sinulla on opinnot vielä kesken…</a:t>
            </a:r>
          </a:p>
        </p:txBody>
      </p:sp>
      <p:sp>
        <p:nvSpPr>
          <p:cNvPr id="3" name="Sisällön paikkamerkki 2">
            <a:extLst>
              <a:ext uri="{FF2B5EF4-FFF2-40B4-BE49-F238E27FC236}">
                <a16:creationId xmlns:a16="http://schemas.microsoft.com/office/drawing/2014/main" id="{772E96B2-637C-D7E5-7D96-8AFDF0C2D9CC}"/>
              </a:ext>
            </a:extLst>
          </p:cNvPr>
          <p:cNvSpPr>
            <a:spLocks noGrp="1"/>
          </p:cNvSpPr>
          <p:nvPr>
            <p:ph idx="1"/>
          </p:nvPr>
        </p:nvSpPr>
        <p:spPr/>
        <p:txBody>
          <a:bodyPr/>
          <a:lstStyle/>
          <a:p>
            <a:r>
              <a:rPr lang="fi-FI" sz="2800" dirty="0">
                <a:solidFill>
                  <a:srgbClr val="FF0000"/>
                </a:solidFill>
              </a:rPr>
              <a:t>…. Eli päättötodistuksesi ei ole valmis.</a:t>
            </a:r>
          </a:p>
          <a:p>
            <a:r>
              <a:rPr lang="fi-FI" sz="2800" dirty="0"/>
              <a:t>JOS AIOT VALMISTUA TÄNÄ KEVÄÄNÄ, TEE OPON KANSSA SUUNNITELMA PUUTTUVIEN OPINTOJAKSOJEN SUORITTAMISESTA. Pikimmiten.</a:t>
            </a:r>
          </a:p>
          <a:p>
            <a:r>
              <a:rPr lang="fi-FI" sz="2800" dirty="0"/>
              <a:t>Jos jatkat 4. vuodelle, tee kansliaan ilmoitus asiasta (täytä lomake), ellet ole sitä jo tehnyt.</a:t>
            </a:r>
          </a:p>
          <a:p>
            <a:pPr marL="0" indent="0">
              <a:buNone/>
            </a:pPr>
            <a:endParaRPr lang="fi-FI" dirty="0"/>
          </a:p>
        </p:txBody>
      </p:sp>
    </p:spTree>
    <p:extLst>
      <p:ext uri="{BB962C8B-B14F-4D97-AF65-F5344CB8AC3E}">
        <p14:creationId xmlns:p14="http://schemas.microsoft.com/office/powerpoint/2010/main" val="710698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A4A0A7EA-E439-492B-ACB6-1E0D1CE0A627}"/>
              </a:ext>
            </a:extLst>
          </p:cNvPr>
          <p:cNvSpPr>
            <a:spLocks noGrp="1" noChangeArrowheads="1"/>
          </p:cNvSpPr>
          <p:nvPr>
            <p:ph type="title"/>
          </p:nvPr>
        </p:nvSpPr>
        <p:spPr/>
        <p:txBody>
          <a:bodyPr/>
          <a:lstStyle/>
          <a:p>
            <a:br>
              <a:rPr lang="fi-FI" altLang="fi-FI"/>
            </a:br>
            <a:r>
              <a:rPr lang="fi-FI" altLang="fi-FI"/>
              <a:t>PÄÄTTÖARVOSANAN KOROTTAMINEN?</a:t>
            </a:r>
            <a:br>
              <a:rPr lang="fi-FI" altLang="fi-FI"/>
            </a:br>
            <a:endParaRPr lang="fi-FI" altLang="fi-FI"/>
          </a:p>
        </p:txBody>
      </p:sp>
      <p:sp>
        <p:nvSpPr>
          <p:cNvPr id="67587" name="Sisällön paikkamerkki 2">
            <a:extLst>
              <a:ext uri="{FF2B5EF4-FFF2-40B4-BE49-F238E27FC236}">
                <a16:creationId xmlns:a16="http://schemas.microsoft.com/office/drawing/2014/main" id="{61542C04-17D1-4638-8E2D-9F38EDB36DA1}"/>
              </a:ext>
            </a:extLst>
          </p:cNvPr>
          <p:cNvSpPr>
            <a:spLocks noGrp="1" noChangeArrowheads="1"/>
          </p:cNvSpPr>
          <p:nvPr>
            <p:ph idx="1"/>
          </p:nvPr>
        </p:nvSpPr>
        <p:spPr/>
        <p:txBody>
          <a:bodyPr/>
          <a:lstStyle/>
          <a:p>
            <a:r>
              <a:rPr lang="fi-FI" altLang="fi-FI" sz="2000"/>
              <a:t>”Opis­ke­li­jal­le, joka ei ole tul­lut hy­väk­sy­tyk­si jos­sa­kin oppi­ai­nees­sa tai joka ha­lu­aa ko­rot­taa saa­maan­sa arvo­sa­naa, on jär­jes­tet­tä­vä mah­dol­li­suus eril­li­ses­sä kuu­lus­te­lus­sa arvo­sa­nan ko­rot­ta­mi­seen” (Lu­ki­o­a­se­tus). Kuu­lus­tel­ta­van oppi­mää­rän laa­juus mää­räy­tyy opis­ke­li­jan opin­to-oh­jel­mas­ta.” </a:t>
            </a:r>
          </a:p>
          <a:p>
            <a:r>
              <a:rPr lang="fi-FI" altLang="fi-FI" sz="2000">
                <a:solidFill>
                  <a:srgbClr val="FF0000"/>
                </a:solidFill>
              </a:rPr>
              <a:t>Ten­tis­sä suo­ri­te­taan siis koko lu­ki­on opis­kel­tu oppi­mää­rä ko. ai­nees­sa (ei yk­sit­täi­siä kurs­se­ja). Ten­teis­tä ko­ke­las so­pii ha­lu­tes­saan opet­ta­jan kans­sa.</a:t>
            </a:r>
          </a:p>
          <a:p>
            <a:endParaRPr lang="fi-FI" altLang="fi-FI"/>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C75CB5CB-B97B-42B1-8710-BC19D83921B9}"/>
              </a:ext>
            </a:extLst>
          </p:cNvPr>
          <p:cNvSpPr>
            <a:spLocks noGrp="1" noChangeArrowheads="1"/>
          </p:cNvSpPr>
          <p:nvPr>
            <p:ph type="title"/>
          </p:nvPr>
        </p:nvSpPr>
        <p:spPr/>
        <p:txBody>
          <a:bodyPr/>
          <a:lstStyle/>
          <a:p>
            <a:r>
              <a:rPr lang="fi-FI" altLang="fi-FI"/>
              <a:t>Toukokuu</a:t>
            </a:r>
          </a:p>
        </p:txBody>
      </p:sp>
      <p:sp>
        <p:nvSpPr>
          <p:cNvPr id="32771" name="Sisällön paikkamerkki 2">
            <a:extLst>
              <a:ext uri="{FF2B5EF4-FFF2-40B4-BE49-F238E27FC236}">
                <a16:creationId xmlns:a16="http://schemas.microsoft.com/office/drawing/2014/main" id="{648E706B-E06D-4561-83BD-4FB2C981F830}"/>
              </a:ext>
            </a:extLst>
          </p:cNvPr>
          <p:cNvSpPr>
            <a:spLocks noGrp="1"/>
          </p:cNvSpPr>
          <p:nvPr>
            <p:ph idx="1"/>
          </p:nvPr>
        </p:nvSpPr>
        <p:spPr/>
        <p:txBody>
          <a:bodyPr/>
          <a:lstStyle/>
          <a:p>
            <a:pPr>
              <a:defRPr/>
            </a:pPr>
            <a:r>
              <a:rPr lang="fi-FI" sz="1800" b="1" dirty="0">
                <a:solidFill>
                  <a:srgbClr val="FF0000"/>
                </a:solidFill>
              </a:rPr>
              <a:t>Lu­ki­on oppi­mää­rä suo­ri­te­taan </a:t>
            </a:r>
            <a:r>
              <a:rPr lang="fi-FI" sz="1800" b="1" u="sng" dirty="0">
                <a:solidFill>
                  <a:srgbClr val="FF0000"/>
                </a:solidFill>
              </a:rPr>
              <a:t>mää­rä­päi­vään 30.4.2024</a:t>
            </a:r>
            <a:r>
              <a:rPr lang="fi-FI" sz="1800" b="1" dirty="0">
                <a:solidFill>
                  <a:srgbClr val="FF0000"/>
                </a:solidFill>
              </a:rPr>
              <a:t> men­nes­sä. Sen jälkeen reh­to­ri il­moit­taa yo-tut­kin­to­lau­ta­kun­taan nii­den ko­ke­lai­den ni­met, joi­den päät­tö­to­dis­tus ei ole vie­lä val­mis.</a:t>
            </a:r>
          </a:p>
          <a:p>
            <a:pPr>
              <a:defRPr/>
            </a:pPr>
            <a:r>
              <a:rPr lang="fi-FI" sz="1800" dirty="0"/>
              <a:t>Ko­ke­laal­la on mah­dol­li­suus suo­rit­taa lu­ki­on oppi­mää­rää koko ky­sei­nen ke­vät­luku­kau­si 2024. 5. jak­sol­la voi opis­kel­la kurs­se­ja nor­maa­li­tah­dis­sa mui­den mu­ka­na.</a:t>
            </a:r>
          </a:p>
          <a:p>
            <a:pPr>
              <a:defRPr/>
            </a:pPr>
            <a:r>
              <a:rPr lang="fi-FI" sz="1800" dirty="0"/>
              <a:t>HUOM. </a:t>
            </a:r>
            <a:r>
              <a:rPr lang="fi-FI" sz="1800" dirty="0" err="1"/>
              <a:t>ABIen</a:t>
            </a:r>
            <a:r>
              <a:rPr lang="fi-FI" sz="1800" dirty="0"/>
              <a:t> 5. jakson itsenäisen kurssin anomus on jätettävä viimeistään 4. jakson päättöviikon alkuun mennessä, viimeistään ti 26.3.2024.</a:t>
            </a:r>
          </a:p>
          <a:p>
            <a:pPr>
              <a:defRPr/>
            </a:pPr>
            <a:r>
              <a:rPr lang="fi-FI" sz="1800" b="1" dirty="0"/>
              <a:t>Kevään YO-tulokset tulevat 14.5. ja näkyvät seuraavana päivänä Opintopolussa</a:t>
            </a:r>
          </a:p>
          <a:p>
            <a:pPr>
              <a:defRPr/>
            </a:pPr>
            <a:r>
              <a:rPr lang="fi-FI" sz="1800" dirty="0">
                <a:solidFill>
                  <a:srgbClr val="FF0000"/>
                </a:solidFill>
              </a:rPr>
              <a:t>Todistushakua ja -valintaa varten oppimäärän on oltava suoritettu noin 17.5. mennessä.</a:t>
            </a:r>
          </a:p>
          <a:p>
            <a:pPr>
              <a:defRPr/>
            </a:pPr>
            <a:r>
              <a:rPr lang="fi-FI" sz="1800" b="1" u="sng" dirty="0">
                <a:solidFill>
                  <a:srgbClr val="FF0000"/>
                </a:solidFill>
              </a:rPr>
              <a:t>HUOM. </a:t>
            </a:r>
            <a:r>
              <a:rPr lang="fi-FI" sz="1800" dirty="0">
                <a:solidFill>
                  <a:srgbClr val="FF0000"/>
                </a:solidFill>
              </a:rPr>
              <a:t>Jos haluat S-merkintöjä päättötodistukseesi numeron sijaan, hoida asia kansliassa!</a:t>
            </a:r>
          </a:p>
          <a:p>
            <a:pPr marL="0" indent="0">
              <a:buFont typeface="Wingdings" panose="05000000000000000000" pitchFamily="2" charset="2"/>
              <a:buNone/>
              <a:defRPr/>
            </a:pPr>
            <a:endParaRPr lang="fi-FI" sz="2400" b="1"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736074-EC10-526F-E0FD-85EF9DB65673}"/>
              </a:ext>
            </a:extLst>
          </p:cNvPr>
          <p:cNvSpPr>
            <a:spLocks noGrp="1"/>
          </p:cNvSpPr>
          <p:nvPr>
            <p:ph type="title"/>
          </p:nvPr>
        </p:nvSpPr>
        <p:spPr/>
        <p:txBody>
          <a:bodyPr/>
          <a:lstStyle/>
          <a:p>
            <a:r>
              <a:rPr lang="fi-FI" dirty="0"/>
              <a:t>Ylioppilasjuhla</a:t>
            </a:r>
          </a:p>
        </p:txBody>
      </p:sp>
      <p:sp>
        <p:nvSpPr>
          <p:cNvPr id="3" name="Sisällön paikkamerkki 2">
            <a:extLst>
              <a:ext uri="{FF2B5EF4-FFF2-40B4-BE49-F238E27FC236}">
                <a16:creationId xmlns:a16="http://schemas.microsoft.com/office/drawing/2014/main" id="{43221715-93C8-2DF4-D85B-740BA488A810}"/>
              </a:ext>
            </a:extLst>
          </p:cNvPr>
          <p:cNvSpPr>
            <a:spLocks noGrp="1"/>
          </p:cNvSpPr>
          <p:nvPr>
            <p:ph idx="1"/>
          </p:nvPr>
        </p:nvSpPr>
        <p:spPr/>
        <p:txBody>
          <a:bodyPr/>
          <a:lstStyle/>
          <a:p>
            <a:r>
              <a:rPr lang="fi-FI" dirty="0"/>
              <a:t>Lakkiaisharjoitus perjantaina 31.5. klo 17 Musiikkikeskuksella</a:t>
            </a:r>
          </a:p>
          <a:p>
            <a:r>
              <a:rPr lang="fi-FI" dirty="0"/>
              <a:t>Ota ylioppilaslakki mukaan</a:t>
            </a:r>
          </a:p>
          <a:p>
            <a:r>
              <a:rPr lang="fi-FI" dirty="0"/>
              <a:t>Ylioppilasjuhla lauantaina 1.6. klo 10.00 Musiikkikeskuksella</a:t>
            </a:r>
          </a:p>
          <a:p>
            <a:r>
              <a:rPr lang="fi-FI" dirty="0"/>
              <a:t>Noin 5 vierasta / ylioppilas</a:t>
            </a:r>
          </a:p>
          <a:p>
            <a:r>
              <a:rPr lang="fi-FI" dirty="0"/>
              <a:t>Juhla kestää noin  2 tuntia</a:t>
            </a:r>
          </a:p>
          <a:p>
            <a:pPr marL="0" indent="0">
              <a:buNone/>
            </a:pPr>
            <a:endParaRPr lang="fi-FI" dirty="0"/>
          </a:p>
        </p:txBody>
      </p:sp>
    </p:spTree>
    <p:extLst>
      <p:ext uri="{BB962C8B-B14F-4D97-AF65-F5344CB8AC3E}">
        <p14:creationId xmlns:p14="http://schemas.microsoft.com/office/powerpoint/2010/main" val="2629901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C438C625-0B2E-4206-8812-7B2276F12A9E}"/>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sp>
        <p:nvSpPr>
          <p:cNvPr id="70659" name="Text Box 4">
            <a:extLst>
              <a:ext uri="{FF2B5EF4-FFF2-40B4-BE49-F238E27FC236}">
                <a16:creationId xmlns:a16="http://schemas.microsoft.com/office/drawing/2014/main" id="{16940AE0-3828-4462-A41F-24EB1BBDC1E7}"/>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6868" name="Rectangle 5">
            <a:extLst>
              <a:ext uri="{FF2B5EF4-FFF2-40B4-BE49-F238E27FC236}">
                <a16:creationId xmlns:a16="http://schemas.microsoft.com/office/drawing/2014/main" id="{7E473AD3-A1AF-444A-87E6-C97231BEE88C}"/>
              </a:ext>
            </a:extLst>
          </p:cNvPr>
          <p:cNvSpPr>
            <a:spLocks noGrp="1" noChangeArrowheads="1"/>
          </p:cNvSpPr>
          <p:nvPr>
            <p:ph type="title"/>
          </p:nvPr>
        </p:nvSpPr>
        <p:spPr>
          <a:xfrm>
            <a:off x="1116013" y="1092200"/>
            <a:ext cx="7772400" cy="4419600"/>
          </a:xfrm>
        </p:spPr>
        <p:txBody>
          <a:bodyPr/>
          <a:lstStyle/>
          <a:p>
            <a:pPr eaLnBrk="1" hangingPunct="1">
              <a:defRPr/>
            </a:pP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Kallaveden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lukion</a:t>
            </a:r>
            <a:r>
              <a:rPr lang="en-US" altLang="fi-FI" sz="2800" b="1" dirty="0">
                <a:solidFill>
                  <a:schemeClr val="tx2">
                    <a:lumMod val="60000"/>
                    <a:lumOff val="40000"/>
                  </a:schemeClr>
                </a:solidFill>
                <a:latin typeface="Comic Sans MS" pitchFamily="66" charset="0"/>
                <a:cs typeface="Times New Roman" pitchFamily="18" charset="0"/>
              </a:rPr>
              <a:t> Abi-</a:t>
            </a:r>
            <a:r>
              <a:rPr lang="en-US" altLang="fi-FI" sz="2800" b="1" dirty="0" err="1">
                <a:solidFill>
                  <a:schemeClr val="tx2">
                    <a:lumMod val="60000"/>
                    <a:lumOff val="40000"/>
                  </a:schemeClr>
                </a:solidFill>
                <a:latin typeface="Comic Sans MS" pitchFamily="66" charset="0"/>
                <a:cs typeface="Times New Roman" pitchFamily="18" charset="0"/>
              </a:rPr>
              <a:t>Aapinen</a:t>
            </a: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a:solidFill>
                  <a:schemeClr val="tx2">
                    <a:lumMod val="60000"/>
                    <a:lumOff val="40000"/>
                  </a:schemeClr>
                </a:solidFill>
                <a:latin typeface="Comic Sans MS" pitchFamily="66" charset="0"/>
                <a:cs typeface="Times New Roman" pitchFamily="18" charset="0"/>
                <a:hlinkClick r:id="rId2"/>
              </a:rPr>
              <a:t>https://kallavedenlukio.fi/web/abi-aapinen</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YTL:n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kokelaskirje</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3200" b="1" dirty="0">
                <a:solidFill>
                  <a:schemeClr val="tx2">
                    <a:lumMod val="60000"/>
                    <a:lumOff val="40000"/>
                  </a:schemeClr>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 </a:t>
            </a:r>
            <a:r>
              <a:rPr lang="en-US" altLang="fi-FI" sz="2400" b="1" dirty="0" err="1">
                <a:solidFill>
                  <a:schemeClr val="tx1"/>
                </a:solidFill>
                <a:latin typeface="Comic Sans MS" pitchFamily="66" charset="0"/>
                <a:cs typeface="Times New Roman" pitchFamily="18" charset="0"/>
              </a:rPr>
              <a:t>positiivinen</a:t>
            </a:r>
            <a:r>
              <a:rPr lang="en-US" altLang="fi-FI" sz="2400" b="1" dirty="0">
                <a:solidFill>
                  <a:schemeClr val="tx1"/>
                </a:solidFill>
                <a:latin typeface="Comic Sans MS" pitchFamily="66" charset="0"/>
                <a:cs typeface="Times New Roman" pitchFamily="18" charset="0"/>
              </a:rPr>
              <a:t> ja </a:t>
            </a:r>
            <a:r>
              <a:rPr lang="en-US" altLang="fi-FI" sz="2400" b="1" dirty="0" err="1">
                <a:solidFill>
                  <a:schemeClr val="tx1"/>
                </a:solidFill>
                <a:latin typeface="Comic Sans MS" pitchFamily="66" charset="0"/>
                <a:cs typeface="Times New Roman" pitchFamily="18" charset="0"/>
              </a:rPr>
              <a:t>luota</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itseesi</a:t>
            </a:r>
            <a:r>
              <a:rPr lang="en-US" altLang="fi-FI" sz="2400" b="1" dirty="0">
                <a:solidFill>
                  <a:schemeClr val="tx1"/>
                </a:solidFill>
                <a:latin typeface="Comic Sans MS" pitchFamily="66" charset="0"/>
                <a:cs typeface="Times New Roman" pitchFamily="18" charset="0"/>
              </a:rPr>
              <a:t>.</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osaan</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”Olen </a:t>
            </a:r>
            <a:r>
              <a:rPr lang="en-US" altLang="fi-FI" sz="2400" b="1" dirty="0" err="1">
                <a:solidFill>
                  <a:schemeClr val="tx1"/>
                </a:solidFill>
                <a:latin typeface="Comic Sans MS" pitchFamily="66" charset="0"/>
                <a:cs typeface="Times New Roman" pitchFamily="18" charset="0"/>
              </a:rPr>
              <a:t>maailman</a:t>
            </a:r>
            <a:r>
              <a:rPr lang="en-US" altLang="fi-FI" sz="2400" b="1" dirty="0">
                <a:solidFill>
                  <a:schemeClr val="tx1"/>
                </a:solidFill>
                <a:latin typeface="Comic Sans MS" pitchFamily="66" charset="0"/>
                <a:cs typeface="Times New Roman" pitchFamily="18" charset="0"/>
              </a:rPr>
              <a:t> paras </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br>
              <a:rPr lang="en-US" altLang="fi-FI" sz="24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PARHAINTA ONNEA JA MENESTYSTÄ </a:t>
            </a:r>
            <a:br>
              <a:rPr lang="en-US" altLang="fi-FI" sz="32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YO-KIRJOITUKSIISI</a:t>
            </a: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endParaRPr lang="en-GB" altLang="fi-FI" sz="3200" dirty="0">
              <a:latin typeface="Shruti" pitchFamily="34" charset="0"/>
              <a:cs typeface="Times New Roman" pitchFamily="18" charset="0"/>
            </a:endParaRPr>
          </a:p>
        </p:txBody>
      </p:sp>
      <p:pic>
        <p:nvPicPr>
          <p:cNvPr id="70661" name="Picture 6" descr="ylioppilaslakki">
            <a:hlinkClick r:id="rId3"/>
            <a:extLst>
              <a:ext uri="{FF2B5EF4-FFF2-40B4-BE49-F238E27FC236}">
                <a16:creationId xmlns:a16="http://schemas.microsoft.com/office/drawing/2014/main" id="{9DFA5A9D-0068-4525-BF2E-717A38353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3274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3B071-DE2F-E710-D323-CD6A9AEEDD60}"/>
              </a:ext>
            </a:extLst>
          </p:cNvPr>
          <p:cNvSpPr>
            <a:spLocks noGrp="1"/>
          </p:cNvSpPr>
          <p:nvPr>
            <p:ph type="title"/>
          </p:nvPr>
        </p:nvSpPr>
        <p:spPr/>
        <p:txBody>
          <a:bodyPr/>
          <a:lstStyle/>
          <a:p>
            <a:r>
              <a:rPr lang="fi-FI" dirty="0"/>
              <a:t>Jos tulet korottamaan YO-kokeiden arvosanoja syksyllä</a:t>
            </a:r>
          </a:p>
        </p:txBody>
      </p:sp>
      <p:sp>
        <p:nvSpPr>
          <p:cNvPr id="3" name="Sisällön paikkamerkki 2">
            <a:extLst>
              <a:ext uri="{FF2B5EF4-FFF2-40B4-BE49-F238E27FC236}">
                <a16:creationId xmlns:a16="http://schemas.microsoft.com/office/drawing/2014/main" id="{EB065DC8-BC02-033A-627A-A1B6E214352D}"/>
              </a:ext>
            </a:extLst>
          </p:cNvPr>
          <p:cNvSpPr>
            <a:spLocks noGrp="1"/>
          </p:cNvSpPr>
          <p:nvPr>
            <p:ph idx="1"/>
          </p:nvPr>
        </p:nvSpPr>
        <p:spPr/>
        <p:txBody>
          <a:bodyPr/>
          <a:lstStyle/>
          <a:p>
            <a:r>
              <a:rPr lang="fi-FI" dirty="0"/>
              <a:t>Ilmoittaudu viimeistään 5.6.</a:t>
            </a:r>
          </a:p>
          <a:p>
            <a:r>
              <a:rPr lang="fi-FI" dirty="0"/>
              <a:t>Oikeutta maksuttomaan koulutukseen ei ole, jos opiskelija on suorittanut lukion oppimäärän ja ylioppilastutkinnon taikka ammatillisen tutkinnon taikka niitä vastaavat ulkomaiset opinnot. </a:t>
            </a:r>
          </a:p>
          <a:p>
            <a:r>
              <a:rPr lang="fi-FI" dirty="0"/>
              <a:t>OMA LAITE TARVITAAN</a:t>
            </a:r>
          </a:p>
        </p:txBody>
      </p:sp>
    </p:spTree>
    <p:extLst>
      <p:ext uri="{BB962C8B-B14F-4D97-AF65-F5344CB8AC3E}">
        <p14:creationId xmlns:p14="http://schemas.microsoft.com/office/powerpoint/2010/main" val="2304290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758DC4-99F8-A552-AA13-801852E4A5CD}"/>
              </a:ext>
            </a:extLst>
          </p:cNvPr>
          <p:cNvSpPr>
            <a:spLocks noGrp="1"/>
          </p:cNvSpPr>
          <p:nvPr>
            <p:ph type="title"/>
          </p:nvPr>
        </p:nvSpPr>
        <p:spPr/>
        <p:txBody>
          <a:bodyPr/>
          <a:lstStyle/>
          <a:p>
            <a:r>
              <a:rPr lang="fi-FI" dirty="0"/>
              <a:t>Miten saan oppimateriaalit käyttööni syksyllä?</a:t>
            </a:r>
          </a:p>
        </p:txBody>
      </p:sp>
      <p:sp>
        <p:nvSpPr>
          <p:cNvPr id="3" name="Sisällön paikkamerkki 2">
            <a:extLst>
              <a:ext uri="{FF2B5EF4-FFF2-40B4-BE49-F238E27FC236}">
                <a16:creationId xmlns:a16="http://schemas.microsoft.com/office/drawing/2014/main" id="{19477F16-94F0-4000-4CDF-5F481677825C}"/>
              </a:ext>
            </a:extLst>
          </p:cNvPr>
          <p:cNvSpPr>
            <a:spLocks noGrp="1"/>
          </p:cNvSpPr>
          <p:nvPr>
            <p:ph idx="1"/>
          </p:nvPr>
        </p:nvSpPr>
        <p:spPr/>
        <p:txBody>
          <a:bodyPr/>
          <a:lstStyle/>
          <a:p>
            <a:r>
              <a:rPr lang="fi-FI" dirty="0"/>
              <a:t>Jos kirjaudut kustantajan ympäristöön omalla sähköpostitunnuksellasi ennen valmistumista, voimassa olevat oppimateriaalit näkyvät sinulle niin pitkään kuin lisenssi on voimassa. MPASS-kirjautumismahdollisuus päättyy, kun valmistut lukiosta.</a:t>
            </a:r>
          </a:p>
          <a:p>
            <a:r>
              <a:rPr lang="fi-FI" dirty="0"/>
              <a:t>Sen jälkeen voit tarvittaessa hankkia lisenssin käyttöösi.</a:t>
            </a:r>
          </a:p>
        </p:txBody>
      </p:sp>
    </p:spTree>
    <p:extLst>
      <p:ext uri="{BB962C8B-B14F-4D97-AF65-F5344CB8AC3E}">
        <p14:creationId xmlns:p14="http://schemas.microsoft.com/office/powerpoint/2010/main" val="2916304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122F8-F17B-AE0C-63F7-721C30FF872C}"/>
              </a:ext>
            </a:extLst>
          </p:cNvPr>
          <p:cNvSpPr>
            <a:spLocks noGrp="1"/>
          </p:cNvSpPr>
          <p:nvPr>
            <p:ph type="title"/>
          </p:nvPr>
        </p:nvSpPr>
        <p:spPr/>
        <p:txBody>
          <a:bodyPr/>
          <a:lstStyle/>
          <a:p>
            <a:r>
              <a:rPr lang="fi-FI" dirty="0"/>
              <a:t>Sanoma Pro</a:t>
            </a:r>
          </a:p>
        </p:txBody>
      </p:sp>
      <p:sp>
        <p:nvSpPr>
          <p:cNvPr id="3" name="Sisällön paikkamerkki 2">
            <a:extLst>
              <a:ext uri="{FF2B5EF4-FFF2-40B4-BE49-F238E27FC236}">
                <a16:creationId xmlns:a16="http://schemas.microsoft.com/office/drawing/2014/main" id="{85AA5157-8EB3-7D0A-E891-59A9565DEFF4}"/>
              </a:ext>
            </a:extLst>
          </p:cNvPr>
          <p:cNvSpPr>
            <a:spLocks noGrp="1"/>
          </p:cNvSpPr>
          <p:nvPr>
            <p:ph idx="1"/>
          </p:nvPr>
        </p:nvSpPr>
        <p:spPr/>
        <p:txBody>
          <a:bodyPr/>
          <a:lstStyle/>
          <a:p>
            <a:pPr marL="457200">
              <a:lnSpc>
                <a:spcPct val="107000"/>
              </a:lnSpc>
              <a:spcAft>
                <a:spcPts val="800"/>
              </a:spcAft>
            </a:pPr>
            <a:r>
              <a:rPr lang="fi-FI" sz="2800" dirty="0">
                <a:effectLst/>
                <a:latin typeface="Calibri" panose="020F0502020204030204" pitchFamily="34" charset="0"/>
                <a:ea typeface="Calibri" panose="020F0502020204030204" pitchFamily="34" charset="0"/>
                <a:cs typeface="Times New Roman" panose="02020603050405020304" pitchFamily="18" charset="0"/>
              </a:rPr>
              <a:t>Lisääthän omat tunnukset (oma yksityinen </a:t>
            </a:r>
            <a:r>
              <a:rPr lang="fi-FI" sz="2800" dirty="0" err="1">
                <a:effectLst/>
                <a:latin typeface="Calibri" panose="020F0502020204030204" pitchFamily="34" charset="0"/>
                <a:ea typeface="Calibri" panose="020F0502020204030204" pitchFamily="34" charset="0"/>
                <a:cs typeface="Times New Roman" panose="02020603050405020304" pitchFamily="18" charset="0"/>
              </a:rPr>
              <a:t>spostiosoite</a:t>
            </a:r>
            <a:r>
              <a:rPr lang="fi-FI" sz="2800" dirty="0">
                <a:effectLst/>
                <a:latin typeface="Calibri" panose="020F0502020204030204" pitchFamily="34" charset="0"/>
                <a:ea typeface="Calibri" panose="020F0502020204030204" pitchFamily="34" charset="0"/>
                <a:cs typeface="Times New Roman" panose="02020603050405020304" pitchFamily="18" charset="0"/>
              </a:rPr>
              <a:t>) Kampukseen, jotta pääset katsomaan Sanoma Pro -tilillesi tallentuneita materiaaleja ja muistiinpanoja </a:t>
            </a:r>
            <a:r>
              <a:rPr lang="fi-FI"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myös ilman koulun antamia tunnuksia, esimerkiksi valmistumisen jälkeen.</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fi-FI" sz="2800" dirty="0">
                <a:effectLst/>
                <a:latin typeface="Calibri" panose="020F0502020204030204" pitchFamily="34" charset="0"/>
                <a:ea typeface="Calibri" panose="020F0502020204030204" pitchFamily="34" charset="0"/>
                <a:cs typeface="Times New Roman" panose="02020603050405020304" pitchFamily="18" charset="0"/>
              </a:rPr>
              <a:t>Täällä ohje: </a:t>
            </a:r>
            <a:r>
              <a:rPr lang="fi-FI"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https://www.sanomapro.fi/tuki/oman-sanoma-pro-tilin-tiedot-ja-asetukset/</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164891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467A13-98EC-4308-587B-E6549ACFE783}"/>
              </a:ext>
            </a:extLst>
          </p:cNvPr>
          <p:cNvSpPr>
            <a:spLocks noGrp="1"/>
          </p:cNvSpPr>
          <p:nvPr>
            <p:ph type="title"/>
          </p:nvPr>
        </p:nvSpPr>
        <p:spPr/>
        <p:txBody>
          <a:bodyPr/>
          <a:lstStyle/>
          <a:p>
            <a:r>
              <a:rPr lang="fi-FI" dirty="0"/>
              <a:t>Otava</a:t>
            </a:r>
          </a:p>
        </p:txBody>
      </p:sp>
      <p:sp>
        <p:nvSpPr>
          <p:cNvPr id="3" name="Sisällön paikkamerkki 2">
            <a:extLst>
              <a:ext uri="{FF2B5EF4-FFF2-40B4-BE49-F238E27FC236}">
                <a16:creationId xmlns:a16="http://schemas.microsoft.com/office/drawing/2014/main" id="{FDF817DC-FD56-4B57-C216-6B6B3EB67D10}"/>
              </a:ext>
            </a:extLst>
          </p:cNvPr>
          <p:cNvSpPr>
            <a:spLocks noGrp="1"/>
          </p:cNvSpPr>
          <p:nvPr>
            <p:ph idx="1"/>
          </p:nvPr>
        </p:nvSpPr>
        <p:spPr/>
        <p:txBody>
          <a:bodyPr/>
          <a:lstStyle/>
          <a:p>
            <a:pPr marL="457200">
              <a:lnSpc>
                <a:spcPct val="107000"/>
              </a:lnSpc>
              <a:spcAft>
                <a:spcPts val="800"/>
              </a:spcAft>
            </a:pPr>
            <a:r>
              <a:rPr lang="fi-FI" sz="20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Kannattaa liittää omiin tietoihin myös oma, privaattisähköpostiosoite, jotta pääset tarvittaessa omiin Otava-materiaaleihisi myös lukiosta valmistumisen jälkeen. Lisenssin vielä voimassa ollessa maksutta (ja voi ensi syksynä uudistaa kolmeksi kuukaudeksi 1 kk sisällä lisenssin vanhenemisesta), myöhemmin ostamalla itse lisenssi.</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fi-FI" sz="2000" dirty="0">
                <a:effectLst/>
                <a:latin typeface="Calibri" panose="020F0502020204030204" pitchFamily="34" charset="0"/>
                <a:ea typeface="Calibri" panose="020F0502020204030204" pitchFamily="34" charset="0"/>
                <a:cs typeface="Calibri" panose="020F0502020204030204" pitchFamily="34" charset="0"/>
              </a:rPr>
              <a:t>Opiskelijoiden vaihtoehtoisen sähköpostiosoitteen lisääminen: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https://oppimisenpalvelut.otava.fi/ohjeet/opiskelijan-maailma-vaihtoehtoinen-sahkopostiosoite/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fi-FI" sz="2000" dirty="0">
                <a:effectLst/>
                <a:latin typeface="Calibri" panose="020F0502020204030204" pitchFamily="34" charset="0"/>
                <a:ea typeface="Calibri" panose="020F0502020204030204" pitchFamily="34" charset="0"/>
                <a:cs typeface="Calibri" panose="020F0502020204030204" pitchFamily="34" charset="0"/>
              </a:rPr>
              <a:t>Kaikki ohjeet kootusti: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https://oppimisenpalvelut.otava.fi/ohjeet/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115594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FE421-353C-67C5-0AC5-E87AB51D42CF}"/>
              </a:ext>
            </a:extLst>
          </p:cNvPr>
          <p:cNvSpPr>
            <a:spLocks noGrp="1"/>
          </p:cNvSpPr>
          <p:nvPr>
            <p:ph type="title"/>
          </p:nvPr>
        </p:nvSpPr>
        <p:spPr/>
        <p:txBody>
          <a:bodyPr/>
          <a:lstStyle/>
          <a:p>
            <a:r>
              <a:rPr lang="fi-FI" dirty="0" err="1"/>
              <a:t>Studeo</a:t>
            </a:r>
            <a:endParaRPr lang="fi-FI" dirty="0"/>
          </a:p>
        </p:txBody>
      </p:sp>
      <p:sp>
        <p:nvSpPr>
          <p:cNvPr id="3" name="Sisällön paikkamerkki 2">
            <a:extLst>
              <a:ext uri="{FF2B5EF4-FFF2-40B4-BE49-F238E27FC236}">
                <a16:creationId xmlns:a16="http://schemas.microsoft.com/office/drawing/2014/main" id="{676CB8CB-B03B-CC9C-611D-9B345B3B7F00}"/>
              </a:ext>
            </a:extLst>
          </p:cNvPr>
          <p:cNvSpPr>
            <a:spLocks noGrp="1"/>
          </p:cNvSpPr>
          <p:nvPr>
            <p:ph idx="1"/>
          </p:nvPr>
        </p:nvSpPr>
        <p:spPr/>
        <p:txBody>
          <a:bodyPr/>
          <a:lstStyle/>
          <a:p>
            <a:r>
              <a:rPr lang="fi-FI" sz="1600" dirty="0"/>
              <a:t>1.	Käy lisäämässä käyttäjätunnukseesi henkilökohtainen sähköpostiosoitteesi. Ohje </a:t>
            </a:r>
            <a:r>
              <a:rPr lang="fi-FI" sz="1600" dirty="0" err="1"/>
              <a:t>Studeon</a:t>
            </a:r>
            <a:r>
              <a:rPr lang="fi-FI" sz="1600" dirty="0"/>
              <a:t> käyttäjätietojen muokkaukseen on täällä: </a:t>
            </a:r>
            <a:r>
              <a:rPr lang="fi-FI" sz="1600" dirty="0">
                <a:hlinkClick r:id="rId2"/>
              </a:rPr>
              <a:t>https://ohjekeskus.studeo.fi/fi/articles/3635647-kayttajatietojen-muokkaaminen</a:t>
            </a:r>
            <a:endParaRPr lang="fi-FI" sz="1600" dirty="0"/>
          </a:p>
          <a:p>
            <a:r>
              <a:rPr lang="fi-FI" sz="1600" dirty="0"/>
              <a:t>2.	Lähetä sen jälkeen samasta sähköpostiosoitteesta </a:t>
            </a:r>
            <a:r>
              <a:rPr lang="fi-FI" sz="1600" dirty="0" err="1"/>
              <a:t>Studeon</a:t>
            </a:r>
            <a:r>
              <a:rPr lang="fi-FI" sz="1600" dirty="0"/>
              <a:t> asiakaspalveluun pyyntö muuntaa tunnus käyttämään </a:t>
            </a:r>
            <a:r>
              <a:rPr lang="fi-FI" sz="1600" dirty="0" err="1"/>
              <a:t>tunnus+salasana</a:t>
            </a:r>
            <a:r>
              <a:rPr lang="fi-FI" sz="1600" dirty="0"/>
              <a:t> -kirjautumista </a:t>
            </a:r>
            <a:r>
              <a:rPr lang="fi-FI" sz="1600" dirty="0" err="1"/>
              <a:t>MPASSid</a:t>
            </a:r>
            <a:r>
              <a:rPr lang="fi-FI" sz="1600" dirty="0"/>
              <a:t>-tunnistautumisen sijaan. Esimerkkiviesti: "Pyydän, että muunnatte tunnukseni käyttämään </a:t>
            </a:r>
            <a:r>
              <a:rPr lang="fi-FI" sz="1600" dirty="0" err="1"/>
              <a:t>tunnus+salasana</a:t>
            </a:r>
            <a:r>
              <a:rPr lang="fi-FI" sz="1600" dirty="0"/>
              <a:t> -kirjautumista </a:t>
            </a:r>
            <a:r>
              <a:rPr lang="fi-FI" sz="1600" dirty="0" err="1"/>
              <a:t>MPASSid</a:t>
            </a:r>
            <a:r>
              <a:rPr lang="fi-FI" sz="1600" dirty="0"/>
              <a:t>-tunnistautumisen sijaan." Lähetä viesti osoitteeseen </a:t>
            </a:r>
            <a:r>
              <a:rPr lang="fi-FI" sz="1600" dirty="0">
                <a:hlinkClick r:id="rId3"/>
              </a:rPr>
              <a:t>info@studeo.fi</a:t>
            </a:r>
            <a:endParaRPr lang="fi-FI" sz="1600" dirty="0"/>
          </a:p>
          <a:p>
            <a:r>
              <a:rPr lang="fi-FI" sz="1600" dirty="0"/>
              <a:t>3.	Saat </a:t>
            </a:r>
            <a:r>
              <a:rPr lang="fi-FI" sz="1600" dirty="0" err="1"/>
              <a:t>Studeon</a:t>
            </a:r>
            <a:r>
              <a:rPr lang="fi-FI" sz="1600" dirty="0"/>
              <a:t> käyttäjätunnuksen ja salasanan sähköpostiisi, yleensä viimeistään seuraavana päivänä. Jos viestiä ei kuulu kahdessa päivässä, ole </a:t>
            </a:r>
            <a:r>
              <a:rPr lang="fi-FI" sz="1600" dirty="0" err="1"/>
              <a:t>Studeoon</a:t>
            </a:r>
            <a:r>
              <a:rPr lang="fi-FI" sz="1600" dirty="0"/>
              <a:t> uudelleen yhteydessä.</a:t>
            </a:r>
          </a:p>
          <a:p>
            <a:r>
              <a:rPr lang="fi-FI" sz="1600" dirty="0"/>
              <a:t>4.	Kirjaudu </a:t>
            </a:r>
            <a:r>
              <a:rPr lang="fi-FI" sz="1600" dirty="0" err="1"/>
              <a:t>Studeoon</a:t>
            </a:r>
            <a:r>
              <a:rPr lang="fi-FI" sz="1600" dirty="0"/>
              <a:t> käyttämällä sähköpostiisi saamaasi käyttäjätunnusta ja salasanaa. HUOM! Et voi enää käyttää </a:t>
            </a:r>
            <a:r>
              <a:rPr lang="fi-FI" sz="1600" dirty="0" err="1"/>
              <a:t>MPASSid</a:t>
            </a:r>
            <a:r>
              <a:rPr lang="fi-FI" sz="1600" dirty="0"/>
              <a:t>-tunnistautumista muunnoksen jälkeen. Jos käytät </a:t>
            </a:r>
            <a:r>
              <a:rPr lang="fi-FI" sz="1600" dirty="0" err="1"/>
              <a:t>MPASSid</a:t>
            </a:r>
            <a:r>
              <a:rPr lang="fi-FI" sz="1600" dirty="0"/>
              <a:t>-tunnistautumista, muodostuu sinulle uusi käyttäjätunnus, jolta et löydä materiaalejasi. Materiaaleja ja suorituksia ei voi siirtää tunnusten välillä. </a:t>
            </a:r>
          </a:p>
        </p:txBody>
      </p:sp>
    </p:spTree>
    <p:extLst>
      <p:ext uri="{BB962C8B-B14F-4D97-AF65-F5344CB8AC3E}">
        <p14:creationId xmlns:p14="http://schemas.microsoft.com/office/powerpoint/2010/main" val="378383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a:extLst>
              <a:ext uri="{FF2B5EF4-FFF2-40B4-BE49-F238E27FC236}">
                <a16:creationId xmlns:a16="http://schemas.microsoft.com/office/drawing/2014/main" id="{35F5530D-721B-91DF-BF9B-F14277F8F935}"/>
              </a:ext>
            </a:extLst>
          </p:cNvPr>
          <p:cNvSpPr>
            <a:spLocks noGrp="1" noChangeArrowheads="1"/>
          </p:cNvSpPr>
          <p:nvPr>
            <p:ph type="title"/>
          </p:nvPr>
        </p:nvSpPr>
        <p:spPr/>
        <p:txBody>
          <a:bodyPr/>
          <a:lstStyle/>
          <a:p>
            <a:r>
              <a:rPr lang="fi-FI" altLang="fi-FI">
                <a:solidFill>
                  <a:srgbClr val="FF0000"/>
                </a:solidFill>
              </a:rPr>
              <a:t>A: jäät bussipysäkille ja kävelet siitä koululle (200 - 300m)</a:t>
            </a:r>
          </a:p>
        </p:txBody>
      </p:sp>
      <p:pic>
        <p:nvPicPr>
          <p:cNvPr id="15363" name="Picture 2">
            <a:extLst>
              <a:ext uri="{FF2B5EF4-FFF2-40B4-BE49-F238E27FC236}">
                <a16:creationId xmlns:a16="http://schemas.microsoft.com/office/drawing/2014/main" id="{7DC92BD9-CF02-BE07-79C2-5F21E86E59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700213"/>
            <a:ext cx="11750676" cy="7345362"/>
          </a:xfrm>
          <a:noFill/>
          <a:ln>
            <a:solidFill>
              <a:schemeClr val="tx1"/>
            </a:solidFill>
            <a:miter lim="800000"/>
            <a:headEnd/>
            <a:tailEnd/>
          </a:ln>
        </p:spPr>
      </p:pic>
      <p:sp>
        <p:nvSpPr>
          <p:cNvPr id="15364" name="Alanuoli 3">
            <a:extLst>
              <a:ext uri="{FF2B5EF4-FFF2-40B4-BE49-F238E27FC236}">
                <a16:creationId xmlns:a16="http://schemas.microsoft.com/office/drawing/2014/main" id="{273A48F7-E0E1-DBA0-E798-9DC255E3BB6E}"/>
              </a:ext>
            </a:extLst>
          </p:cNvPr>
          <p:cNvSpPr>
            <a:spLocks noChangeArrowheads="1"/>
          </p:cNvSpPr>
          <p:nvPr/>
        </p:nvSpPr>
        <p:spPr bwMode="auto">
          <a:xfrm>
            <a:off x="5842000" y="4005263"/>
            <a:ext cx="484188" cy="977900"/>
          </a:xfrm>
          <a:prstGeom prst="down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5" name="Suorakulmio 4">
            <a:extLst>
              <a:ext uri="{FF2B5EF4-FFF2-40B4-BE49-F238E27FC236}">
                <a16:creationId xmlns:a16="http://schemas.microsoft.com/office/drawing/2014/main" id="{F6AE8BF7-F0A3-DCF1-F32C-C9F753FD486F}"/>
              </a:ext>
            </a:extLst>
          </p:cNvPr>
          <p:cNvSpPr>
            <a:spLocks noChangeArrowheads="1"/>
          </p:cNvSpPr>
          <p:nvPr/>
        </p:nvSpPr>
        <p:spPr bwMode="auto">
          <a:xfrm>
            <a:off x="5003800" y="4652963"/>
            <a:ext cx="360363" cy="330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6" name="Puolivapaa piirto 7">
            <a:extLst>
              <a:ext uri="{FF2B5EF4-FFF2-40B4-BE49-F238E27FC236}">
                <a16:creationId xmlns:a16="http://schemas.microsoft.com/office/drawing/2014/main" id="{DA1369F8-A443-D528-B24C-FC29CA898E76}"/>
              </a:ext>
            </a:extLst>
          </p:cNvPr>
          <p:cNvSpPr>
            <a:spLocks/>
          </p:cNvSpPr>
          <p:nvPr/>
        </p:nvSpPr>
        <p:spPr bwMode="auto">
          <a:xfrm>
            <a:off x="5264150" y="5003800"/>
            <a:ext cx="927100" cy="100013"/>
          </a:xfrm>
          <a:custGeom>
            <a:avLst/>
            <a:gdLst>
              <a:gd name="T0" fmla="*/ 902620 w 926757"/>
              <a:gd name="T1" fmla="*/ 0 h 98855"/>
              <a:gd name="T2" fmla="*/ 940229 w 926757"/>
              <a:gd name="T3" fmla="*/ 97304 h 98855"/>
              <a:gd name="T4" fmla="*/ 865011 w 926757"/>
              <a:gd name="T5" fmla="*/ 155687 h 98855"/>
              <a:gd name="T6" fmla="*/ 162975 w 926757"/>
              <a:gd name="T7" fmla="*/ 136227 h 98855"/>
              <a:gd name="T8" fmla="*/ 112826 w 926757"/>
              <a:gd name="T9" fmla="*/ 116762 h 98855"/>
              <a:gd name="T10" fmla="*/ 37617 w 926757"/>
              <a:gd name="T11" fmla="*/ 58383 h 98855"/>
              <a:gd name="T12" fmla="*/ 0 w 926757"/>
              <a:gd name="T13" fmla="*/ 0 h 988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6757" h="98855">
                <a:moveTo>
                  <a:pt x="889687" y="0"/>
                </a:moveTo>
                <a:cubicBezTo>
                  <a:pt x="902044" y="20595"/>
                  <a:pt x="926757" y="37767"/>
                  <a:pt x="926757" y="61784"/>
                </a:cubicBezTo>
                <a:cubicBezTo>
                  <a:pt x="926757" y="77754"/>
                  <a:pt x="861758" y="95808"/>
                  <a:pt x="852617" y="98855"/>
                </a:cubicBezTo>
                <a:lnTo>
                  <a:pt x="160638" y="86498"/>
                </a:lnTo>
                <a:cubicBezTo>
                  <a:pt x="143665" y="85932"/>
                  <a:pt x="127540" y="78807"/>
                  <a:pt x="111211" y="74141"/>
                </a:cubicBezTo>
                <a:cubicBezTo>
                  <a:pt x="77290" y="64449"/>
                  <a:pt x="65325" y="60616"/>
                  <a:pt x="37071" y="37071"/>
                </a:cubicBezTo>
                <a:cubicBezTo>
                  <a:pt x="23646" y="25884"/>
                  <a:pt x="0" y="0"/>
                  <a:pt x="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C11E1-695E-404D-AD31-8F4FE6A51905}"/>
              </a:ext>
            </a:extLst>
          </p:cNvPr>
          <p:cNvSpPr>
            <a:spLocks noGrp="1"/>
          </p:cNvSpPr>
          <p:nvPr>
            <p:ph type="title"/>
          </p:nvPr>
        </p:nvSpPr>
        <p:spPr/>
        <p:txBody>
          <a:bodyPr/>
          <a:lstStyle/>
          <a:p>
            <a:r>
              <a:rPr lang="fi-FI" dirty="0"/>
              <a:t>Abipajat</a:t>
            </a:r>
          </a:p>
        </p:txBody>
      </p:sp>
      <p:sp>
        <p:nvSpPr>
          <p:cNvPr id="3" name="Sisällön paikkamerkki 2">
            <a:extLst>
              <a:ext uri="{FF2B5EF4-FFF2-40B4-BE49-F238E27FC236}">
                <a16:creationId xmlns:a16="http://schemas.microsoft.com/office/drawing/2014/main" id="{FA999A1A-8248-4121-902C-E8052D0930ED}"/>
              </a:ext>
            </a:extLst>
          </p:cNvPr>
          <p:cNvSpPr>
            <a:spLocks noGrp="1"/>
          </p:cNvSpPr>
          <p:nvPr>
            <p:ph idx="1"/>
          </p:nvPr>
        </p:nvSpPr>
        <p:spPr/>
        <p:txBody>
          <a:bodyPr/>
          <a:lstStyle/>
          <a:p>
            <a:pPr>
              <a:lnSpc>
                <a:spcPct val="107000"/>
              </a:lnSpc>
              <a:spcAft>
                <a:spcPts val="800"/>
              </a:spcAft>
            </a:pPr>
            <a:r>
              <a:rPr lang="fi-FI"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ABIPAJOJA TARJOLLA KEVÄÄLLÄ 2024 – tule kertaamaan YO-kokeita varten</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Kaikki tiedot löytyvät täältä:</a:t>
            </a:r>
          </a:p>
          <a:p>
            <a:pPr>
              <a:lnSpc>
                <a:spcPct val="107000"/>
              </a:lnSpc>
              <a:spcAft>
                <a:spcPts val="800"/>
              </a:spcAft>
            </a:pPr>
            <a:r>
              <a:rPr lang="fi-FI" sz="2400" dirty="0">
                <a:effectLst/>
                <a:latin typeface="Calibri" panose="020F0502020204030204" pitchFamily="34" charset="0"/>
                <a:ea typeface="Calibri" panose="020F0502020204030204" pitchFamily="34" charset="0"/>
                <a:cs typeface="Times New Roman" panose="02020603050405020304" pitchFamily="18" charset="0"/>
                <a:hlinkClick r:id="rId2"/>
              </a:rPr>
              <a:t>https://kallavedenlukio.fi/web/abipajat-kevat-2022/</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649918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DD181A-87DF-96E0-A81A-3E16FEBD6878}"/>
              </a:ext>
            </a:extLst>
          </p:cNvPr>
          <p:cNvSpPr>
            <a:spLocks noGrp="1"/>
          </p:cNvSpPr>
          <p:nvPr>
            <p:ph type="title"/>
          </p:nvPr>
        </p:nvSpPr>
        <p:spPr/>
        <p:txBody>
          <a:bodyPr/>
          <a:lstStyle/>
          <a:p>
            <a:r>
              <a:rPr lang="fi-FI" dirty="0"/>
              <a:t>Abikahvilat tulossa myös tänä keväänä</a:t>
            </a:r>
          </a:p>
        </p:txBody>
      </p:sp>
      <p:sp>
        <p:nvSpPr>
          <p:cNvPr id="3" name="Sisällön paikkamerkki 2">
            <a:extLst>
              <a:ext uri="{FF2B5EF4-FFF2-40B4-BE49-F238E27FC236}">
                <a16:creationId xmlns:a16="http://schemas.microsoft.com/office/drawing/2014/main" id="{65B26891-1F35-BDAC-E2F9-8CCA1E74614A}"/>
              </a:ext>
            </a:extLst>
          </p:cNvPr>
          <p:cNvSpPr>
            <a:spLocks noGrp="1"/>
          </p:cNvSpPr>
          <p:nvPr>
            <p:ph idx="1"/>
          </p:nvPr>
        </p:nvSpPr>
        <p:spPr>
          <a:xfrm>
            <a:off x="827584" y="1700809"/>
            <a:ext cx="7772400" cy="5157192"/>
          </a:xfrm>
        </p:spPr>
        <p:txBody>
          <a:bodyPr/>
          <a:lstStyle/>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Mitä?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Abikahviloissa ollaan rennosti kahvin ja herkkujen äärellä, paikalla opo ja erityisope. Abikahvilassa voidaan jutella yo-kirjoituksiin, opintoihin tai muuhun elämään liittyvistä asioista.</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Milloin?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keskiviikkona 21.2. klo 11-12 JA keskiviikkona 28.2. klo 11-12</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Missä? </a:t>
            </a:r>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luokassa 106</a:t>
            </a:r>
            <a:endParaRPr lang="fi-FI" sz="2800" dirty="0">
              <a:effectLst/>
              <a:latin typeface="Calibri" panose="020F0502020204030204" pitchFamily="34" charset="0"/>
              <a:ea typeface="Calibri" panose="020F0502020204030204" pitchFamily="34" charset="0"/>
            </a:endParaRPr>
          </a:p>
          <a:p>
            <a:pPr marL="498475"/>
            <a:r>
              <a:rPr lang="fi-FI" sz="2800" b="1"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Tervetuloa ja ota kaverikin mukaan! </a:t>
            </a:r>
            <a:endParaRPr lang="fi-FI" sz="2800" dirty="0">
              <a:effectLst/>
              <a:latin typeface="Calibri" panose="020F0502020204030204" pitchFamily="34" charset="0"/>
              <a:ea typeface="Calibri" panose="020F0502020204030204" pitchFamily="34" charset="0"/>
            </a:endParaRPr>
          </a:p>
          <a:p>
            <a:pPr marL="498475"/>
            <a:r>
              <a:rPr lang="fi-FI" sz="2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Terveisin Kallaveden lukion opot ja erityisope</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11360672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78370-935B-6CB4-E4FB-78055EED2115}"/>
              </a:ext>
            </a:extLst>
          </p:cNvPr>
          <p:cNvSpPr>
            <a:spLocks noGrp="1"/>
          </p:cNvSpPr>
          <p:nvPr>
            <p:ph type="title"/>
          </p:nvPr>
        </p:nvSpPr>
        <p:spPr>
          <a:xfrm>
            <a:off x="457200" y="273050"/>
            <a:ext cx="3008313" cy="1162050"/>
          </a:xfrm>
        </p:spPr>
        <p:txBody>
          <a:bodyPr wrap="square" anchor="b">
            <a:normAutofit/>
          </a:bodyPr>
          <a:lstStyle/>
          <a:p>
            <a:r>
              <a:rPr lang="fi-FI" dirty="0"/>
              <a:t>     </a:t>
            </a:r>
            <a:r>
              <a:rPr lang="fi-FI" sz="4400" dirty="0"/>
              <a:t>Penkkarit</a:t>
            </a:r>
          </a:p>
        </p:txBody>
      </p:sp>
      <p:pic>
        <p:nvPicPr>
          <p:cNvPr id="4" name="Sisällön paikkamerkki 3">
            <a:extLst>
              <a:ext uri="{FF2B5EF4-FFF2-40B4-BE49-F238E27FC236}">
                <a16:creationId xmlns:a16="http://schemas.microsoft.com/office/drawing/2014/main" id="{5349D1FE-C079-5901-98CD-9935E5814A29}"/>
              </a:ext>
            </a:extLst>
          </p:cNvPr>
          <p:cNvPicPr>
            <a:picLocks noGrp="1" noChangeAspect="1"/>
          </p:cNvPicPr>
          <p:nvPr>
            <p:ph idx="1"/>
          </p:nvPr>
        </p:nvPicPr>
        <p:blipFill rotWithShape="1">
          <a:blip r:embed="rId2"/>
          <a:srcRect t="1482" r="-1" b="12640"/>
          <a:stretch/>
        </p:blipFill>
        <p:spPr>
          <a:xfrm>
            <a:off x="3575050" y="273050"/>
            <a:ext cx="5111750" cy="5853113"/>
          </a:xfrm>
          <a:prstGeom prst="rect">
            <a:avLst/>
          </a:prstGeom>
          <a:noFill/>
        </p:spPr>
      </p:pic>
      <p:sp>
        <p:nvSpPr>
          <p:cNvPr id="9" name="Text Placeholder 3">
            <a:extLst>
              <a:ext uri="{FF2B5EF4-FFF2-40B4-BE49-F238E27FC236}">
                <a16:creationId xmlns:a16="http://schemas.microsoft.com/office/drawing/2014/main" id="{D733A616-31B9-1D1B-C7EE-A55723976E24}"/>
              </a:ext>
            </a:extLst>
          </p:cNvPr>
          <p:cNvSpPr>
            <a:spLocks noGrp="1"/>
          </p:cNvSpPr>
          <p:nvPr>
            <p:ph type="body" sz="half" idx="2"/>
          </p:nvPr>
        </p:nvSpPr>
        <p:spPr>
          <a:xfrm>
            <a:off x="457200" y="1435100"/>
            <a:ext cx="3008313" cy="4691063"/>
          </a:xfrm>
        </p:spPr>
        <p:txBody>
          <a:bodyPr/>
          <a:lstStyle/>
          <a:p>
            <a:endParaRPr lang="en-US" dirty="0"/>
          </a:p>
        </p:txBody>
      </p:sp>
    </p:spTree>
    <p:extLst>
      <p:ext uri="{BB962C8B-B14F-4D97-AF65-F5344CB8AC3E}">
        <p14:creationId xmlns:p14="http://schemas.microsoft.com/office/powerpoint/2010/main" val="4177825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3898F3-FCA3-49C3-9F50-B782CB9127E6}"/>
              </a:ext>
            </a:extLst>
          </p:cNvPr>
          <p:cNvSpPr>
            <a:spLocks noGrp="1"/>
          </p:cNvSpPr>
          <p:nvPr>
            <p:ph type="title"/>
          </p:nvPr>
        </p:nvSpPr>
        <p:spPr/>
        <p:txBody>
          <a:bodyPr/>
          <a:lstStyle/>
          <a:p>
            <a:r>
              <a:rPr lang="fi-FI" dirty="0"/>
              <a:t>Penkkariohjeistusta to 8.2.</a:t>
            </a:r>
          </a:p>
        </p:txBody>
      </p:sp>
      <p:sp>
        <p:nvSpPr>
          <p:cNvPr id="3" name="Sisällön paikkamerkki 2">
            <a:extLst>
              <a:ext uri="{FF2B5EF4-FFF2-40B4-BE49-F238E27FC236}">
                <a16:creationId xmlns:a16="http://schemas.microsoft.com/office/drawing/2014/main" id="{0ABD494F-EA3A-410F-BDEB-43C0A0C508C2}"/>
              </a:ext>
            </a:extLst>
          </p:cNvPr>
          <p:cNvSpPr>
            <a:spLocks noGrp="1"/>
          </p:cNvSpPr>
          <p:nvPr>
            <p:ph idx="1"/>
          </p:nvPr>
        </p:nvSpPr>
        <p:spPr/>
        <p:txBody>
          <a:bodyPr/>
          <a:lstStyle/>
          <a:p>
            <a:r>
              <a:rPr lang="fi-FI" dirty="0"/>
              <a:t>Penkkaripäivänä tulet kouluun alkaen klo 9.</a:t>
            </a:r>
          </a:p>
          <a:p>
            <a:r>
              <a:rPr lang="fi-FI" dirty="0"/>
              <a:t>Yhteinen kahvihetki salissa klo 9.30 alkaen</a:t>
            </a:r>
          </a:p>
          <a:p>
            <a:r>
              <a:rPr lang="fi-FI" dirty="0"/>
              <a:t>Abien ruokailu klo 10.40</a:t>
            </a:r>
          </a:p>
          <a:p>
            <a:r>
              <a:rPr lang="fi-FI" dirty="0"/>
              <a:t>Saliohjelma klo 11.15</a:t>
            </a:r>
          </a:p>
          <a:p>
            <a:r>
              <a:rPr lang="fi-FI" dirty="0"/>
              <a:t>Ajelu starttaa koulun kidasta klo 13</a:t>
            </a:r>
          </a:p>
        </p:txBody>
      </p:sp>
    </p:spTree>
    <p:extLst>
      <p:ext uri="{BB962C8B-B14F-4D97-AF65-F5344CB8AC3E}">
        <p14:creationId xmlns:p14="http://schemas.microsoft.com/office/powerpoint/2010/main" val="21842835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EF426CAF-8096-4678-AD26-0777C44F0EED}"/>
              </a:ext>
            </a:extLst>
          </p:cNvPr>
          <p:cNvSpPr>
            <a:spLocks noGrp="1"/>
          </p:cNvSpPr>
          <p:nvPr>
            <p:ph type="title"/>
          </p:nvPr>
        </p:nvSpPr>
        <p:spPr/>
        <p:txBody>
          <a:bodyPr/>
          <a:lstStyle/>
          <a:p>
            <a:r>
              <a:rPr lang="fi-FI" altLang="fi-FI"/>
              <a:t>KÄYTTÄYTYMINEN</a:t>
            </a:r>
          </a:p>
        </p:txBody>
      </p:sp>
      <p:sp>
        <p:nvSpPr>
          <p:cNvPr id="65539" name="Sisällön paikkamerkki 2">
            <a:extLst>
              <a:ext uri="{FF2B5EF4-FFF2-40B4-BE49-F238E27FC236}">
                <a16:creationId xmlns:a16="http://schemas.microsoft.com/office/drawing/2014/main" id="{546E55F5-BC2D-4665-9758-B5EE2C3F341C}"/>
              </a:ext>
            </a:extLst>
          </p:cNvPr>
          <p:cNvSpPr>
            <a:spLocks noGrp="1"/>
          </p:cNvSpPr>
          <p:nvPr>
            <p:ph idx="1"/>
          </p:nvPr>
        </p:nvSpPr>
        <p:spPr/>
        <p:txBody>
          <a:bodyPr/>
          <a:lstStyle/>
          <a:p>
            <a:r>
              <a:rPr lang="fi-FI" altLang="fi-FI"/>
              <a:t>Kaikki laukut, myös ns. asuun kuuluvat luokkaan 106, kun tullaan kouluun. </a:t>
            </a:r>
          </a:p>
          <a:p>
            <a:r>
              <a:rPr lang="fi-FI" altLang="fi-FI"/>
              <a:t>Abit eivät saa poistua rakennuksesta, ei tupakalle eikä muualle.</a:t>
            </a:r>
          </a:p>
          <a:p>
            <a:r>
              <a:rPr lang="fi-FI" altLang="fi-FI"/>
              <a:t>Huulipunat takavarikoidaan.</a:t>
            </a:r>
          </a:p>
          <a:p>
            <a:r>
              <a:rPr lang="fi-FI" altLang="fi-FI"/>
              <a:t>ALKOHOLIA EI SAA TUODA KOULUUN.</a:t>
            </a:r>
          </a:p>
          <a:p>
            <a:r>
              <a:rPr lang="fi-FI" altLang="fi-FI"/>
              <a:t>KOULUUN TULLAAN SELVIN PÄIN.</a:t>
            </a:r>
          </a:p>
          <a:p>
            <a:endParaRPr lang="fi-FI" altLang="fi-FI"/>
          </a:p>
          <a:p>
            <a:endParaRPr lang="fi-FI" altLang="fi-FI"/>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6B4D598B-BE97-4DE8-A8CD-9426ABDCD658}"/>
              </a:ext>
            </a:extLst>
          </p:cNvPr>
          <p:cNvSpPr>
            <a:spLocks noGrp="1"/>
          </p:cNvSpPr>
          <p:nvPr>
            <p:ph type="title"/>
          </p:nvPr>
        </p:nvSpPr>
        <p:spPr/>
        <p:txBody>
          <a:bodyPr/>
          <a:lstStyle/>
          <a:p>
            <a:r>
              <a:rPr lang="fi-FI" altLang="fi-FI"/>
              <a:t>PENKKARIAJELU</a:t>
            </a:r>
          </a:p>
        </p:txBody>
      </p:sp>
      <p:sp>
        <p:nvSpPr>
          <p:cNvPr id="66563" name="Sisällön paikkamerkki 2">
            <a:extLst>
              <a:ext uri="{FF2B5EF4-FFF2-40B4-BE49-F238E27FC236}">
                <a16:creationId xmlns:a16="http://schemas.microsoft.com/office/drawing/2014/main" id="{5E847EA4-0301-45A2-B3DB-E4AE32C24A13}"/>
              </a:ext>
            </a:extLst>
          </p:cNvPr>
          <p:cNvSpPr>
            <a:spLocks noGrp="1"/>
          </p:cNvSpPr>
          <p:nvPr>
            <p:ph idx="1"/>
          </p:nvPr>
        </p:nvSpPr>
        <p:spPr/>
        <p:txBody>
          <a:bodyPr/>
          <a:lstStyle/>
          <a:p>
            <a:r>
              <a:rPr lang="fi-FI" altLang="fi-FI"/>
              <a:t>Kaikki lähtevät kouluiltaan klo 13.00 ja liittyvät suoraan ajoreitille.</a:t>
            </a:r>
          </a:p>
          <a:p>
            <a:r>
              <a:rPr lang="fi-FI" altLang="fi-FI"/>
              <a:t>Ei epäasiallista käytöstä; kunnianloukkauksiin tai yksityisyyttä loukkaaviin ilmauksiin ei saa syyllistyä.</a:t>
            </a:r>
          </a:p>
          <a:p>
            <a:r>
              <a:rPr lang="fi-FI" altLang="fi-FI"/>
              <a:t>Ei tavaroiden heittelyä lavalta. Karkkeja saa heitellä suorilla katuosuuksilla ja riittävän kauas ajoradalta, MUTTA EI RISTEYSALUEILLE.</a:t>
            </a:r>
          </a:p>
          <a:p>
            <a:endParaRPr lang="fi-FI" altLang="fi-FI"/>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769201D7-F24A-418E-A533-19962D157AE8}"/>
              </a:ext>
            </a:extLst>
          </p:cNvPr>
          <p:cNvSpPr>
            <a:spLocks noGrp="1"/>
          </p:cNvSpPr>
          <p:nvPr>
            <p:ph type="title"/>
          </p:nvPr>
        </p:nvSpPr>
        <p:spPr/>
        <p:txBody>
          <a:bodyPr/>
          <a:lstStyle/>
          <a:p>
            <a:r>
              <a:rPr lang="fi-FI" altLang="fi-FI"/>
              <a:t>PENKKARIAJELU</a:t>
            </a:r>
          </a:p>
        </p:txBody>
      </p:sp>
      <p:sp>
        <p:nvSpPr>
          <p:cNvPr id="67587" name="Sisällön paikkamerkki 2">
            <a:extLst>
              <a:ext uri="{FF2B5EF4-FFF2-40B4-BE49-F238E27FC236}">
                <a16:creationId xmlns:a16="http://schemas.microsoft.com/office/drawing/2014/main" id="{52D88652-0010-405C-B6BE-7D39A927CDCC}"/>
              </a:ext>
            </a:extLst>
          </p:cNvPr>
          <p:cNvSpPr>
            <a:spLocks noGrp="1"/>
          </p:cNvSpPr>
          <p:nvPr>
            <p:ph idx="1"/>
          </p:nvPr>
        </p:nvSpPr>
        <p:spPr/>
        <p:txBody>
          <a:bodyPr/>
          <a:lstStyle/>
          <a:p>
            <a:r>
              <a:rPr lang="fi-FI" altLang="fi-FI"/>
              <a:t>Alkoholin nauttiminen kokoontumispaikalla ja ajelun aikana on kielletty.</a:t>
            </a:r>
          </a:p>
          <a:p>
            <a:r>
              <a:rPr lang="fi-FI" altLang="fi-FI"/>
              <a:t>Ajelun aikana mahdollisesti aiheutetuista vahingoista vastaavat yhteisvastuullisesti kaikki ko. ajoneuvon kyydissä olleet. </a:t>
            </a:r>
          </a:p>
          <a:p>
            <a:r>
              <a:rPr lang="fi-FI" altLang="fi-FI"/>
              <a:t>Jokaisessa rekassa järjestysmies.</a:t>
            </a:r>
          </a:p>
          <a:p>
            <a:endParaRPr lang="fi-FI" altLang="fi-FI"/>
          </a:p>
          <a:p>
            <a:endParaRPr lang="fi-FI" altLang="fi-FI"/>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769BEDE4-EA0C-4EBD-BB3D-5B33BB5CE27E}"/>
              </a:ext>
            </a:extLst>
          </p:cNvPr>
          <p:cNvSpPr>
            <a:spLocks noGrp="1"/>
          </p:cNvSpPr>
          <p:nvPr>
            <p:ph type="title"/>
          </p:nvPr>
        </p:nvSpPr>
        <p:spPr/>
        <p:txBody>
          <a:bodyPr/>
          <a:lstStyle/>
          <a:p>
            <a:r>
              <a:rPr lang="fi-FI" altLang="fi-FI"/>
              <a:t>PENKKARIAJELU</a:t>
            </a:r>
          </a:p>
        </p:txBody>
      </p:sp>
      <p:sp>
        <p:nvSpPr>
          <p:cNvPr id="68611" name="Sisällön paikkamerkki 2">
            <a:extLst>
              <a:ext uri="{FF2B5EF4-FFF2-40B4-BE49-F238E27FC236}">
                <a16:creationId xmlns:a16="http://schemas.microsoft.com/office/drawing/2014/main" id="{A88C5D2C-544B-4E6A-8463-3237BFC28B0B}"/>
              </a:ext>
            </a:extLst>
          </p:cNvPr>
          <p:cNvSpPr>
            <a:spLocks noGrp="1"/>
          </p:cNvSpPr>
          <p:nvPr>
            <p:ph idx="1"/>
          </p:nvPr>
        </p:nvSpPr>
        <p:spPr/>
        <p:txBody>
          <a:bodyPr/>
          <a:lstStyle/>
          <a:p>
            <a:r>
              <a:rPr lang="fi-FI" altLang="fi-FI"/>
              <a:t>Päihtyneet poistetaan tarvittaessa ajoneuvoista koulujen pihoissa tai kokoontumispaikalla.</a:t>
            </a:r>
          </a:p>
          <a:p>
            <a:r>
              <a:rPr lang="fi-FI" altLang="fi-FI"/>
              <a:t>Muistetaan riittävän lämmin pukeutuminen.</a:t>
            </a:r>
          </a:p>
          <a:p>
            <a:r>
              <a:rPr lang="fi-FI" altLang="fi-FI"/>
              <a:t>Ajelun aikana sopimattomasti käyttäytyvien ajoneuvo siirretään kulkueesta sivuun poliisin toimesta. </a:t>
            </a:r>
          </a:p>
          <a:p>
            <a:endParaRPr lang="fi-FI" altLang="fi-FI"/>
          </a:p>
          <a:p>
            <a:endParaRPr lang="fi-FI" altLang="fi-FI"/>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23B5-4407-41C7-7668-8509E7BB9A8D}"/>
              </a:ext>
            </a:extLst>
          </p:cNvPr>
          <p:cNvSpPr>
            <a:spLocks noGrp="1"/>
          </p:cNvSpPr>
          <p:nvPr>
            <p:ph type="title"/>
          </p:nvPr>
        </p:nvSpPr>
        <p:spPr/>
        <p:txBody>
          <a:bodyPr/>
          <a:lstStyle/>
          <a:p>
            <a:r>
              <a:rPr lang="fi-FI" dirty="0">
                <a:highlight>
                  <a:srgbClr val="FFFF00"/>
                </a:highlight>
              </a:rPr>
              <a:t>Vastaathan abi-kyselyyn!</a:t>
            </a:r>
          </a:p>
        </p:txBody>
      </p:sp>
      <p:sp>
        <p:nvSpPr>
          <p:cNvPr id="3" name="Sisällön paikkamerkki 2">
            <a:extLst>
              <a:ext uri="{FF2B5EF4-FFF2-40B4-BE49-F238E27FC236}">
                <a16:creationId xmlns:a16="http://schemas.microsoft.com/office/drawing/2014/main" id="{65F88BD5-D18F-2AAA-AE80-7CF03519A5AE}"/>
              </a:ext>
            </a:extLst>
          </p:cNvPr>
          <p:cNvSpPr>
            <a:spLocks noGrp="1"/>
          </p:cNvSpPr>
          <p:nvPr>
            <p:ph idx="1"/>
          </p:nvPr>
        </p:nvSpPr>
        <p:spPr/>
        <p:txBody>
          <a:bodyPr/>
          <a:lstStyle/>
          <a:p>
            <a:r>
              <a:rPr lang="fi-FI" dirty="0"/>
              <a:t>Vastauslinkki Wilmassa</a:t>
            </a:r>
          </a:p>
          <a:p>
            <a:endParaRPr lang="fi-FI" dirty="0"/>
          </a:p>
          <a:p>
            <a:endParaRPr lang="fi-FI" dirty="0"/>
          </a:p>
          <a:p>
            <a:pPr marL="0" indent="0">
              <a:buNone/>
            </a:pPr>
            <a:r>
              <a:rPr lang="fi-FI" sz="6000" dirty="0"/>
              <a:t>		KIITOS!</a:t>
            </a:r>
          </a:p>
        </p:txBody>
      </p:sp>
    </p:spTree>
    <p:extLst>
      <p:ext uri="{BB962C8B-B14F-4D97-AF65-F5344CB8AC3E}">
        <p14:creationId xmlns:p14="http://schemas.microsoft.com/office/powerpoint/2010/main" val="357853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a:extLst>
              <a:ext uri="{FF2B5EF4-FFF2-40B4-BE49-F238E27FC236}">
                <a16:creationId xmlns:a16="http://schemas.microsoft.com/office/drawing/2014/main" id="{7A406E0D-7731-8034-F0F3-F4C2AE5D3AB0}"/>
              </a:ext>
            </a:extLst>
          </p:cNvPr>
          <p:cNvSpPr>
            <a:spLocks noGrp="1" noChangeArrowheads="1"/>
          </p:cNvSpPr>
          <p:nvPr>
            <p:ph type="title"/>
          </p:nvPr>
        </p:nvSpPr>
        <p:spPr/>
        <p:txBody>
          <a:bodyPr/>
          <a:lstStyle/>
          <a:p>
            <a:r>
              <a:rPr lang="fi-FI" altLang="fi-FI" sz="3200">
                <a:solidFill>
                  <a:srgbClr val="FF0000"/>
                </a:solidFill>
              </a:rPr>
              <a:t>B: jäät autosta Salmelaisenkadun mutkassa ja kävelet oikotietä koululle</a:t>
            </a:r>
          </a:p>
        </p:txBody>
      </p:sp>
      <p:pic>
        <p:nvPicPr>
          <p:cNvPr id="16387" name="Picture 2">
            <a:extLst>
              <a:ext uri="{FF2B5EF4-FFF2-40B4-BE49-F238E27FC236}">
                <a16:creationId xmlns:a16="http://schemas.microsoft.com/office/drawing/2014/main" id="{7D890598-5E50-A286-F1B7-CB69D8A9AB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400" y="1700213"/>
            <a:ext cx="12392025" cy="7745412"/>
          </a:xfrm>
          <a:noFill/>
        </p:spPr>
      </p:pic>
      <p:sp>
        <p:nvSpPr>
          <p:cNvPr id="16388" name="Alanuoli 3">
            <a:extLst>
              <a:ext uri="{FF2B5EF4-FFF2-40B4-BE49-F238E27FC236}">
                <a16:creationId xmlns:a16="http://schemas.microsoft.com/office/drawing/2014/main" id="{E9B68878-DA60-D0EB-8FC0-F625BA12AB6E}"/>
              </a:ext>
            </a:extLst>
          </p:cNvPr>
          <p:cNvSpPr>
            <a:spLocks noChangeArrowheads="1"/>
          </p:cNvSpPr>
          <p:nvPr/>
        </p:nvSpPr>
        <p:spPr bwMode="auto">
          <a:xfrm>
            <a:off x="5607050" y="4657725"/>
            <a:ext cx="484188" cy="979488"/>
          </a:xfrm>
          <a:prstGeom prst="down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9" name="Suorakulmio 4">
            <a:extLst>
              <a:ext uri="{FF2B5EF4-FFF2-40B4-BE49-F238E27FC236}">
                <a16:creationId xmlns:a16="http://schemas.microsoft.com/office/drawing/2014/main" id="{0C38235D-4016-A197-61FD-992726BE02C6}"/>
              </a:ext>
            </a:extLst>
          </p:cNvPr>
          <p:cNvSpPr>
            <a:spLocks noChangeArrowheads="1"/>
          </p:cNvSpPr>
          <p:nvPr/>
        </p:nvSpPr>
        <p:spPr bwMode="auto">
          <a:xfrm>
            <a:off x="4859338" y="4797425"/>
            <a:ext cx="336550" cy="35083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90" name="Puolivapaa piirto 5">
            <a:extLst>
              <a:ext uri="{FF2B5EF4-FFF2-40B4-BE49-F238E27FC236}">
                <a16:creationId xmlns:a16="http://schemas.microsoft.com/office/drawing/2014/main" id="{6CABA9AB-52C7-F9D1-3CF4-DF6A7016EF42}"/>
              </a:ext>
            </a:extLst>
          </p:cNvPr>
          <p:cNvSpPr>
            <a:spLocks/>
          </p:cNvSpPr>
          <p:nvPr/>
        </p:nvSpPr>
        <p:spPr bwMode="auto">
          <a:xfrm>
            <a:off x="5287963" y="5065713"/>
            <a:ext cx="544512" cy="630237"/>
          </a:xfrm>
          <a:custGeom>
            <a:avLst/>
            <a:gdLst>
              <a:gd name="T0" fmla="*/ 576405 w 543697"/>
              <a:gd name="T1" fmla="*/ 631833 h 630195"/>
              <a:gd name="T2" fmla="*/ 563303 w 543697"/>
              <a:gd name="T3" fmla="*/ 569893 h 630195"/>
              <a:gd name="T4" fmla="*/ 524002 w 543697"/>
              <a:gd name="T5" fmla="*/ 532707 h 630195"/>
              <a:gd name="T6" fmla="*/ 484702 w 543697"/>
              <a:gd name="T7" fmla="*/ 483162 h 630195"/>
              <a:gd name="T8" fmla="*/ 458499 w 543697"/>
              <a:gd name="T9" fmla="*/ 446014 h 630195"/>
              <a:gd name="T10" fmla="*/ 379903 w 543697"/>
              <a:gd name="T11" fmla="*/ 421222 h 630195"/>
              <a:gd name="T12" fmla="*/ 262001 w 543697"/>
              <a:gd name="T13" fmla="*/ 359282 h 630195"/>
              <a:gd name="T14" fmla="*/ 170302 w 543697"/>
              <a:gd name="T15" fmla="*/ 247770 h 630195"/>
              <a:gd name="T16" fmla="*/ 144101 w 543697"/>
              <a:gd name="T17" fmla="*/ 210611 h 630195"/>
              <a:gd name="T18" fmla="*/ 78599 w 543697"/>
              <a:gd name="T19" fmla="*/ 99127 h 630195"/>
              <a:gd name="T20" fmla="*/ 26199 w 543697"/>
              <a:gd name="T21" fmla="*/ 24792 h 630195"/>
              <a:gd name="T22" fmla="*/ 0 w 543697"/>
              <a:gd name="T23" fmla="*/ 0 h 630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3697" h="630195">
                <a:moveTo>
                  <a:pt x="543697" y="630195"/>
                </a:moveTo>
                <a:cubicBezTo>
                  <a:pt x="539578" y="609600"/>
                  <a:pt x="540733" y="587196"/>
                  <a:pt x="531340" y="568411"/>
                </a:cubicBezTo>
                <a:cubicBezTo>
                  <a:pt x="523525" y="552781"/>
                  <a:pt x="505643" y="544609"/>
                  <a:pt x="494270" y="531341"/>
                </a:cubicBezTo>
                <a:cubicBezTo>
                  <a:pt x="480867" y="515704"/>
                  <a:pt x="469170" y="498672"/>
                  <a:pt x="457200" y="481914"/>
                </a:cubicBezTo>
                <a:cubicBezTo>
                  <a:pt x="448568" y="469829"/>
                  <a:pt x="445080" y="452715"/>
                  <a:pt x="432486" y="444844"/>
                </a:cubicBezTo>
                <a:cubicBezTo>
                  <a:pt x="410395" y="431037"/>
                  <a:pt x="380021" y="434580"/>
                  <a:pt x="358346" y="420130"/>
                </a:cubicBezTo>
                <a:cubicBezTo>
                  <a:pt x="273367" y="363478"/>
                  <a:pt x="312383" y="380096"/>
                  <a:pt x="247135" y="358346"/>
                </a:cubicBezTo>
                <a:cubicBezTo>
                  <a:pt x="189061" y="300272"/>
                  <a:pt x="219760" y="335818"/>
                  <a:pt x="160638" y="247135"/>
                </a:cubicBezTo>
                <a:cubicBezTo>
                  <a:pt x="152400" y="234778"/>
                  <a:pt x="140620" y="224154"/>
                  <a:pt x="135924" y="210065"/>
                </a:cubicBezTo>
                <a:cubicBezTo>
                  <a:pt x="114174" y="144817"/>
                  <a:pt x="130792" y="183833"/>
                  <a:pt x="74140" y="98854"/>
                </a:cubicBezTo>
                <a:cubicBezTo>
                  <a:pt x="74137" y="98849"/>
                  <a:pt x="24717" y="24718"/>
                  <a:pt x="24713" y="24714"/>
                </a:cubicBezTo>
                <a:lnTo>
                  <a:pt x="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7839</TotalTime>
  <Words>5265</Words>
  <Application>Microsoft Office PowerPoint</Application>
  <PresentationFormat>Näytössä katseltava diaesitys (4:3)</PresentationFormat>
  <Paragraphs>477</Paragraphs>
  <Slides>88</Slides>
  <Notes>0</Notes>
  <HiddenSlides>0</HiddenSlides>
  <MMClips>0</MMClips>
  <ScaleCrop>false</ScaleCrop>
  <HeadingPairs>
    <vt:vector size="6" baseType="variant">
      <vt:variant>
        <vt:lpstr>Käytetyt fontit</vt:lpstr>
      </vt:variant>
      <vt:variant>
        <vt:i4>11</vt:i4>
      </vt:variant>
      <vt:variant>
        <vt:lpstr>Teema</vt:lpstr>
      </vt:variant>
      <vt:variant>
        <vt:i4>4</vt:i4>
      </vt:variant>
      <vt:variant>
        <vt:lpstr>Dian otsikot</vt:lpstr>
      </vt:variant>
      <vt:variant>
        <vt:i4>88</vt:i4>
      </vt:variant>
    </vt:vector>
  </HeadingPairs>
  <TitlesOfParts>
    <vt:vector size="103" baseType="lpstr">
      <vt:lpstr>Adobe Garamond Pro</vt:lpstr>
      <vt:lpstr>Arial</vt:lpstr>
      <vt:lpstr>Arial Narrow</vt:lpstr>
      <vt:lpstr>Calibri</vt:lpstr>
      <vt:lpstr>Comic Sans MS</vt:lpstr>
      <vt:lpstr>Courier 12pt</vt:lpstr>
      <vt:lpstr>museo-sans</vt:lpstr>
      <vt:lpstr>Shruti</vt:lpstr>
      <vt:lpstr>Times New Roman</vt:lpstr>
      <vt:lpstr>Times New Roman Normaali</vt:lpstr>
      <vt:lpstr>Wingdings</vt:lpstr>
      <vt:lpstr>Dad`s Tie</vt:lpstr>
      <vt:lpstr>1_Dad`s Tie</vt:lpstr>
      <vt:lpstr>2_Dad`s Tie</vt:lpstr>
      <vt:lpstr>4_Dad`s Tie</vt:lpstr>
      <vt:lpstr>Vastaathan kyselyyn!</vt:lpstr>
      <vt:lpstr>REHTORIN  YO-INFO k2024</vt:lpstr>
      <vt:lpstr>  KOEPÄIVÄT Kaikki kokeet alkavat klo 9.00 ja päättyvät klo 15 (6 h) - paikalla ollaan 8.00 alkaen porrastuksen mukaisesti   </vt:lpstr>
      <vt:lpstr>Kokeet järjestetään Pohjantien koululla</vt:lpstr>
      <vt:lpstr>POHJANTIEN KOULU</vt:lpstr>
      <vt:lpstr>Sisään pääovista</vt:lpstr>
      <vt:lpstr>AUTOKIELTO ON EHDOTON</vt:lpstr>
      <vt:lpstr>A: jäät bussipysäkille ja kävelet siitä koululle (200 - 300m)</vt:lpstr>
      <vt:lpstr>B: jäät autosta Salmelaisenkadun mutkassa ja kävelet oikotietä koululle</vt:lpstr>
      <vt:lpstr>Palautetta k2023  ensimmäisenä koepäivänä</vt:lpstr>
      <vt:lpstr>Testiboottaus</vt:lpstr>
      <vt:lpstr>Tutustuminen Lumitin saliin</vt:lpstr>
      <vt:lpstr>Saapumisajat Pohjantielle</vt:lpstr>
      <vt:lpstr> ÄIDINKIELI JA S2 12.3. ja 15.3. PITKÄ VIERAS KIELI 18.3. MATEMATIIKA 20.3. </vt:lpstr>
      <vt:lpstr> REAALI 1 pe 22.3. </vt:lpstr>
      <vt:lpstr>  REAALI 2 ke 27.3. </vt:lpstr>
      <vt:lpstr>Ohjeet Lumitille saapumiseen</vt:lpstr>
      <vt:lpstr>Osallistumisoikeus yo-kokeeseen</vt:lpstr>
      <vt:lpstr>PowerPoint-esitys</vt:lpstr>
      <vt:lpstr>Terveysturvallisuus YO-kokeissa</vt:lpstr>
      <vt:lpstr>Maskin käyttö YO-kokeissa</vt:lpstr>
      <vt:lpstr>  Millä perusteella ilmoittautumisen mitätöintiä voi hakea?   </vt:lpstr>
      <vt:lpstr>Miten toimin, jos aion jäädä pois kokeesta?</vt:lpstr>
      <vt:lpstr>SEURAA WILMAVIESTEJÄ!!!</vt:lpstr>
      <vt:lpstr>MATKAPUHELIN</vt:lpstr>
      <vt:lpstr>Vilpistä tai sen yrityksestä</vt:lpstr>
      <vt:lpstr>Vilpistä tai sen yrityksestä</vt:lpstr>
      <vt:lpstr>Koetilaisuuden häirintä</vt:lpstr>
      <vt:lpstr>YO-KOKEESEEN MUKAAN</vt:lpstr>
      <vt:lpstr>ETHERNET ADAPTER</vt:lpstr>
      <vt:lpstr>KOETILANNE</vt:lpstr>
      <vt:lpstr>KOETILANNE</vt:lpstr>
      <vt:lpstr>KOETILANNE</vt:lpstr>
      <vt:lpstr>KOETILANNE </vt:lpstr>
      <vt:lpstr>ÄIDINKIELI, lukutaidon koe</vt:lpstr>
      <vt:lpstr>ÄIDINKIELI, lukutaidon koe</vt:lpstr>
      <vt:lpstr>ÄIDINKIELI, kirjoitustaidon koe</vt:lpstr>
      <vt:lpstr>ÄIDINKIELI, kirjoitustaidon koe</vt:lpstr>
      <vt:lpstr>MATEMATIIKKA</vt:lpstr>
      <vt:lpstr>Matematiikan kokeen rakenne</vt:lpstr>
      <vt:lpstr>PowerPoint-esitys</vt:lpstr>
      <vt:lpstr>MATEMATIIKAN KOKEEN KULKU</vt:lpstr>
      <vt:lpstr>Kokeen arvioinnista</vt:lpstr>
      <vt:lpstr>KIELIKOKEEN ETENEMINEN</vt:lpstr>
      <vt:lpstr>KUUNTELUOSIOT/VIDEOT</vt:lpstr>
      <vt:lpstr> KIELIKOE</vt:lpstr>
      <vt:lpstr>KIELIKOE</vt:lpstr>
      <vt:lpstr>Reaalikoe</vt:lpstr>
      <vt:lpstr>Reaalikokeen rakenne</vt:lpstr>
      <vt:lpstr>Reaalikokeen pisteytys</vt:lpstr>
      <vt:lpstr>REAALIKOKEEN ARVIOINNISSA kypsyyttä osoittaa</vt:lpstr>
      <vt:lpstr>REAALIKOKEEN ARVIOINNISSA suorituksen arvoa alentaa esim.</vt:lpstr>
      <vt:lpstr>LUE LISÄÄ  REAALIKOKEISTA</vt:lpstr>
      <vt:lpstr>TÄRKEÄÄ</vt:lpstr>
      <vt:lpstr>YTL:n ohjeet</vt:lpstr>
      <vt:lpstr>Kokeen alussa</vt:lpstr>
      <vt:lpstr>Kokeen aikana</vt:lpstr>
      <vt:lpstr>Kokeen aikana</vt:lpstr>
      <vt:lpstr>Kokeen aikana</vt:lpstr>
      <vt:lpstr>Kokeen aikana</vt:lpstr>
      <vt:lpstr> Kokeen lopuksi </vt:lpstr>
      <vt:lpstr>Lopuksi</vt:lpstr>
      <vt:lpstr>Lopuksi</vt:lpstr>
      <vt:lpstr>Tulokset</vt:lpstr>
      <vt:lpstr>Tulokset Opintopolussa</vt:lpstr>
      <vt:lpstr>Oikaisuvaatimus</vt:lpstr>
      <vt:lpstr>Nimitietojen julkaiseminen</vt:lpstr>
      <vt:lpstr>Ilmoittautuminen  s2024 tutkintoon</vt:lpstr>
      <vt:lpstr>Abin aikatauluja</vt:lpstr>
      <vt:lpstr>Jos sinulla on opinnot vielä kesken…</vt:lpstr>
      <vt:lpstr> PÄÄTTÖARVOSANAN KOROTTAMINEN? </vt:lpstr>
      <vt:lpstr>Toukokuu</vt:lpstr>
      <vt:lpstr>Ylioppilasjuhla</vt:lpstr>
      <vt:lpstr>    Kallaveden lukion Abi-Aapinen https://kallavedenlukio.fi/web/abi-aapinen  YTL:n kokelaskirje  Ole positiivinen ja luota itseesi. ”Minä osaan.”  ”Olen maailman paras minä”   PARHAINTA ONNEA JA MENESTYSTÄ  YO-KIRJOITUKSIISI  </vt:lpstr>
      <vt:lpstr>Jos tulet korottamaan YO-kokeiden arvosanoja syksyllä</vt:lpstr>
      <vt:lpstr>Miten saan oppimateriaalit käyttööni syksyllä?</vt:lpstr>
      <vt:lpstr>Sanoma Pro</vt:lpstr>
      <vt:lpstr>Otava</vt:lpstr>
      <vt:lpstr>Studeo</vt:lpstr>
      <vt:lpstr>Abipajat</vt:lpstr>
      <vt:lpstr>Abikahvilat tulossa myös tänä keväänä</vt:lpstr>
      <vt:lpstr>     Penkkarit</vt:lpstr>
      <vt:lpstr>Penkkariohjeistusta to 8.2.</vt:lpstr>
      <vt:lpstr>KÄYTTÄYTYMINEN</vt:lpstr>
      <vt:lpstr>PENKKARIAJELU</vt:lpstr>
      <vt:lpstr>PENKKARIAJELU</vt:lpstr>
      <vt:lpstr>PENKKARIAJELU</vt:lpstr>
      <vt:lpstr>Vastaathan abi-kyselyyn!</vt:lpstr>
    </vt:vector>
  </TitlesOfParts>
  <Company>jorma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 KEVÄT 2003</dc:title>
  <dc:creator>jopi</dc:creator>
  <cp:lastModifiedBy>Karjalainen Tiina</cp:lastModifiedBy>
  <cp:revision>387</cp:revision>
  <dcterms:created xsi:type="dcterms:W3CDTF">2002-11-27T16:58:22Z</dcterms:created>
  <dcterms:modified xsi:type="dcterms:W3CDTF">2024-03-13T18:29:15Z</dcterms:modified>
</cp:coreProperties>
</file>