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54"/>
  </p:notesMasterIdLst>
  <p:sldIdLst>
    <p:sldId id="333" r:id="rId3"/>
    <p:sldId id="348" r:id="rId4"/>
    <p:sldId id="339" r:id="rId5"/>
    <p:sldId id="391" r:id="rId6"/>
    <p:sldId id="357" r:id="rId7"/>
    <p:sldId id="374" r:id="rId8"/>
    <p:sldId id="290" r:id="rId9"/>
    <p:sldId id="277" r:id="rId10"/>
    <p:sldId id="379" r:id="rId11"/>
    <p:sldId id="380" r:id="rId12"/>
    <p:sldId id="382" r:id="rId13"/>
    <p:sldId id="395" r:id="rId14"/>
    <p:sldId id="396" r:id="rId15"/>
    <p:sldId id="397" r:id="rId16"/>
    <p:sldId id="398" r:id="rId17"/>
    <p:sldId id="355" r:id="rId18"/>
    <p:sldId id="399" r:id="rId19"/>
    <p:sldId id="301" r:id="rId20"/>
    <p:sldId id="402" r:id="rId21"/>
    <p:sldId id="403" r:id="rId22"/>
    <p:sldId id="404" r:id="rId23"/>
    <p:sldId id="317" r:id="rId24"/>
    <p:sldId id="354" r:id="rId25"/>
    <p:sldId id="318" r:id="rId26"/>
    <p:sldId id="308" r:id="rId27"/>
    <p:sldId id="343" r:id="rId28"/>
    <p:sldId id="285" r:id="rId29"/>
    <p:sldId id="344" r:id="rId30"/>
    <p:sldId id="319" r:id="rId31"/>
    <p:sldId id="311" r:id="rId32"/>
    <p:sldId id="334" r:id="rId33"/>
    <p:sldId id="312" r:id="rId34"/>
    <p:sldId id="313" r:id="rId35"/>
    <p:sldId id="338" r:id="rId36"/>
    <p:sldId id="337" r:id="rId37"/>
    <p:sldId id="350" r:id="rId38"/>
    <p:sldId id="394" r:id="rId39"/>
    <p:sldId id="293" r:id="rId40"/>
    <p:sldId id="389" r:id="rId41"/>
    <p:sldId id="377" r:id="rId42"/>
    <p:sldId id="390" r:id="rId43"/>
    <p:sldId id="363" r:id="rId44"/>
    <p:sldId id="361" r:id="rId45"/>
    <p:sldId id="364" r:id="rId46"/>
    <p:sldId id="365" r:id="rId47"/>
    <p:sldId id="362" r:id="rId48"/>
    <p:sldId id="366" r:id="rId49"/>
    <p:sldId id="367" r:id="rId50"/>
    <p:sldId id="368" r:id="rId51"/>
    <p:sldId id="369" r:id="rId52"/>
    <p:sldId id="370" r:id="rId53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8D90"/>
    <a:srgbClr val="CCCC00"/>
    <a:srgbClr val="CCFF99"/>
    <a:srgbClr val="99FF99"/>
    <a:srgbClr val="99CC00"/>
    <a:srgbClr val="3399FF"/>
    <a:srgbClr val="33CC33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88259" autoAdjust="0"/>
  </p:normalViewPr>
  <p:slideViewPr>
    <p:cSldViewPr>
      <p:cViewPr varScale="1">
        <p:scale>
          <a:sx n="59" d="100"/>
          <a:sy n="59" d="100"/>
        </p:scale>
        <p:origin x="1512" y="-40"/>
      </p:cViewPr>
      <p:guideLst>
        <p:guide orient="horz" pos="1979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32300" custScaleY="32493" custRadScaleRad="152696" custRadScaleInc="43">
        <dgm:presLayoutVars>
          <dgm:bulletEnabled val="1"/>
        </dgm:presLayoutVars>
      </dgm:prSet>
      <dgm:spPr/>
    </dgm:pt>
  </dgm:ptLst>
  <dgm:cxnLst>
    <dgm:cxn modelId="{0D33B31B-F1F4-4E73-9A3A-6C6ADC2D924F}" type="presOf" srcId="{51232223-E57C-4B18-8F06-17CAE1DAD6B5}" destId="{CC1B2D01-42C3-48C8-9D51-774582E04EB6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6418BF8-0188-4763-9274-464A50CB882A}" type="presOf" srcId="{E84E747B-EFCD-4F15-8109-CC59B9A438D3}" destId="{8CA9BE66-56A5-42C5-9AE4-B4AF71F42A8B}" srcOrd="0" destOrd="0" presId="urn:microsoft.com/office/officeart/2005/8/layout/cycle3"/>
    <dgm:cxn modelId="{F10D6661-CDA2-48CC-A4E4-2F577389DBA4}" type="presParOf" srcId="{8CA9BE66-56A5-42C5-9AE4-B4AF71F42A8B}" destId="{32345175-60AF-4BD9-862F-58627BF4C63A}" srcOrd="0" destOrd="0" presId="urn:microsoft.com/office/officeart/2005/8/layout/cycle3"/>
    <dgm:cxn modelId="{B4D89B97-A7A3-472E-9C6B-AFB6FA110B1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5583" custRadScaleInc="270030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B468ED00-7AF5-426F-A494-381AB5B58437}" type="presOf" srcId="{A5A1C326-8DDE-4616-BFD5-6A74AC309388}" destId="{B8F191ED-329B-4B75-BB98-DBA9231E2D67}" srcOrd="0" destOrd="0" presId="urn:microsoft.com/office/officeart/2005/8/layout/cycle3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B043D15B-A833-474B-A757-5F8CD16CAEA0}" type="presOf" srcId="{69567BEC-B8CE-4E8E-B35D-9E130E67FE8E}" destId="{C59D3659-5614-4091-ACF2-EA50ADC5290B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3758B451-7C1A-4254-90F7-CB7FEE65C7F7}" type="presOf" srcId="{09822B27-C0D6-4071-A0A0-B5C98846DE2F}" destId="{70239A5A-1754-47AF-87FC-25B943BD1110}" srcOrd="0" destOrd="0" presId="urn:microsoft.com/office/officeart/2005/8/layout/cycle3"/>
    <dgm:cxn modelId="{5C1D8082-96AC-4FBE-A014-DFAF9289483A}" type="presOf" srcId="{4C0EE02A-E1AA-402B-B311-646C912A7D0E}" destId="{22FDA2C6-D5AB-4939-B357-134226132EE5}" srcOrd="0" destOrd="0" presId="urn:microsoft.com/office/officeart/2005/8/layout/cycle3"/>
    <dgm:cxn modelId="{3ED44690-218F-484A-AB22-4BADF59FAE5B}" type="presOf" srcId="{E84E747B-EFCD-4F15-8109-CC59B9A438D3}" destId="{8CA9BE66-56A5-42C5-9AE4-B4AF71F42A8B}" srcOrd="0" destOrd="0" presId="urn:microsoft.com/office/officeart/2005/8/layout/cycle3"/>
    <dgm:cxn modelId="{9E3221C7-8E00-4839-A2E8-6FC6495A54BF}" type="presOf" srcId="{D58CE2A2-AA47-4A57-A952-5DBE21306021}" destId="{B0AA3EB4-DED7-48C6-8290-31E09AEB3445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1ADD3BE4-48F9-4D0F-9E62-A1E52F251A4A}" type="presOf" srcId="{51232223-E57C-4B18-8F06-17CAE1DAD6B5}" destId="{CC1B2D01-42C3-48C8-9D51-774582E04EB6}" srcOrd="0" destOrd="0" presId="urn:microsoft.com/office/officeart/2005/8/layout/cycle3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C2EDD085-1C3C-45C7-9C93-7442DF85B593}" type="presParOf" srcId="{8CA9BE66-56A5-42C5-9AE4-B4AF71F42A8B}" destId="{32345175-60AF-4BD9-862F-58627BF4C63A}" srcOrd="0" destOrd="0" presId="urn:microsoft.com/office/officeart/2005/8/layout/cycle3"/>
    <dgm:cxn modelId="{74300DF5-05F7-490E-92D2-77CE4A661B0F}" type="presParOf" srcId="{32345175-60AF-4BD9-862F-58627BF4C63A}" destId="{CC1B2D01-42C3-48C8-9D51-774582E04EB6}" srcOrd="0" destOrd="0" presId="urn:microsoft.com/office/officeart/2005/8/layout/cycle3"/>
    <dgm:cxn modelId="{E3E66E65-B8A3-4D9F-9C6C-4AF1B9D2492B}" type="presParOf" srcId="{32345175-60AF-4BD9-862F-58627BF4C63A}" destId="{C59D3659-5614-4091-ACF2-EA50ADC5290B}" srcOrd="1" destOrd="0" presId="urn:microsoft.com/office/officeart/2005/8/layout/cycle3"/>
    <dgm:cxn modelId="{A44EE055-4E7E-451A-9293-1F78338E941A}" type="presParOf" srcId="{32345175-60AF-4BD9-862F-58627BF4C63A}" destId="{B8F191ED-329B-4B75-BB98-DBA9231E2D67}" srcOrd="2" destOrd="0" presId="urn:microsoft.com/office/officeart/2005/8/layout/cycle3"/>
    <dgm:cxn modelId="{EA823886-BF93-4704-8A25-CAAF65A0B47B}" type="presParOf" srcId="{32345175-60AF-4BD9-862F-58627BF4C63A}" destId="{70239A5A-1754-47AF-87FC-25B943BD1110}" srcOrd="3" destOrd="0" presId="urn:microsoft.com/office/officeart/2005/8/layout/cycle3"/>
    <dgm:cxn modelId="{AA2AD66A-6C32-4AA9-BD68-FB00DF67A972}" type="presParOf" srcId="{32345175-60AF-4BD9-862F-58627BF4C63A}" destId="{B0AA3EB4-DED7-48C6-8290-31E09AEB3445}" srcOrd="4" destOrd="0" presId="urn:microsoft.com/office/officeart/2005/8/layout/cycle3"/>
    <dgm:cxn modelId="{6976D81D-5F36-4773-8529-5D36A2DBB6D5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50719" custRadScaleInc="272372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D7A1F960-0337-4B31-BAD6-7E2EDC536D09}" type="presOf" srcId="{4C0EE02A-E1AA-402B-B311-646C912A7D0E}" destId="{22FDA2C6-D5AB-4939-B357-134226132EE5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DE05D16C-5425-464A-88A6-45CEF3A6ABBD}" type="presOf" srcId="{D58CE2A2-AA47-4A57-A952-5DBE21306021}" destId="{B0AA3EB4-DED7-48C6-8290-31E09AEB3445}" srcOrd="0" destOrd="0" presId="urn:microsoft.com/office/officeart/2005/8/layout/cycle3"/>
    <dgm:cxn modelId="{D2B9B3AE-6048-4D3D-99F6-E04D5F3EA96B}" type="presOf" srcId="{09822B27-C0D6-4071-A0A0-B5C98846DE2F}" destId="{70239A5A-1754-47AF-87FC-25B943BD1110}" srcOrd="0" destOrd="0" presId="urn:microsoft.com/office/officeart/2005/8/layout/cycle3"/>
    <dgm:cxn modelId="{7C6915D5-91C2-4AD7-9DC4-F23A50B4499B}" type="presOf" srcId="{51232223-E57C-4B18-8F06-17CAE1DAD6B5}" destId="{CC1B2D01-42C3-48C8-9D51-774582E04EB6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8E47DE4-D4E3-4F51-92B3-A822FCF37A64}" type="presOf" srcId="{A5A1C326-8DDE-4616-BFD5-6A74AC309388}" destId="{B8F191ED-329B-4B75-BB98-DBA9231E2D67}" srcOrd="0" destOrd="0" presId="urn:microsoft.com/office/officeart/2005/8/layout/cycle3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9E0410EF-0146-44F3-A09F-708B735C6008}" type="presOf" srcId="{E84E747B-EFCD-4F15-8109-CC59B9A438D3}" destId="{8CA9BE66-56A5-42C5-9AE4-B4AF71F42A8B}" srcOrd="0" destOrd="0" presId="urn:microsoft.com/office/officeart/2005/8/layout/cycle3"/>
    <dgm:cxn modelId="{669483EF-5755-4162-9088-3ED3AF955B9E}" type="presOf" srcId="{69567BEC-B8CE-4E8E-B35D-9E130E67FE8E}" destId="{C59D3659-5614-4091-ACF2-EA50ADC5290B}" srcOrd="0" destOrd="0" presId="urn:microsoft.com/office/officeart/2005/8/layout/cycle3"/>
    <dgm:cxn modelId="{FC7CE692-6AB6-4580-9423-45AEC7A0A4B2}" type="presParOf" srcId="{8CA9BE66-56A5-42C5-9AE4-B4AF71F42A8B}" destId="{32345175-60AF-4BD9-862F-58627BF4C63A}" srcOrd="0" destOrd="0" presId="urn:microsoft.com/office/officeart/2005/8/layout/cycle3"/>
    <dgm:cxn modelId="{F2B53D9F-6BF1-4D22-B761-2C55ECF5E7F5}" type="presParOf" srcId="{32345175-60AF-4BD9-862F-58627BF4C63A}" destId="{CC1B2D01-42C3-48C8-9D51-774582E04EB6}" srcOrd="0" destOrd="0" presId="urn:microsoft.com/office/officeart/2005/8/layout/cycle3"/>
    <dgm:cxn modelId="{3AAA5553-B3E6-459B-94A5-BF1EB2A60E45}" type="presParOf" srcId="{32345175-60AF-4BD9-862F-58627BF4C63A}" destId="{C59D3659-5614-4091-ACF2-EA50ADC5290B}" srcOrd="1" destOrd="0" presId="urn:microsoft.com/office/officeart/2005/8/layout/cycle3"/>
    <dgm:cxn modelId="{6C9F897E-9C27-4018-B8ED-58967012B61C}" type="presParOf" srcId="{32345175-60AF-4BD9-862F-58627BF4C63A}" destId="{B8F191ED-329B-4B75-BB98-DBA9231E2D67}" srcOrd="2" destOrd="0" presId="urn:microsoft.com/office/officeart/2005/8/layout/cycle3"/>
    <dgm:cxn modelId="{06388D42-A5F4-4CE0-B6BA-9104A6F42320}" type="presParOf" srcId="{32345175-60AF-4BD9-862F-58627BF4C63A}" destId="{70239A5A-1754-47AF-87FC-25B943BD1110}" srcOrd="3" destOrd="0" presId="urn:microsoft.com/office/officeart/2005/8/layout/cycle3"/>
    <dgm:cxn modelId="{26ECC1F5-83FC-493A-9085-2ED4E1D0E00F}" type="presParOf" srcId="{32345175-60AF-4BD9-862F-58627BF4C63A}" destId="{B0AA3EB4-DED7-48C6-8290-31E09AEB3445}" srcOrd="4" destOrd="0" presId="urn:microsoft.com/office/officeart/2005/8/layout/cycle3"/>
    <dgm:cxn modelId="{C9782474-B0DC-4A38-BB51-915B394954E8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6935" custRadScaleInc="-1388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1190" custRadScaleInc="270501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2485" custRadScaleInc="-202677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B6E2BA1F-C28E-4FF2-AC5D-0F06F4AC6CB4}" type="presOf" srcId="{E84E747B-EFCD-4F15-8109-CC59B9A438D3}" destId="{8CA9BE66-56A5-42C5-9AE4-B4AF71F42A8B}" srcOrd="0" destOrd="0" presId="urn:microsoft.com/office/officeart/2005/8/layout/cycle3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F9A14D5C-99CB-4597-8276-434E1791DBB0}" type="presOf" srcId="{D58CE2A2-AA47-4A57-A952-5DBE21306021}" destId="{B0AA3EB4-DED7-48C6-8290-31E09AEB3445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5A283B66-C811-4093-B9FD-38D7952FED7B}" type="presOf" srcId="{4C0EE02A-E1AA-402B-B311-646C912A7D0E}" destId="{22FDA2C6-D5AB-4939-B357-134226132EE5}" srcOrd="0" destOrd="0" presId="urn:microsoft.com/office/officeart/2005/8/layout/cycle3"/>
    <dgm:cxn modelId="{01EFEF57-81EF-4C2C-B1C8-164EBF741CB1}" type="presOf" srcId="{51232223-E57C-4B18-8F06-17CAE1DAD6B5}" destId="{CC1B2D01-42C3-48C8-9D51-774582E04EB6}" srcOrd="0" destOrd="0" presId="urn:microsoft.com/office/officeart/2005/8/layout/cycle3"/>
    <dgm:cxn modelId="{BF10417F-3F0E-45A8-BE81-682430DFA077}" type="presOf" srcId="{69567BEC-B8CE-4E8E-B35D-9E130E67FE8E}" destId="{C59D3659-5614-4091-ACF2-EA50ADC5290B}" srcOrd="0" destOrd="0" presId="urn:microsoft.com/office/officeart/2005/8/layout/cycle3"/>
    <dgm:cxn modelId="{1FB288BC-6D87-41C0-A16C-9393AD06258F}" type="presOf" srcId="{09822B27-C0D6-4071-A0A0-B5C98846DE2F}" destId="{70239A5A-1754-47AF-87FC-25B943BD1110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7C380BFC-620A-49ED-8E7A-1A4EE4288E68}" type="presOf" srcId="{A5A1C326-8DDE-4616-BFD5-6A74AC309388}" destId="{B8F191ED-329B-4B75-BB98-DBA9231E2D67}" srcOrd="0" destOrd="0" presId="urn:microsoft.com/office/officeart/2005/8/layout/cycle3"/>
    <dgm:cxn modelId="{B1AFFF9B-B7D7-4A34-8FD7-9CF4BD9661C6}" type="presParOf" srcId="{8CA9BE66-56A5-42C5-9AE4-B4AF71F42A8B}" destId="{32345175-60AF-4BD9-862F-58627BF4C63A}" srcOrd="0" destOrd="0" presId="urn:microsoft.com/office/officeart/2005/8/layout/cycle3"/>
    <dgm:cxn modelId="{0071B4D9-C8AD-41D6-B75A-9DFF254CB962}" type="presParOf" srcId="{32345175-60AF-4BD9-862F-58627BF4C63A}" destId="{CC1B2D01-42C3-48C8-9D51-774582E04EB6}" srcOrd="0" destOrd="0" presId="urn:microsoft.com/office/officeart/2005/8/layout/cycle3"/>
    <dgm:cxn modelId="{2B0FB1C4-76EF-4D52-B93F-D14AF6753CCF}" type="presParOf" srcId="{32345175-60AF-4BD9-862F-58627BF4C63A}" destId="{C59D3659-5614-4091-ACF2-EA50ADC5290B}" srcOrd="1" destOrd="0" presId="urn:microsoft.com/office/officeart/2005/8/layout/cycle3"/>
    <dgm:cxn modelId="{AC3DCFC1-A4CD-405E-A021-D1BA7C854D4C}" type="presParOf" srcId="{32345175-60AF-4BD9-862F-58627BF4C63A}" destId="{B8F191ED-329B-4B75-BB98-DBA9231E2D67}" srcOrd="2" destOrd="0" presId="urn:microsoft.com/office/officeart/2005/8/layout/cycle3"/>
    <dgm:cxn modelId="{0C8A8E63-8563-4802-81AA-97755C5E32E6}" type="presParOf" srcId="{32345175-60AF-4BD9-862F-58627BF4C63A}" destId="{70239A5A-1754-47AF-87FC-25B943BD1110}" srcOrd="3" destOrd="0" presId="urn:microsoft.com/office/officeart/2005/8/layout/cycle3"/>
    <dgm:cxn modelId="{F426CDCF-DA1B-4B5E-A8B4-9CF259992A7A}" type="presParOf" srcId="{32345175-60AF-4BD9-862F-58627BF4C63A}" destId="{B0AA3EB4-DED7-48C6-8290-31E09AEB3445}" srcOrd="4" destOrd="0" presId="urn:microsoft.com/office/officeart/2005/8/layout/cycle3"/>
    <dgm:cxn modelId="{37142C8B-52DF-4040-A1BA-9D7A14AFE94C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8626-5802-4B5A-B8E0-AD7912AC36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40C2F8-C1A1-4374-B555-FF94A3952708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8245520C-69FB-4F9B-9C5B-FA543226481C}" type="par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D34B318-06C6-4E34-8864-D5B7F36E120A}" type="sib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CA0F8300-11F8-4DC0-AFCF-A85D7DE05889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	</a:t>
          </a:r>
        </a:p>
      </dgm:t>
    </dgm:pt>
    <dgm:pt modelId="{8E371B59-459E-49BF-8AC2-C99EE0103A23}" type="par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5704F251-D142-4B49-BE56-24786AB9DE03}" type="sib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589C872-3E90-4590-93FD-3BC2DFB0DB74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3C07DA43-8DCC-40B8-95AA-4A1CACFB59AB}" type="par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91C4BBC-F303-4DF9-A162-4A7AF276A539}" type="sib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2EB9F1F-3255-4EE9-9849-987EDCCCBB5D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</a:t>
          </a:r>
        </a:p>
      </dgm:t>
    </dgm:pt>
    <dgm:pt modelId="{5CDF9A13-35C2-4F95-8A7C-C4F6536FCEF1}" type="par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7157D01-A530-4A6F-9F21-520808968C25}" type="sib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C75F36B-AECE-4EDF-B321-58DCD311038C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01486192-3E9C-4AAF-9C0E-4E35DD1D2786}" type="par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42F5EA1-54CE-41F0-ACF0-B16D626F3CD9}" type="sib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61FDEE23-9EB8-4353-9663-99A8F989C9D1}" type="pres">
      <dgm:prSet presAssocID="{5D068626-5802-4B5A-B8E0-AD7912AC3651}" presName="Name0" presStyleCnt="0">
        <dgm:presLayoutVars>
          <dgm:dir/>
          <dgm:resizeHandles val="exact"/>
        </dgm:presLayoutVars>
      </dgm:prSet>
      <dgm:spPr/>
    </dgm:pt>
    <dgm:pt modelId="{C4A41EFF-2930-4E02-93AC-655F5BB5279E}" type="pres">
      <dgm:prSet presAssocID="{0540C2F8-C1A1-4374-B555-FF94A3952708}" presName="Name5" presStyleLbl="vennNode1" presStyleIdx="0" presStyleCnt="5" custLinFactX="-59218" custLinFactNeighborX="-100000" custLinFactNeighborY="-57">
        <dgm:presLayoutVars>
          <dgm:bulletEnabled val="1"/>
        </dgm:presLayoutVars>
      </dgm:prSet>
      <dgm:spPr/>
    </dgm:pt>
    <dgm:pt modelId="{B3951E7D-75C4-4540-B976-031845E23A95}" type="pres">
      <dgm:prSet presAssocID="{FD34B318-06C6-4E34-8864-D5B7F36E120A}" presName="space" presStyleCnt="0"/>
      <dgm:spPr/>
    </dgm:pt>
    <dgm:pt modelId="{515F2085-174E-4696-9FB8-F007721744F6}" type="pres">
      <dgm:prSet presAssocID="{CA0F8300-11F8-4DC0-AFCF-A85D7DE05889}" presName="Name5" presStyleLbl="vennNode1" presStyleIdx="1" presStyleCnt="5" custLinFactX="-171" custLinFactNeighborX="-100000" custLinFactNeighborY="-57">
        <dgm:presLayoutVars>
          <dgm:bulletEnabled val="1"/>
        </dgm:presLayoutVars>
      </dgm:prSet>
      <dgm:spPr/>
    </dgm:pt>
    <dgm:pt modelId="{D716B697-D1DB-4CDB-970A-C25D9B8B371A}" type="pres">
      <dgm:prSet presAssocID="{5704F251-D142-4B49-BE56-24786AB9DE03}" presName="space" presStyleCnt="0"/>
      <dgm:spPr/>
    </dgm:pt>
    <dgm:pt modelId="{91E1DAE3-2511-42FF-884D-ADBB867A8F5F}" type="pres">
      <dgm:prSet presAssocID="{A589C872-3E90-4590-93FD-3BC2DFB0DB74}" presName="Name5" presStyleLbl="vennNode1" presStyleIdx="2" presStyleCnt="5">
        <dgm:presLayoutVars>
          <dgm:bulletEnabled val="1"/>
        </dgm:presLayoutVars>
      </dgm:prSet>
      <dgm:spPr/>
    </dgm:pt>
    <dgm:pt modelId="{07D44F47-C034-463E-BB89-91105A09DB32}" type="pres">
      <dgm:prSet presAssocID="{091C4BBC-F303-4DF9-A162-4A7AF276A539}" presName="space" presStyleCnt="0"/>
      <dgm:spPr/>
    </dgm:pt>
    <dgm:pt modelId="{2489F23B-8DA4-4259-8FD7-368A096CADC3}" type="pres">
      <dgm:prSet presAssocID="{02EB9F1F-3255-4EE9-9849-987EDCCCBB5D}" presName="Name5" presStyleLbl="vennNode1" presStyleIdx="3" presStyleCnt="5" custLinFactX="33428" custLinFactNeighborX="100000" custLinFactNeighborY="-57">
        <dgm:presLayoutVars>
          <dgm:bulletEnabled val="1"/>
        </dgm:presLayoutVars>
      </dgm:prSet>
      <dgm:spPr/>
    </dgm:pt>
    <dgm:pt modelId="{ABA424BF-2473-48A1-B171-14D3FE151C4E}" type="pres">
      <dgm:prSet presAssocID="{A7157D01-A530-4A6F-9F21-520808968C25}" presName="space" presStyleCnt="0"/>
      <dgm:spPr/>
    </dgm:pt>
    <dgm:pt modelId="{3468B273-B785-401D-9B2A-BB38906028F3}" type="pres">
      <dgm:prSet presAssocID="{DC75F36B-AECE-4EDF-B321-58DCD311038C}" presName="Name5" presStyleLbl="vennNode1" presStyleIdx="4" presStyleCnt="5" custLinFactX="53543" custLinFactNeighborX="100000" custLinFactNeighborY="-57">
        <dgm:presLayoutVars>
          <dgm:bulletEnabled val="1"/>
        </dgm:presLayoutVars>
      </dgm:prSet>
      <dgm:spPr/>
    </dgm:pt>
  </dgm:ptLst>
  <dgm:cxnLst>
    <dgm:cxn modelId="{6358EC25-4343-458E-8C5C-EEC50F50D9A3}" type="presOf" srcId="{5D068626-5802-4B5A-B8E0-AD7912AC3651}" destId="{61FDEE23-9EB8-4353-9663-99A8F989C9D1}" srcOrd="0" destOrd="0" presId="urn:microsoft.com/office/officeart/2005/8/layout/venn3"/>
    <dgm:cxn modelId="{5FDE953B-B735-46B6-B62A-871095FFA460}" srcId="{5D068626-5802-4B5A-B8E0-AD7912AC3651}" destId="{02EB9F1F-3255-4EE9-9849-987EDCCCBB5D}" srcOrd="3" destOrd="0" parTransId="{5CDF9A13-35C2-4F95-8A7C-C4F6536FCEF1}" sibTransId="{A7157D01-A530-4A6F-9F21-520808968C25}"/>
    <dgm:cxn modelId="{9A0F2242-5AA7-48CD-A7B3-463C3D56A93E}" srcId="{5D068626-5802-4B5A-B8E0-AD7912AC3651}" destId="{A589C872-3E90-4590-93FD-3BC2DFB0DB74}" srcOrd="2" destOrd="0" parTransId="{3C07DA43-8DCC-40B8-95AA-4A1CACFB59AB}" sibTransId="{091C4BBC-F303-4DF9-A162-4A7AF276A539}"/>
    <dgm:cxn modelId="{163D8943-0138-4043-9DB9-DAB2BE5E7618}" srcId="{5D068626-5802-4B5A-B8E0-AD7912AC3651}" destId="{CA0F8300-11F8-4DC0-AFCF-A85D7DE05889}" srcOrd="1" destOrd="0" parTransId="{8E371B59-459E-49BF-8AC2-C99EE0103A23}" sibTransId="{5704F251-D142-4B49-BE56-24786AB9DE03}"/>
    <dgm:cxn modelId="{2D47EF70-94D0-4CEB-A847-4E0848A0066E}" type="presOf" srcId="{0540C2F8-C1A1-4374-B555-FF94A3952708}" destId="{C4A41EFF-2930-4E02-93AC-655F5BB5279E}" srcOrd="0" destOrd="0" presId="urn:microsoft.com/office/officeart/2005/8/layout/venn3"/>
    <dgm:cxn modelId="{772FFB51-CE1C-4592-A86C-20FDC9D0702B}" type="presOf" srcId="{02EB9F1F-3255-4EE9-9849-987EDCCCBB5D}" destId="{2489F23B-8DA4-4259-8FD7-368A096CADC3}" srcOrd="0" destOrd="0" presId="urn:microsoft.com/office/officeart/2005/8/layout/venn3"/>
    <dgm:cxn modelId="{BD99E58A-F5FB-45AF-AF97-471198E51679}" srcId="{5D068626-5802-4B5A-B8E0-AD7912AC3651}" destId="{DC75F36B-AECE-4EDF-B321-58DCD311038C}" srcOrd="4" destOrd="0" parTransId="{01486192-3E9C-4AAF-9C0E-4E35DD1D2786}" sibTransId="{F42F5EA1-54CE-41F0-ACF0-B16D626F3CD9}"/>
    <dgm:cxn modelId="{CD7945B9-7819-410E-983C-40D87C1DA3CE}" type="presOf" srcId="{A589C872-3E90-4590-93FD-3BC2DFB0DB74}" destId="{91E1DAE3-2511-42FF-884D-ADBB867A8F5F}" srcOrd="0" destOrd="0" presId="urn:microsoft.com/office/officeart/2005/8/layout/venn3"/>
    <dgm:cxn modelId="{B96D90C4-A01F-4431-8432-A7AA1D6BB453}" type="presOf" srcId="{DC75F36B-AECE-4EDF-B321-58DCD311038C}" destId="{3468B273-B785-401D-9B2A-BB38906028F3}" srcOrd="0" destOrd="0" presId="urn:microsoft.com/office/officeart/2005/8/layout/venn3"/>
    <dgm:cxn modelId="{0A3F9DF6-6735-49BE-9E88-D02BE727A699}" srcId="{5D068626-5802-4B5A-B8E0-AD7912AC3651}" destId="{0540C2F8-C1A1-4374-B555-FF94A3952708}" srcOrd="0" destOrd="0" parTransId="{8245520C-69FB-4F9B-9C5B-FA543226481C}" sibTransId="{FD34B318-06C6-4E34-8864-D5B7F36E120A}"/>
    <dgm:cxn modelId="{F1BCEAFB-710F-4BDC-86D7-CA6DB4A6CD42}" type="presOf" srcId="{CA0F8300-11F8-4DC0-AFCF-A85D7DE05889}" destId="{515F2085-174E-4696-9FB8-F007721744F6}" srcOrd="0" destOrd="0" presId="urn:microsoft.com/office/officeart/2005/8/layout/venn3"/>
    <dgm:cxn modelId="{9B8FCE49-C649-408F-B03B-C24C2FDD92EE}" type="presParOf" srcId="{61FDEE23-9EB8-4353-9663-99A8F989C9D1}" destId="{C4A41EFF-2930-4E02-93AC-655F5BB5279E}" srcOrd="0" destOrd="0" presId="urn:microsoft.com/office/officeart/2005/8/layout/venn3"/>
    <dgm:cxn modelId="{BB18ECE4-1F22-4364-9105-58BD68583A22}" type="presParOf" srcId="{61FDEE23-9EB8-4353-9663-99A8F989C9D1}" destId="{B3951E7D-75C4-4540-B976-031845E23A95}" srcOrd="1" destOrd="0" presId="urn:microsoft.com/office/officeart/2005/8/layout/venn3"/>
    <dgm:cxn modelId="{659C104F-651D-4CB4-8142-017BAE3E758E}" type="presParOf" srcId="{61FDEE23-9EB8-4353-9663-99A8F989C9D1}" destId="{515F2085-174E-4696-9FB8-F007721744F6}" srcOrd="2" destOrd="0" presId="urn:microsoft.com/office/officeart/2005/8/layout/venn3"/>
    <dgm:cxn modelId="{B0D30BBD-8E3C-4716-865F-243D41C04157}" type="presParOf" srcId="{61FDEE23-9EB8-4353-9663-99A8F989C9D1}" destId="{D716B697-D1DB-4CDB-970A-C25D9B8B371A}" srcOrd="3" destOrd="0" presId="urn:microsoft.com/office/officeart/2005/8/layout/venn3"/>
    <dgm:cxn modelId="{9483F31B-2305-40BB-A365-5884CD1ED66C}" type="presParOf" srcId="{61FDEE23-9EB8-4353-9663-99A8F989C9D1}" destId="{91E1DAE3-2511-42FF-884D-ADBB867A8F5F}" srcOrd="4" destOrd="0" presId="urn:microsoft.com/office/officeart/2005/8/layout/venn3"/>
    <dgm:cxn modelId="{551F3238-E45D-450B-96E5-0B8F084F273A}" type="presParOf" srcId="{61FDEE23-9EB8-4353-9663-99A8F989C9D1}" destId="{07D44F47-C034-463E-BB89-91105A09DB32}" srcOrd="5" destOrd="0" presId="urn:microsoft.com/office/officeart/2005/8/layout/venn3"/>
    <dgm:cxn modelId="{85A13463-F3F0-476C-A03C-BB4894417581}" type="presParOf" srcId="{61FDEE23-9EB8-4353-9663-99A8F989C9D1}" destId="{2489F23B-8DA4-4259-8FD7-368A096CADC3}" srcOrd="6" destOrd="0" presId="urn:microsoft.com/office/officeart/2005/8/layout/venn3"/>
    <dgm:cxn modelId="{0BC69608-1785-4142-9D49-8F88629DD2A7}" type="presParOf" srcId="{61FDEE23-9EB8-4353-9663-99A8F989C9D1}" destId="{ABA424BF-2473-48A1-B171-14D3FE151C4E}" srcOrd="7" destOrd="0" presId="urn:microsoft.com/office/officeart/2005/8/layout/venn3"/>
    <dgm:cxn modelId="{A2ED46A7-FF2C-4D3D-9A67-3822A346E6F8}" type="presParOf" srcId="{61FDEE23-9EB8-4353-9663-99A8F989C9D1}" destId="{3468B273-B785-401D-9B2A-BB38906028F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2623986" y="44361"/>
          <a:ext cx="2488668" cy="125176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5092" y="105467"/>
        <a:ext cx="2366456" cy="1129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193462" y="179840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592292" y="7201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53632" y="133350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19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59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91737" y="2487857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53077" y="2549197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1EFF-2930-4E02-93AC-655F5BB5279E}">
      <dsp:nvSpPr>
        <dsp:cNvPr id="0" name=""/>
        <dsp:cNvSpPr/>
      </dsp:nvSpPr>
      <dsp:spPr>
        <a:xfrm>
          <a:off x="827191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1016811" y="189620"/>
        <a:ext cx="915564" cy="915564"/>
      </dsp:txXfrm>
    </dsp:sp>
    <dsp:sp modelId="{515F2085-174E-4696-9FB8-F007721744F6}">
      <dsp:nvSpPr>
        <dsp:cNvPr id="0" name=""/>
        <dsp:cNvSpPr/>
      </dsp:nvSpPr>
      <dsp:spPr>
        <a:xfrm>
          <a:off x="2627578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	</a:t>
          </a:r>
        </a:p>
      </dsp:txBody>
      <dsp:txXfrm>
        <a:off x="2817198" y="189620"/>
        <a:ext cx="915564" cy="915564"/>
      </dsp:txXfrm>
    </dsp:sp>
    <dsp:sp modelId="{91E1DAE3-2511-42FF-884D-ADBB867A8F5F}">
      <dsp:nvSpPr>
        <dsp:cNvPr id="0" name=""/>
        <dsp:cNvSpPr/>
      </dsp:nvSpPr>
      <dsp:spPr>
        <a:xfrm>
          <a:off x="3924597" y="669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4114217" y="190289"/>
        <a:ext cx="915564" cy="915564"/>
      </dsp:txXfrm>
    </dsp:sp>
    <dsp:sp modelId="{2489F23B-8DA4-4259-8FD7-368A096CADC3}">
      <dsp:nvSpPr>
        <dsp:cNvPr id="0" name=""/>
        <dsp:cNvSpPr/>
      </dsp:nvSpPr>
      <dsp:spPr>
        <a:xfrm>
          <a:off x="5652229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</a:t>
          </a:r>
        </a:p>
      </dsp:txBody>
      <dsp:txXfrm>
        <a:off x="5841849" y="189620"/>
        <a:ext cx="915564" cy="915564"/>
      </dsp:txXfrm>
    </dsp:sp>
    <dsp:sp modelId="{3468B273-B785-401D-9B2A-BB38906028F3}">
      <dsp:nvSpPr>
        <dsp:cNvPr id="0" name=""/>
        <dsp:cNvSpPr/>
      </dsp:nvSpPr>
      <dsp:spPr>
        <a:xfrm>
          <a:off x="6948523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7138143" y="189620"/>
        <a:ext cx="915564" cy="915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F3F57841-CA54-4A08-8A54-B57532CFC9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687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57841-CA54-4A08-8A54-B57532CFC9FB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5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33657-C779-1FCD-8B16-EBA057095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8FE60B0-65FD-FFBD-ED55-F8395EAEB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DC4B3E-D359-D60D-71ED-F86263E0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392632-152A-F3FA-8040-995131C6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256F43-5E3D-33F1-8D43-E0B4735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B80BC1-7896-0121-14B0-45AAA8CE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3027C-79BE-E1E8-AD63-B1FAA5C4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AD2E6C-E173-0F23-9D5D-EE5EDEEB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6590D9-2B6D-34DB-A300-E4A1490C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3289C-308D-41E6-857D-E96FD1F6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02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FBDA4-7143-A1C7-9A8A-29955CAB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3A38F9-2AD1-808E-B69C-A22C6CA4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8BEAD7-222E-2E16-70D0-C602EB15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EF39E-B6D9-18F9-BBFA-216D0E53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2F2426-6266-7AED-A800-B7A92818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60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C3534D-0A0B-E619-AD71-A06F3001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A18B0-B66B-71FF-CB2A-624423CC7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9AE261-5C79-F109-F45D-2BE8160E6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4735B6-0DC7-4C9B-278B-0F2D0592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548BC7-BD2A-05FD-B602-065351B1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50BD3A-2C09-ED46-BF6B-00ACF7E0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10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40E780-71E4-FEE4-3F03-86AB1A59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461BC8-F43A-9FB8-2E72-E860ABA86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5B8026-386F-F42B-7582-D197E1F5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5A7016-8C32-5325-C9B4-493F1BEB7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92F37B3-F338-A2DE-717F-ED7B24C3E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91A26B-A46A-B2EA-C30D-A0CDFCDE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A51EEC-12AD-0738-37A8-BFEC2CB5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3FC1483-4772-3962-FB5E-F0AB327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7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51B75-D420-4BC7-CFC3-F147BD08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AA2096-7C5E-18BB-136A-5CDDD19B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233AFD-3E86-1B15-E3FF-052BD151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AABC6C-5151-6CAB-553D-D5507C8A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45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6AB626C-B67B-5BE9-8F92-50417C3C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E5C4046-C36C-0013-DEE6-0C5E59C4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5D6C33-F54A-579F-907F-CBD67DB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4BC364-5BE4-A609-5E37-0D76638B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4BC10-EADE-DEC4-42E1-AC6D1C8A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844D60-4CA3-5A2C-529E-4F6D4EE7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6145D-C105-9B14-F648-631299F9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A737C8-F788-3FA8-E78C-4B4FD68E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7F1929-5981-B87B-3D23-9842936F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185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32DA6-116A-0778-F615-04961740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EE706D-FF04-DF1D-A85E-98C7EE6FA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3103BB-67D4-175F-E35F-BB826459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9E2D9F-48A7-2E87-89ED-4CC95625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B9D2F8-C60E-56C1-8556-AA191A6F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39B0E3-97EE-8F7A-4434-E9541C51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908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04A4BA-0F67-CD17-8BCB-60C28BEA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784F293-4A7A-B27D-0FCA-C629C10E3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8314E0-84C7-0043-DBFE-1E6C442E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3C0204-A69C-F01C-2748-21D19C74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ECAB72-E0D1-3AFC-A00C-F13D89E1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022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AFD6CE-459D-3E41-B5F5-76EDCF509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65C5C6-F68B-959C-61F4-1993266DE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3A0A4D-2437-7187-9A2B-88D9BDE5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48CDEC-173B-357C-E1EE-BA1EA777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EA398F-EF73-7394-045E-1CFFCA24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0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243961" y="6700718"/>
            <a:ext cx="12965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  <a:defRPr/>
            </a:pPr>
            <a:r>
              <a:rPr lang="en-US" sz="600" b="0" dirty="0">
                <a:cs typeface="Arial" charset="0"/>
              </a:rPr>
              <a:t>© Present-</a:t>
            </a:r>
            <a:r>
              <a:rPr lang="en-US" sz="600" b="0" dirty="0" err="1">
                <a:cs typeface="Arial" charset="0"/>
              </a:rPr>
              <a:t>äSSä</a:t>
            </a:r>
            <a:r>
              <a:rPr lang="en-US" sz="600" b="0" dirty="0">
                <a:cs typeface="Arial" charset="0"/>
              </a:rPr>
              <a:t> 2013</a:t>
            </a:r>
          </a:p>
        </p:txBody>
      </p:sp>
      <p:sp>
        <p:nvSpPr>
          <p:cNvPr id="2" name="Pyöristetty suorakulmio 1"/>
          <p:cNvSpPr/>
          <p:nvPr userDrawn="1"/>
        </p:nvSpPr>
        <p:spPr bwMode="auto">
          <a:xfrm>
            <a:off x="971600" y="116632"/>
            <a:ext cx="7128792" cy="64807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1907704" y="20983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Älä</a:t>
            </a:r>
            <a:r>
              <a:rPr lang="fi-FI" baseline="0" dirty="0">
                <a:solidFill>
                  <a:srgbClr val="FF0000"/>
                </a:solidFill>
              </a:rPr>
              <a:t> muuta </a:t>
            </a:r>
            <a:r>
              <a:rPr lang="fi-FI" baseline="0" dirty="0" err="1">
                <a:solidFill>
                  <a:srgbClr val="FF0000"/>
                </a:solidFill>
              </a:rPr>
              <a:t>perustyylidiaa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14" y="-243408"/>
            <a:ext cx="94678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500FECA-449A-7085-747D-567959C9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95D4C3-CB23-B85D-3C0A-FB27AAD7E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F83B2E-93E1-B026-DA9E-877438D5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5322-4247-4D66-973C-A425697A860D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62CCEF-E533-777E-5BC6-3D908850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6B37E2-9BD4-CAA5-C8FA-AD59C6F0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0718-FABB-44E6-9F91-7E5CA615AF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lavedenlukio.fi/" TargetMode="External"/><Relationship Id="rId2" Type="http://schemas.openxmlformats.org/officeDocument/2006/relationships/hyperlink" Target="http://www.ylioppilastutkinto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itti.fi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ylioppilastutkinto/tulokset-ja-koesuoritukse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600" b="1" dirty="0">
                <a:latin typeface="Book Antiqua" panose="02040602050305030304" pitchFamily="18" charset="0"/>
              </a:rPr>
              <a:t>KALLAVEDEN </a:t>
            </a:r>
          </a:p>
          <a:p>
            <a:pPr marL="0" indent="0">
              <a:buNone/>
            </a:pPr>
            <a:r>
              <a:rPr lang="fi-FI" sz="3600" b="1" dirty="0">
                <a:latin typeface="Book Antiqua" panose="02040602050305030304" pitchFamily="18" charset="0"/>
              </a:rPr>
              <a:t>LUKION</a:t>
            </a:r>
          </a:p>
          <a:p>
            <a:pPr marL="0" indent="0">
              <a:buNone/>
            </a:pPr>
            <a:r>
              <a:rPr lang="fi-FI" sz="3600" b="1" dirty="0">
                <a:latin typeface="Book Antiqua" panose="02040602050305030304" pitchFamily="18" charset="0"/>
              </a:rPr>
              <a:t>HUOLTAJIENILTA</a:t>
            </a:r>
          </a:p>
          <a:p>
            <a:pPr marL="0" indent="0">
              <a:buNone/>
            </a:pPr>
            <a:r>
              <a:rPr lang="fi-FI" sz="3600" b="1" dirty="0">
                <a:latin typeface="Book Antiqua" panose="02040602050305030304" pitchFamily="18" charset="0"/>
              </a:rPr>
              <a:t>20.2.2024</a:t>
            </a:r>
          </a:p>
          <a:p>
            <a:pPr marL="0" indent="0">
              <a:buNone/>
            </a:pPr>
            <a:r>
              <a:rPr lang="fi-FI" sz="3600" b="1" dirty="0">
                <a:latin typeface="Book Antiqua" panose="02040602050305030304" pitchFamily="18" charset="0"/>
              </a:rPr>
              <a:t>Tervetuloa!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44080"/>
            <a:ext cx="396044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44235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Valmistuminen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-82296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2400" dirty="0">
                <a:ea typeface="Times New Roman"/>
                <a:cs typeface="Courier 10cpi"/>
              </a:rPr>
              <a:t>Lukion oppimäärä suoritetaan </a:t>
            </a:r>
            <a:r>
              <a:rPr lang="fi-FI" sz="2400" u="sng" dirty="0">
                <a:ea typeface="Times New Roman"/>
                <a:cs typeface="Courier 10cpi"/>
              </a:rPr>
              <a:t>määräpäivään 30.4.2025</a:t>
            </a:r>
            <a:r>
              <a:rPr lang="fi-FI" sz="2400" dirty="0">
                <a:ea typeface="Times New Roman"/>
                <a:cs typeface="Courier 10cpi"/>
              </a:rPr>
              <a:t> mennessä. Tuolloin lukio ilmoittaa KOSKI-palveluun niiden kokelaiden nimet, joiden päättötodistus on valmis. </a:t>
            </a:r>
            <a:endParaRPr lang="fi-FI" sz="2400" dirty="0">
              <a:latin typeface="Courier 10cpi"/>
              <a:ea typeface="Times New Roman"/>
              <a:cs typeface="Courier 10cpi"/>
            </a:endParaRPr>
          </a:p>
          <a:p>
            <a:pPr>
              <a:spcAft>
                <a:spcPts val="0"/>
              </a:spcAft>
              <a:tabLst>
                <a:tab pos="-82296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2400" dirty="0">
                <a:ea typeface="Times New Roman"/>
                <a:cs typeface="Courier 10cpi"/>
              </a:rPr>
              <a:t>Kokelaalla on kuitenkin mahdollisuus suorittaa lukion oppimäärää koko kyseinen kevätlukukausi 2025.</a:t>
            </a:r>
          </a:p>
          <a:p>
            <a:pPr>
              <a:spcAft>
                <a:spcPts val="0"/>
              </a:spcAft>
              <a:tabLst>
                <a:tab pos="-82296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2400" dirty="0">
                <a:solidFill>
                  <a:srgbClr val="FF0000"/>
                </a:solidFill>
                <a:ea typeface="Times New Roman"/>
                <a:cs typeface="Courier 10cpi"/>
              </a:rPr>
              <a:t>Mikäli opiskelija ei ole suorittanut 3. opiskeluvuoden kolmannen jakson päättyessä lukion oppimäärää (150 opintopistettä), hänen tulee neuvotella opinto-ohjaajan kanssa tarvittavista suorituksista ja allekirjoittaa kirjallinen suoritussuunnitelma rehtorin kanssa. Asiasta lähetetään myös tieto opiskelijan vanhemmille tai huoltajille.</a:t>
            </a:r>
          </a:p>
          <a:p>
            <a:pPr>
              <a:spcAft>
                <a:spcPts val="0"/>
              </a:spcAft>
              <a:tabLst>
                <a:tab pos="-82296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endParaRPr lang="fi-FI" sz="2400" dirty="0">
              <a:latin typeface="Courier 10cpi"/>
              <a:ea typeface="Times New Roman"/>
              <a:cs typeface="Courier 10cpi"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55497530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TUTKINTO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Tutkinnon rakenne: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5 koetta ja mahdollisesti ylimääräisiä kokeita</a:t>
            </a:r>
          </a:p>
          <a:p>
            <a:r>
              <a:rPr lang="fi-FI" dirty="0"/>
              <a:t>pakollinen / ylimääräinen koe -käsitteet poistuneet</a:t>
            </a:r>
          </a:p>
          <a:p>
            <a:r>
              <a:rPr lang="fi-FI" dirty="0"/>
              <a:t>kokeen tasoa voi vaihtaa myös tutkinnon sisällä</a:t>
            </a:r>
          </a:p>
          <a:p>
            <a:r>
              <a:rPr lang="fi-FI" dirty="0"/>
              <a:t>Oppivelvollisilla 5 maksutonta koetta (+ hylätyn kokeen korottaminen)</a:t>
            </a:r>
          </a:p>
          <a:p>
            <a:r>
              <a:rPr lang="fi-FI" dirty="0"/>
              <a:t>Hyväksytyn kokeen korottaminen on aina maksullinen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97072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2400" dirty="0">
                <a:solidFill>
                  <a:schemeClr val="bg1"/>
                </a:solidFill>
              </a:rPr>
              <a:t>Tutkinnon rakenne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/>
              <a:t>alkaen k2022</a:t>
            </a:r>
            <a:endParaRPr lang="fi-FI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Äidinkielen koe on kaikille pakollinen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(tai S2 jos kotikieli muu kuin suomi ja S2-oppimäärän  mukaan opiskellut)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51520" y="1052736"/>
            <a:ext cx="266429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Tutkintoon kuuluu  viisi (5) koetta</a:t>
            </a:r>
          </a:p>
        </p:txBody>
      </p:sp>
    </p:spTree>
    <p:extLst>
      <p:ext uri="{BB962C8B-B14F-4D97-AF65-F5344CB8AC3E}">
        <p14:creationId xmlns:p14="http://schemas.microsoft.com/office/powerpoint/2010/main" val="149021993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 k2022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Äidinkielen koe on kaikille pakollinen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3491880" y="4221088"/>
            <a:ext cx="2520280" cy="1289248"/>
            <a:chOff x="3491880" y="4221088"/>
            <a:chExt cx="2520280" cy="1289248"/>
          </a:xfrm>
        </p:grpSpPr>
        <p:sp>
          <p:nvSpPr>
            <p:cNvPr id="6" name="Kuvatekstinuoli vasemmalle ja oikealle 5"/>
            <p:cNvSpPr/>
            <p:nvPr/>
          </p:nvSpPr>
          <p:spPr bwMode="auto">
            <a:xfrm>
              <a:off x="3491880" y="4221088"/>
              <a:ext cx="2520280" cy="1289248"/>
            </a:xfrm>
            <a:prstGeom prst="leftRightArrowCallout">
              <a:avLst>
                <a:gd name="adj1" fmla="val 41792"/>
                <a:gd name="adj2" fmla="val 28256"/>
                <a:gd name="adj3" fmla="val 11811"/>
                <a:gd name="adj4" fmla="val 75488"/>
              </a:avLst>
            </a:prstGeom>
            <a:solidFill>
              <a:srgbClr val="CC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lvl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3995936" y="4293096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Kolme koetta näistä neljästä + yksi koe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251520" y="1124744"/>
            <a:ext cx="266429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Tutkintoon kuuluu  viisi koetta</a:t>
            </a:r>
          </a:p>
        </p:txBody>
      </p:sp>
    </p:spTree>
    <p:extLst>
      <p:ext uri="{BB962C8B-B14F-4D97-AF65-F5344CB8AC3E}">
        <p14:creationId xmlns:p14="http://schemas.microsoft.com/office/powerpoint/2010/main" val="33120409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Kaareva yhdysviiva 18"/>
          <p:cNvCxnSpPr/>
          <p:nvPr/>
        </p:nvCxnSpPr>
        <p:spPr bwMode="auto">
          <a:xfrm rot="10800000" flipV="1">
            <a:off x="3203848" y="4869160"/>
            <a:ext cx="1080120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Kaareva yhdysviiva 14"/>
          <p:cNvCxnSpPr/>
          <p:nvPr/>
        </p:nvCxnSpPr>
        <p:spPr bwMode="auto">
          <a:xfrm>
            <a:off x="3275856" y="4149080"/>
            <a:ext cx="2808312" cy="1656184"/>
          </a:xfrm>
          <a:prstGeom prst="curvedConnector3">
            <a:avLst>
              <a:gd name="adj1" fmla="val 60751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 k2022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995936" y="3789040"/>
            <a:ext cx="1728192" cy="1477328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Tutkintoon on kuuluttava 1 pitkän oppimäärän koe</a:t>
            </a:r>
          </a:p>
        </p:txBody>
      </p:sp>
    </p:spTree>
    <p:extLst>
      <p:ext uri="{BB962C8B-B14F-4D97-AF65-F5344CB8AC3E}">
        <p14:creationId xmlns:p14="http://schemas.microsoft.com/office/powerpoint/2010/main" val="25905926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/>
          <p:cNvGrpSpPr/>
          <p:nvPr/>
        </p:nvGrpSpPr>
        <p:grpSpPr>
          <a:xfrm>
            <a:off x="7164289" y="2204865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3" name="Pyöristetty suorakulmio 32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Reaali</a:t>
              </a:r>
            </a:p>
          </p:txBody>
        </p:sp>
      </p:grpSp>
      <p:sp>
        <p:nvSpPr>
          <p:cNvPr id="36" name="Pyöristetty suorakulmio 35"/>
          <p:cNvSpPr/>
          <p:nvPr/>
        </p:nvSpPr>
        <p:spPr>
          <a:xfrm>
            <a:off x="0" y="2060848"/>
            <a:ext cx="1979711" cy="93610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Ryhmä 13"/>
          <p:cNvGrpSpPr/>
          <p:nvPr/>
        </p:nvGrpSpPr>
        <p:grpSpPr>
          <a:xfrm>
            <a:off x="72009" y="2276872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5" name="Pyöristetty suorakulmio 14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endPara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16025" y="2564904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8" name="Pyöristetty suorakulmio 17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Vieras kieli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 k2022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Ryhmä 22"/>
          <p:cNvGrpSpPr/>
          <p:nvPr/>
        </p:nvGrpSpPr>
        <p:grpSpPr>
          <a:xfrm>
            <a:off x="7020272" y="234888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4" name="Pyöristetty suorakulmio 23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Reaali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3707904" y="3284984"/>
            <a:ext cx="2160240" cy="1938992"/>
          </a:xfrm>
          <a:prstGeom prst="rect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Tutkinnon viiden kokeen lisäksi voit kirjoittaa useita muitakin kokeita</a:t>
            </a:r>
          </a:p>
        </p:txBody>
      </p:sp>
      <p:grpSp>
        <p:nvGrpSpPr>
          <p:cNvPr id="20" name="Ryhmä 19"/>
          <p:cNvGrpSpPr/>
          <p:nvPr/>
        </p:nvGrpSpPr>
        <p:grpSpPr>
          <a:xfrm>
            <a:off x="323528" y="3068960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1" name="Pyöristetty suorakulmio 20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Vieras kieli</a:t>
              </a: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6948264" y="2492897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0" name="Pyöristetty suorakulmio 29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Reaali</a:t>
              </a: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804248" y="306896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7" name="Pyöristetty suorakulmio 26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Pct val="150000"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9130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Miksi ylimääräisiä?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Todistusvalinnassa jatko-opintoihin tarvitaan usein vähintään 5 yo-arvosanaa (tai on parempi mahdollisuus valita arvosanat, jotka haluaa huomioitavaksi)</a:t>
            </a:r>
          </a:p>
          <a:p>
            <a:r>
              <a:rPr lang="fi-FI" dirty="0"/>
              <a:t>HUOM. Hylätystä ylimääräisestä kokeesta ei tule merkintää todistukseen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395023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>
                <a:solidFill>
                  <a:schemeClr val="bg1"/>
                </a:solidFill>
              </a:rPr>
              <a:t>Kokeita tarvitaan viisi</a:t>
            </a:r>
            <a:br>
              <a:rPr lang="fi-FI" sz="2000" b="1" dirty="0">
                <a:solidFill>
                  <a:schemeClr val="bg1"/>
                </a:solidFill>
              </a:rPr>
            </a:b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Kokelas voi valmistua ylioppilaaksi, kun hän on suorittanut vähintään tutkintoon edellytetyt viisi koetta. </a:t>
            </a:r>
            <a:r>
              <a:rPr lang="fi-FI" sz="2400" dirty="0"/>
              <a:t>Kaikki kokeet ovat osa ylioppilastutkintoa ja ne listataan samanarvoisesti ylioppilastutkintotodistukseen. </a:t>
            </a:r>
            <a:r>
              <a:rPr lang="fi-FI" sz="2400" dirty="0">
                <a:solidFill>
                  <a:srgbClr val="FF0000"/>
                </a:solidFill>
              </a:rPr>
              <a:t>Kokelaalla pitää olla kokeiden lisäksi suoritettuna myös lukion oppimäärä tai muu lainsäädännössä mainittu tutkinto, jotta hän voi saada ylioppilastutkintonsa valmiiksi. </a:t>
            </a:r>
          </a:p>
          <a:p>
            <a:r>
              <a:rPr lang="fi-FI" sz="2400" dirty="0"/>
              <a:t>Jos kokelaan tilanne muuttuu, </a:t>
            </a:r>
            <a:r>
              <a:rPr lang="fi-FI" sz="2400" b="1" dirty="0"/>
              <a:t>hän voi joustavasti muuttaa suunnitelmiaan. </a:t>
            </a:r>
            <a:r>
              <a:rPr lang="fi-FI" sz="2400" dirty="0"/>
              <a:t>Sairastuminen koepäivänä tai hylätty arvosana ei vaaranna tutkinnon valmistumista, </a:t>
            </a:r>
            <a:r>
              <a:rPr lang="fi-FI" sz="2400" dirty="0">
                <a:solidFill>
                  <a:srgbClr val="FF0000"/>
                </a:solidFill>
              </a:rPr>
              <a:t>kunhan tutkinnon edellyttämiä kokeita on sopiva yhdistelmä suoritettuna siinä vaiheessa, kun kokelas on valmistumassa.</a:t>
            </a:r>
            <a:r>
              <a:rPr lang="fi-F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44457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4878" y="269776"/>
            <a:ext cx="7221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Tutkinnon hajauttaminen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430212" y="4652963"/>
            <a:ext cx="8534275" cy="19005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>
                <a:solidFill>
                  <a:srgbClr val="990000"/>
                </a:solidFill>
              </a:rPr>
              <a:t>useimmat suorittavat tutkinnon kolmannen  lukiovuoden aikana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tutkinnon suorittaminen alkaa, kun kokelas ilmoittautuu ensimmäisen kerran ylioppilaskokeeseen 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mikäli lukio-opiskelu venyy neljään vuoteen, kirjoitukset kannattaa aloittaa vasta kolmannen vuoden keväällä</a:t>
            </a:r>
          </a:p>
        </p:txBody>
      </p:sp>
      <p:sp>
        <p:nvSpPr>
          <p:cNvPr id="10245" name="Line 26"/>
          <p:cNvSpPr>
            <a:spLocks noChangeShapeType="1"/>
          </p:cNvSpPr>
          <p:nvPr/>
        </p:nvSpPr>
        <p:spPr bwMode="auto">
          <a:xfrm>
            <a:off x="2195736" y="1719214"/>
            <a:ext cx="0" cy="172819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6" name="Line 27"/>
          <p:cNvSpPr>
            <a:spLocks noChangeShapeType="1"/>
          </p:cNvSpPr>
          <p:nvPr/>
        </p:nvSpPr>
        <p:spPr bwMode="auto">
          <a:xfrm>
            <a:off x="5508104" y="1718742"/>
            <a:ext cx="0" cy="1657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95536" y="1719213"/>
            <a:ext cx="7633221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Tx/>
              <a:buNone/>
            </a:pPr>
            <a:r>
              <a:rPr lang="fi-FI" sz="1200" u="sng" dirty="0"/>
              <a:t>2. lukuvuosi:</a:t>
            </a:r>
            <a:r>
              <a:rPr lang="fi-FI" sz="1200" dirty="0"/>
              <a:t>               	</a:t>
            </a:r>
            <a:r>
              <a:rPr lang="fi-FI" sz="1200" u="sng" dirty="0"/>
              <a:t>3. lukuvuosi:</a:t>
            </a:r>
            <a:r>
              <a:rPr lang="fi-FI" sz="1200" dirty="0"/>
              <a:t>	           	            </a:t>
            </a:r>
            <a:r>
              <a:rPr lang="fi-FI" sz="1200" u="sng" dirty="0"/>
              <a:t>4. lukuvuosi:</a:t>
            </a: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95288" y="3663429"/>
            <a:ext cx="8748712" cy="101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Tutkintoon kuuluvat kokeet suoritettava kolmen peräkkäisen tutkintokerran aikana. Tällöin hylätyn kokeen voi uusia 3 kertaa 3 seuraavan tutkintokerran aikana</a:t>
            </a:r>
          </a:p>
        </p:txBody>
      </p:sp>
      <p:graphicFrame>
        <p:nvGraphicFramePr>
          <p:cNvPr id="22" name="Kaaviokuva 21"/>
          <p:cNvGraphicFramePr/>
          <p:nvPr/>
        </p:nvGraphicFramePr>
        <p:xfrm>
          <a:off x="0" y="2007245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kstikehys 22"/>
          <p:cNvSpPr txBox="1"/>
          <p:nvPr/>
        </p:nvSpPr>
        <p:spPr>
          <a:xfrm>
            <a:off x="251520" y="1115452"/>
            <a:ext cx="864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C00000"/>
                </a:solidFill>
              </a:rPr>
              <a:t>Tutkinto on suoritettava enintään kolmen perättäisen tutkintokerran aikana</a:t>
            </a:r>
          </a:p>
        </p:txBody>
      </p:sp>
      <p:sp>
        <p:nvSpPr>
          <p:cNvPr id="24" name="Ellipsi 23"/>
          <p:cNvSpPr/>
          <p:nvPr/>
        </p:nvSpPr>
        <p:spPr bwMode="auto">
          <a:xfrm>
            <a:off x="2267744" y="1863229"/>
            <a:ext cx="3168352" cy="1728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Tutkinnon suorittaminen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Ylioppilastutkinnon kokeet tulee suorittaa enintään kolmena peräkkäisenä tutkintokertana.</a:t>
            </a:r>
          </a:p>
          <a:p>
            <a:r>
              <a:rPr lang="fi-FI" sz="2400" dirty="0"/>
              <a:t>Tutkintoon voi lisätä uusia aineita enintään kolmen tutkintokerran ajan. Valmistumisen jälkeen tutkintoa voi täydentää uusilla aineilla.</a:t>
            </a:r>
          </a:p>
          <a:p>
            <a:r>
              <a:rPr lang="fi-FI" sz="2400" dirty="0"/>
              <a:t>Tutkinto voi tulla suoritetuksi tutkintoon vaadittavassa kokeessa annetun hylätyn arvosanan estämättä (kompensaatio).</a:t>
            </a:r>
          </a:p>
          <a:p>
            <a:r>
              <a:rPr lang="fi-FI" sz="2400" dirty="0"/>
              <a:t>Jos kokelas ei ole suorittanut tutkintoa säädetyssä ajassa, tutkinto katsotaan hylätyksi. Tutkinnon suorittamisen voi tällöin aloittaa uudelleen (ja sisällyttää siihen jo aiemmin hyväksytysti suoritetut kokeet).</a:t>
            </a:r>
          </a:p>
        </p:txBody>
      </p:sp>
    </p:spTree>
    <p:extLst>
      <p:ext uri="{BB962C8B-B14F-4D97-AF65-F5344CB8AC3E}">
        <p14:creationId xmlns:p14="http://schemas.microsoft.com/office/powerpoint/2010/main" val="383191786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K:\KUVIA\VESKUGaudeamus_U2F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83483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9012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Arvostelu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15414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/>
              <a:t>lukion asianomaisen aineen opettaja arvostelee koesuoritukset valmistavasti ja </a:t>
            </a:r>
            <a:r>
              <a:rPr lang="fi-FI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lautakunnan sensorit</a:t>
            </a:r>
            <a:r>
              <a:rPr lang="fi-FI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lopullisesti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arvosanojen pisterajat vaihtelevat vuosittain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25" y="3509963"/>
            <a:ext cx="1258888" cy="2141537"/>
            <a:chOff x="46" y="2211"/>
            <a:chExt cx="793" cy="1349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46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69" y="2211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Improbatur</a:t>
              </a:r>
            </a:p>
          </p:txBody>
        </p:sp>
        <p:sp>
          <p:nvSpPr>
            <p:cNvPr id="11299" name="Text Box 7"/>
            <p:cNvSpPr txBox="1">
              <a:spLocks noChangeArrowheads="1"/>
            </p:cNvSpPr>
            <p:nvPr/>
          </p:nvSpPr>
          <p:spPr bwMode="auto">
            <a:xfrm>
              <a:off x="34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1300" name="Text Box 8"/>
            <p:cNvSpPr txBox="1">
              <a:spLocks noChangeArrowheads="1"/>
            </p:cNvSpPr>
            <p:nvPr/>
          </p:nvSpPr>
          <p:spPr bwMode="auto">
            <a:xfrm>
              <a:off x="250" y="332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pist.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4938" y="3368675"/>
            <a:ext cx="2735262" cy="2282825"/>
            <a:chOff x="885" y="2122"/>
            <a:chExt cx="1723" cy="14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885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885" y="2211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Approbatur</a:t>
              </a:r>
            </a:p>
          </p:txBody>
        </p:sp>
        <p:sp>
          <p:nvSpPr>
            <p:cNvPr id="11291" name="Text Box 10"/>
            <p:cNvSpPr txBox="1">
              <a:spLocks noChangeArrowheads="1"/>
            </p:cNvSpPr>
            <p:nvPr/>
          </p:nvSpPr>
          <p:spPr bwMode="auto">
            <a:xfrm>
              <a:off x="1112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1021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 pist.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170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94" name="Text Box 13"/>
            <p:cNvSpPr txBox="1">
              <a:spLocks noChangeArrowheads="1"/>
            </p:cNvSpPr>
            <p:nvPr/>
          </p:nvSpPr>
          <p:spPr bwMode="auto">
            <a:xfrm>
              <a:off x="1701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Lubenter approbatur</a:t>
              </a:r>
            </a:p>
          </p:txBody>
        </p:sp>
        <p:sp>
          <p:nvSpPr>
            <p:cNvPr id="11295" name="Text Box 14"/>
            <p:cNvSpPr txBox="1">
              <a:spLocks noChangeArrowheads="1"/>
            </p:cNvSpPr>
            <p:nvPr/>
          </p:nvSpPr>
          <p:spPr bwMode="auto">
            <a:xfrm>
              <a:off x="192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296" name="Text Box 15"/>
            <p:cNvSpPr txBox="1">
              <a:spLocks noChangeArrowheads="1"/>
            </p:cNvSpPr>
            <p:nvPr/>
          </p:nvSpPr>
          <p:spPr bwMode="auto">
            <a:xfrm>
              <a:off x="183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 pist.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997325" y="3357563"/>
            <a:ext cx="2735263" cy="2293937"/>
            <a:chOff x="2518" y="2115"/>
            <a:chExt cx="1723" cy="1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2518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18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Cum laude approbatur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745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654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 pist.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334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288" y="2115"/>
              <a:ext cx="8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Magna cum laude approbatur</a:t>
              </a:r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356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470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 pist.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16688" y="3382963"/>
            <a:ext cx="2808287" cy="2268537"/>
            <a:chOff x="4105" y="2131"/>
            <a:chExt cx="1769" cy="1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15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4105" y="213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Eximia cum laude approbatur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7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1276" name="Text Box 27"/>
            <p:cNvSpPr txBox="1">
              <a:spLocks noChangeArrowheads="1"/>
            </p:cNvSpPr>
            <p:nvPr/>
          </p:nvSpPr>
          <p:spPr bwMode="auto">
            <a:xfrm>
              <a:off x="428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 pist.</a:t>
              </a:r>
            </a:p>
          </p:txBody>
        </p:sp>
        <p:sp>
          <p:nvSpPr>
            <p:cNvPr id="42012" name="AutoShape 28"/>
            <p:cNvSpPr>
              <a:spLocks noChangeArrowheads="1"/>
            </p:cNvSpPr>
            <p:nvPr/>
          </p:nvSpPr>
          <p:spPr bwMode="auto">
            <a:xfrm>
              <a:off x="4967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  <a:defRPr/>
              </a:pPr>
              <a:endPara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78" name="Text Box 29"/>
            <p:cNvSpPr txBox="1">
              <a:spLocks noChangeArrowheads="1"/>
            </p:cNvSpPr>
            <p:nvPr/>
          </p:nvSpPr>
          <p:spPr bwMode="auto">
            <a:xfrm>
              <a:off x="5012" y="2211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Laudatur</a:t>
              </a:r>
            </a:p>
          </p:txBody>
        </p:sp>
        <p:sp>
          <p:nvSpPr>
            <p:cNvPr id="11279" name="Text Box 30"/>
            <p:cNvSpPr txBox="1">
              <a:spLocks noChangeArrowheads="1"/>
            </p:cNvSpPr>
            <p:nvPr/>
          </p:nvSpPr>
          <p:spPr bwMode="auto">
            <a:xfrm>
              <a:off x="5240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11280" name="Text Box 31"/>
            <p:cNvSpPr txBox="1">
              <a:spLocks noChangeArrowheads="1"/>
            </p:cNvSpPr>
            <p:nvPr/>
          </p:nvSpPr>
          <p:spPr bwMode="auto">
            <a:xfrm>
              <a:off x="5103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 pist.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568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FFFFFF"/>
                </a:solidFill>
                <a:latin typeface="Arial Rounded MT Bold" pitchFamily="34" charset="0"/>
              </a:rPr>
              <a:t>Kompensaatio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Esimerkkejä kompensaatiosta</a:t>
            </a:r>
          </a:p>
          <a:p>
            <a:r>
              <a:rPr lang="fi-FI" sz="2400" dirty="0"/>
              <a:t>Vain yhdenlainen hylätty arvosana = i</a:t>
            </a:r>
          </a:p>
          <a:p>
            <a:r>
              <a:rPr lang="fi-FI" sz="2400" dirty="0"/>
              <a:t>Tarvittavat kompensaatiopisteet 10</a:t>
            </a:r>
          </a:p>
          <a:p>
            <a:r>
              <a:rPr lang="fi-FI" sz="2400" dirty="0"/>
              <a:t>Kokelas on suorittanut neljä muuta tutkintoon vaadittavaa koetta esim.  i ja AABB / i ja AAAC</a:t>
            </a:r>
          </a:p>
          <a:p>
            <a:pPr marL="0" indent="0">
              <a:buNone/>
            </a:pPr>
            <a:r>
              <a:rPr lang="fi-FI" sz="2400" dirty="0"/>
              <a:t>Tutkinnon suorittaminen kompensaation avulla ei ole mahdollista, jos useammasta kuin yhdestä tutkintoon vaadittavista kokeista on saatu hylätty arvosana. </a:t>
            </a:r>
          </a:p>
          <a:p>
            <a:pPr marL="0" indent="0">
              <a:buNone/>
            </a:pPr>
            <a:r>
              <a:rPr lang="fi-FI" sz="2400" dirty="0"/>
              <a:t>Kompensaatioon lasketaan pisteitä 4:stä muusta tutkintoon kuuluvasta kokeesta, ei muista.</a:t>
            </a:r>
          </a:p>
        </p:txBody>
      </p:sp>
    </p:spTree>
    <p:extLst>
      <p:ext uri="{BB962C8B-B14F-4D97-AF65-F5344CB8AC3E}">
        <p14:creationId xmlns:p14="http://schemas.microsoft.com/office/powerpoint/2010/main" val="2808333924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Hylätyn kokeen uusiminen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08288" y="1052513"/>
            <a:ext cx="3132137" cy="15113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4464050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kolme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kertaa koetta välittömästi </a:t>
            </a:r>
            <a:r>
              <a:rPr kumimoji="0" lang="fi-FI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seuraavien kolmen tutkintokerran aikana tutkinnon </a:t>
            </a:r>
            <a:r>
              <a:rPr lang="fi-FI" u="sng" kern="0" dirty="0">
                <a:latin typeface="+mn-lt"/>
              </a:rPr>
              <a:t>o</a:t>
            </a:r>
            <a:r>
              <a:rPr kumimoji="0" lang="fi-FI" sz="2400" b="1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llessa</a:t>
            </a:r>
            <a:r>
              <a:rPr kumimoji="0" lang="fi-FI" sz="24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kesken</a:t>
            </a:r>
            <a:endParaRPr kumimoji="0" lang="fi-FI" sz="24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1339850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Hylätty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(i)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04048" y="4365625"/>
            <a:ext cx="4139952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u="sng" dirty="0"/>
              <a:t>rajattomasti tutkinnon suorittamisen jälkeen </a:t>
            </a:r>
            <a:endParaRPr lang="fi-FI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6907669">
            <a:off x="2476501" y="3027362"/>
            <a:ext cx="1655762" cy="792163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95 h 21600"/>
              <a:gd name="T4" fmla="*/ 95192598 w 21600"/>
              <a:gd name="T5" fmla="*/ 29051953 h 21600"/>
              <a:gd name="T6" fmla="*/ 126923502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4009585">
            <a:off x="4932362" y="2997201"/>
            <a:ext cx="1655763" cy="792162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4525940 h 21600"/>
              <a:gd name="T4" fmla="*/ 95192732 w 21600"/>
              <a:gd name="T5" fmla="*/ 29051880 h 21600"/>
              <a:gd name="T6" fmla="*/ 126923655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Hylätty koe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Hylättyä koetta uusiessasi </a:t>
            </a:r>
            <a:r>
              <a:rPr lang="fi-FI" sz="2400" u="sng" dirty="0"/>
              <a:t>voit halutessasi vaihtaa vaativamman tason kokeen lyhyemmän oppimäärän kokeeseen.</a:t>
            </a:r>
            <a:r>
              <a:rPr lang="fi-FI" sz="2400" dirty="0"/>
              <a:t> Tason vaihtaminen edellyttää, että tutkintosi pakollisiin kokeisiin sisältyy edelleen yksi pitkän oppimäärän koe. </a:t>
            </a:r>
          </a:p>
          <a:p>
            <a:r>
              <a:rPr lang="fi-FI" sz="2400" dirty="0"/>
              <a:t>Jos määräaika (3 peräkkäistä tutkintokertaa) kuluu umpeen tai et selviydy </a:t>
            </a:r>
            <a:r>
              <a:rPr lang="fi-FI" sz="2400" dirty="0">
                <a:solidFill>
                  <a:srgbClr val="FF0000"/>
                </a:solidFill>
              </a:rPr>
              <a:t>kolmannella </a:t>
            </a:r>
            <a:r>
              <a:rPr lang="fi-FI" sz="2400" dirty="0"/>
              <a:t>uusimiskerralla, sinun on suoritettava koko tutkinto uudelleen.</a:t>
            </a:r>
          </a:p>
          <a:p>
            <a:r>
              <a:rPr lang="fi-FI" sz="2400" dirty="0"/>
              <a:t>Voit kuitenkin hyödyntää jo suorittamiasi kokeita uudessa tutkinnossa 3 vuoden ajan. ”Kokelas voi sisällyttää hylättyyn tutkintoon sisältyneet hyväksytyt kokeet uuteen tutkintoon kuudelta edelliseltä tutkintokerralta.”</a:t>
            </a:r>
          </a:p>
        </p:txBody>
      </p:sp>
    </p:spTree>
    <p:extLst>
      <p:ext uri="{BB962C8B-B14F-4D97-AF65-F5344CB8AC3E}">
        <p14:creationId xmlns:p14="http://schemas.microsoft.com/office/powerpoint/2010/main" val="3886043826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706090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Hyväksytyn uusiminen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339975" y="1052513"/>
            <a:ext cx="3960813" cy="18002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28082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/>
              <a:t>hyväksytty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/>
              <a:t>(a, b, c, m, e, l)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4941888"/>
            <a:ext cx="58324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Tx/>
              <a:buNone/>
              <a:defRPr/>
            </a:pPr>
            <a:r>
              <a:rPr lang="fi-FI" dirty="0"/>
              <a:t>                  rajoituksetta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777751">
            <a:off x="3023394" y="3680619"/>
            <a:ext cx="1584325" cy="792163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4525995 h 21600"/>
              <a:gd name="T4" fmla="*/ 87155777 w 21600"/>
              <a:gd name="T5" fmla="*/ 29051953 h 21600"/>
              <a:gd name="T6" fmla="*/ 116207666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444284">
            <a:off x="4500563" y="3716338"/>
            <a:ext cx="1655762" cy="792162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40 h 21600"/>
              <a:gd name="T4" fmla="*/ 95192598 w 21600"/>
              <a:gd name="T5" fmla="*/ 29051880 h 21600"/>
              <a:gd name="T6" fmla="*/ 126923502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5516563"/>
            <a:ext cx="8208267" cy="12741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mikäli uusinta tapahtuu ennen ylioppilastodistuksen antamista, merkitään todistukseen parempi arvosana</a:t>
            </a:r>
          </a:p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muulloin annetaan erillinen todistus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115888"/>
            <a:ext cx="8229601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     Osallistumisoikeus</a:t>
            </a:r>
          </a:p>
        </p:txBody>
      </p:sp>
      <p:sp>
        <p:nvSpPr>
          <p:cNvPr id="8" name="Puolivapaa piirto 7"/>
          <p:cNvSpPr/>
          <p:nvPr/>
        </p:nvSpPr>
        <p:spPr>
          <a:xfrm>
            <a:off x="2348582" y="1140526"/>
            <a:ext cx="6399329" cy="2407191"/>
          </a:xfrm>
          <a:custGeom>
            <a:avLst/>
            <a:gdLst>
              <a:gd name="connsiteX0" fmla="*/ 0 w 6399329"/>
              <a:gd name="connsiteY0" fmla="*/ 300899 h 2407191"/>
              <a:gd name="connsiteX1" fmla="*/ 5195734 w 6399329"/>
              <a:gd name="connsiteY1" fmla="*/ 300899 h 2407191"/>
              <a:gd name="connsiteX2" fmla="*/ 5195734 w 6399329"/>
              <a:gd name="connsiteY2" fmla="*/ 0 h 2407191"/>
              <a:gd name="connsiteX3" fmla="*/ 6399329 w 6399329"/>
              <a:gd name="connsiteY3" fmla="*/ 1203596 h 2407191"/>
              <a:gd name="connsiteX4" fmla="*/ 5195734 w 6399329"/>
              <a:gd name="connsiteY4" fmla="*/ 2407191 h 2407191"/>
              <a:gd name="connsiteX5" fmla="*/ 5195734 w 6399329"/>
              <a:gd name="connsiteY5" fmla="*/ 2106292 h 2407191"/>
              <a:gd name="connsiteX6" fmla="*/ 0 w 6399329"/>
              <a:gd name="connsiteY6" fmla="*/ 2106292 h 2407191"/>
              <a:gd name="connsiteX7" fmla="*/ 0 w 6399329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29" h="2407191">
                <a:moveTo>
                  <a:pt x="0" y="300899"/>
                </a:moveTo>
                <a:lnTo>
                  <a:pt x="5195734" y="300899"/>
                </a:lnTo>
                <a:lnTo>
                  <a:pt x="5195734" y="0"/>
                </a:lnTo>
                <a:lnTo>
                  <a:pt x="6399329" y="1203596"/>
                </a:lnTo>
                <a:lnTo>
                  <a:pt x="5195734" y="2407191"/>
                </a:lnTo>
                <a:lnTo>
                  <a:pt x="5195734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kern="1200" dirty="0">
                <a:solidFill>
                  <a:srgbClr val="FF0000"/>
                </a:solidFill>
              </a:rPr>
              <a:t>kokeen pakolliset opintojaksot opiskeltu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kern="1200" dirty="0"/>
              <a:t>jos vieraassa kielessä ei ole pakollisia opintoja, vähintään </a:t>
            </a:r>
            <a:r>
              <a:rPr lang="fi-FI" sz="1800" dirty="0"/>
              <a:t>6 opintopistettä</a:t>
            </a:r>
            <a:endParaRPr lang="fi-FI" sz="18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kern="1200" dirty="0"/>
              <a:t>erityistapaukset rehtorin luvalla</a:t>
            </a:r>
          </a:p>
        </p:txBody>
      </p:sp>
      <p:sp>
        <p:nvSpPr>
          <p:cNvPr id="9" name="Puolivapaa piirto 8"/>
          <p:cNvSpPr/>
          <p:nvPr/>
        </p:nvSpPr>
        <p:spPr>
          <a:xfrm>
            <a:off x="395546" y="1124744"/>
            <a:ext cx="1952493" cy="2407191"/>
          </a:xfrm>
          <a:custGeom>
            <a:avLst/>
            <a:gdLst>
              <a:gd name="connsiteX0" fmla="*/ 0 w 1952493"/>
              <a:gd name="connsiteY0" fmla="*/ 325422 h 2407191"/>
              <a:gd name="connsiteX1" fmla="*/ 95314 w 1952493"/>
              <a:gd name="connsiteY1" fmla="*/ 95314 h 2407191"/>
              <a:gd name="connsiteX2" fmla="*/ 325422 w 1952493"/>
              <a:gd name="connsiteY2" fmla="*/ 0 h 2407191"/>
              <a:gd name="connsiteX3" fmla="*/ 1627071 w 1952493"/>
              <a:gd name="connsiteY3" fmla="*/ 0 h 2407191"/>
              <a:gd name="connsiteX4" fmla="*/ 1857179 w 1952493"/>
              <a:gd name="connsiteY4" fmla="*/ 95314 h 2407191"/>
              <a:gd name="connsiteX5" fmla="*/ 1952493 w 1952493"/>
              <a:gd name="connsiteY5" fmla="*/ 325422 h 2407191"/>
              <a:gd name="connsiteX6" fmla="*/ 1952493 w 1952493"/>
              <a:gd name="connsiteY6" fmla="*/ 2081769 h 2407191"/>
              <a:gd name="connsiteX7" fmla="*/ 1857179 w 1952493"/>
              <a:gd name="connsiteY7" fmla="*/ 2311877 h 2407191"/>
              <a:gd name="connsiteX8" fmla="*/ 1627071 w 1952493"/>
              <a:gd name="connsiteY8" fmla="*/ 2407191 h 2407191"/>
              <a:gd name="connsiteX9" fmla="*/ 325422 w 1952493"/>
              <a:gd name="connsiteY9" fmla="*/ 2407191 h 2407191"/>
              <a:gd name="connsiteX10" fmla="*/ 95314 w 1952493"/>
              <a:gd name="connsiteY10" fmla="*/ 2311877 h 2407191"/>
              <a:gd name="connsiteX11" fmla="*/ 0 w 1952493"/>
              <a:gd name="connsiteY11" fmla="*/ 2081769 h 2407191"/>
              <a:gd name="connsiteX12" fmla="*/ 0 w 1952493"/>
              <a:gd name="connsiteY12" fmla="*/ 325422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493" h="2407191">
                <a:moveTo>
                  <a:pt x="0" y="325422"/>
                </a:moveTo>
                <a:cubicBezTo>
                  <a:pt x="0" y="239115"/>
                  <a:pt x="34286" y="156342"/>
                  <a:pt x="95314" y="95314"/>
                </a:cubicBezTo>
                <a:cubicBezTo>
                  <a:pt x="156343" y="34286"/>
                  <a:pt x="239115" y="0"/>
                  <a:pt x="325422" y="0"/>
                </a:cubicBezTo>
                <a:lnTo>
                  <a:pt x="1627071" y="0"/>
                </a:lnTo>
                <a:cubicBezTo>
                  <a:pt x="1713378" y="0"/>
                  <a:pt x="1796151" y="34286"/>
                  <a:pt x="1857179" y="95314"/>
                </a:cubicBezTo>
                <a:cubicBezTo>
                  <a:pt x="1918207" y="156343"/>
                  <a:pt x="1952493" y="239115"/>
                  <a:pt x="1952493" y="325422"/>
                </a:cubicBezTo>
                <a:lnTo>
                  <a:pt x="1952493" y="2081769"/>
                </a:lnTo>
                <a:cubicBezTo>
                  <a:pt x="1952493" y="2168076"/>
                  <a:pt x="1918208" y="2250849"/>
                  <a:pt x="1857179" y="2311877"/>
                </a:cubicBezTo>
                <a:cubicBezTo>
                  <a:pt x="1796150" y="2372905"/>
                  <a:pt x="1713378" y="2407191"/>
                  <a:pt x="1627071" y="2407191"/>
                </a:cubicBezTo>
                <a:lnTo>
                  <a:pt x="325422" y="2407191"/>
                </a:lnTo>
                <a:cubicBezTo>
                  <a:pt x="239115" y="2407191"/>
                  <a:pt x="156342" y="2372905"/>
                  <a:pt x="95314" y="2311877"/>
                </a:cubicBezTo>
                <a:cubicBezTo>
                  <a:pt x="34286" y="2250848"/>
                  <a:pt x="0" y="2168076"/>
                  <a:pt x="0" y="2081769"/>
                </a:cubicBezTo>
                <a:lnTo>
                  <a:pt x="0" y="325422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513" tIns="133413" rIns="171513" bIns="1334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Lukion opiskelija</a:t>
            </a:r>
          </a:p>
        </p:txBody>
      </p:sp>
      <p:sp>
        <p:nvSpPr>
          <p:cNvPr id="10" name="Puolivapaa piirto 9"/>
          <p:cNvSpPr/>
          <p:nvPr/>
        </p:nvSpPr>
        <p:spPr>
          <a:xfrm>
            <a:off x="2411760" y="3726656"/>
            <a:ext cx="6391350" cy="2637621"/>
          </a:xfrm>
          <a:custGeom>
            <a:avLst/>
            <a:gdLst>
              <a:gd name="connsiteX0" fmla="*/ 0 w 6391350"/>
              <a:gd name="connsiteY0" fmla="*/ 300899 h 2407191"/>
              <a:gd name="connsiteX1" fmla="*/ 5187755 w 6391350"/>
              <a:gd name="connsiteY1" fmla="*/ 300899 h 2407191"/>
              <a:gd name="connsiteX2" fmla="*/ 5187755 w 6391350"/>
              <a:gd name="connsiteY2" fmla="*/ 0 h 2407191"/>
              <a:gd name="connsiteX3" fmla="*/ 6391350 w 6391350"/>
              <a:gd name="connsiteY3" fmla="*/ 1203596 h 2407191"/>
              <a:gd name="connsiteX4" fmla="*/ 5187755 w 6391350"/>
              <a:gd name="connsiteY4" fmla="*/ 2407191 h 2407191"/>
              <a:gd name="connsiteX5" fmla="*/ 5187755 w 6391350"/>
              <a:gd name="connsiteY5" fmla="*/ 2106292 h 2407191"/>
              <a:gd name="connsiteX6" fmla="*/ 0 w 6391350"/>
              <a:gd name="connsiteY6" fmla="*/ 2106292 h 2407191"/>
              <a:gd name="connsiteX7" fmla="*/ 0 w 6391350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1350" h="2407191">
                <a:moveTo>
                  <a:pt x="0" y="300899"/>
                </a:moveTo>
                <a:lnTo>
                  <a:pt x="5187755" y="300899"/>
                </a:lnTo>
                <a:lnTo>
                  <a:pt x="5187755" y="0"/>
                </a:lnTo>
                <a:lnTo>
                  <a:pt x="6391350" y="1203596"/>
                </a:lnTo>
                <a:lnTo>
                  <a:pt x="5187755" y="2407191"/>
                </a:lnTo>
                <a:lnTo>
                  <a:pt x="5187755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000" b="1" kern="1200" dirty="0"/>
              <a:t>180 opintopistettä ammatillisessa tutkinnossa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000" b="1" kern="1200" dirty="0"/>
              <a:t>tutkintoa suorittavalta edellytetään vähintään 1,5 vuoden opintoja (90 opintopistettä)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000" dirty="0">
                <a:solidFill>
                  <a:srgbClr val="FF0000"/>
                </a:solidFill>
              </a:rPr>
              <a:t>Pakolliset opinnot!</a:t>
            </a:r>
            <a:endParaRPr lang="fi-FI" sz="2000" b="1" kern="1200" dirty="0">
              <a:solidFill>
                <a:srgbClr val="FF0000"/>
              </a:solidFill>
            </a:endParaRPr>
          </a:p>
        </p:txBody>
      </p:sp>
      <p:sp>
        <p:nvSpPr>
          <p:cNvPr id="11" name="Puolivapaa piirto 10"/>
          <p:cNvSpPr/>
          <p:nvPr/>
        </p:nvSpPr>
        <p:spPr>
          <a:xfrm>
            <a:off x="395536" y="3773888"/>
            <a:ext cx="1958316" cy="2407191"/>
          </a:xfrm>
          <a:custGeom>
            <a:avLst/>
            <a:gdLst>
              <a:gd name="connsiteX0" fmla="*/ 0 w 1958316"/>
              <a:gd name="connsiteY0" fmla="*/ 326393 h 2407191"/>
              <a:gd name="connsiteX1" fmla="*/ 95599 w 1958316"/>
              <a:gd name="connsiteY1" fmla="*/ 95598 h 2407191"/>
              <a:gd name="connsiteX2" fmla="*/ 326394 w 1958316"/>
              <a:gd name="connsiteY2" fmla="*/ 0 h 2407191"/>
              <a:gd name="connsiteX3" fmla="*/ 1631923 w 1958316"/>
              <a:gd name="connsiteY3" fmla="*/ 0 h 2407191"/>
              <a:gd name="connsiteX4" fmla="*/ 1862718 w 1958316"/>
              <a:gd name="connsiteY4" fmla="*/ 95599 h 2407191"/>
              <a:gd name="connsiteX5" fmla="*/ 1958316 w 1958316"/>
              <a:gd name="connsiteY5" fmla="*/ 326394 h 2407191"/>
              <a:gd name="connsiteX6" fmla="*/ 1958316 w 1958316"/>
              <a:gd name="connsiteY6" fmla="*/ 2080798 h 2407191"/>
              <a:gd name="connsiteX7" fmla="*/ 1862718 w 1958316"/>
              <a:gd name="connsiteY7" fmla="*/ 2311593 h 2407191"/>
              <a:gd name="connsiteX8" fmla="*/ 1631923 w 1958316"/>
              <a:gd name="connsiteY8" fmla="*/ 2407191 h 2407191"/>
              <a:gd name="connsiteX9" fmla="*/ 326393 w 1958316"/>
              <a:gd name="connsiteY9" fmla="*/ 2407191 h 2407191"/>
              <a:gd name="connsiteX10" fmla="*/ 95598 w 1958316"/>
              <a:gd name="connsiteY10" fmla="*/ 2311593 h 2407191"/>
              <a:gd name="connsiteX11" fmla="*/ 0 w 1958316"/>
              <a:gd name="connsiteY11" fmla="*/ 2080798 h 2407191"/>
              <a:gd name="connsiteX12" fmla="*/ 0 w 1958316"/>
              <a:gd name="connsiteY12" fmla="*/ 326393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316" h="2407191">
                <a:moveTo>
                  <a:pt x="0" y="326393"/>
                </a:moveTo>
                <a:cubicBezTo>
                  <a:pt x="0" y="239828"/>
                  <a:pt x="34388" y="156809"/>
                  <a:pt x="95599" y="95598"/>
                </a:cubicBezTo>
                <a:cubicBezTo>
                  <a:pt x="156810" y="34388"/>
                  <a:pt x="239829" y="0"/>
                  <a:pt x="326394" y="0"/>
                </a:cubicBezTo>
                <a:lnTo>
                  <a:pt x="1631923" y="0"/>
                </a:lnTo>
                <a:cubicBezTo>
                  <a:pt x="1718488" y="0"/>
                  <a:pt x="1801507" y="34388"/>
                  <a:pt x="1862718" y="95599"/>
                </a:cubicBezTo>
                <a:cubicBezTo>
                  <a:pt x="1923928" y="156810"/>
                  <a:pt x="1958316" y="239829"/>
                  <a:pt x="1958316" y="326394"/>
                </a:cubicBezTo>
                <a:lnTo>
                  <a:pt x="1958316" y="2080798"/>
                </a:lnTo>
                <a:cubicBezTo>
                  <a:pt x="1958316" y="2167363"/>
                  <a:pt x="1923928" y="2250382"/>
                  <a:pt x="1862718" y="2311593"/>
                </a:cubicBezTo>
                <a:cubicBezTo>
                  <a:pt x="1801507" y="2372804"/>
                  <a:pt x="1718488" y="2407191"/>
                  <a:pt x="1631923" y="2407191"/>
                </a:cubicBezTo>
                <a:lnTo>
                  <a:pt x="326393" y="2407191"/>
                </a:lnTo>
                <a:cubicBezTo>
                  <a:pt x="239828" y="2407191"/>
                  <a:pt x="156809" y="2372803"/>
                  <a:pt x="95598" y="2311593"/>
                </a:cubicBezTo>
                <a:cubicBezTo>
                  <a:pt x="34387" y="2250382"/>
                  <a:pt x="0" y="2167363"/>
                  <a:pt x="0" y="2080798"/>
                </a:cubicBezTo>
                <a:lnTo>
                  <a:pt x="0" y="326393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797" tIns="133697" rIns="171797" bIns="1336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Ammatillinen tutkinto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467544" y="6309320"/>
            <a:ext cx="78843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>
                <a:solidFill>
                  <a:srgbClr val="FF0000"/>
                </a:solidFill>
              </a:rPr>
              <a:t>HUOM. Koetehtävät perustuvat lukion pakollisille ja valtakunnallisille valinnaisille opinnoille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Ilmoittautuminen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i-FI" altLang="fi-FI" sz="2600" b="1" kern="1200" dirty="0">
                <a:solidFill>
                  <a:prstClr val="black"/>
                </a:solidFill>
              </a:rPr>
              <a:t>HUOM. SAMANA KOEPÄIVÄNÄ VOI OSALLISTUA VAIN YHTEEN KOKEESEEN.</a:t>
            </a: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i-FI" altLang="fi-FI" sz="2600" kern="1200" dirty="0">
                <a:solidFill>
                  <a:prstClr val="black"/>
                </a:solidFill>
              </a:rPr>
              <a:t>POIKKEUS: LYHYET KIELET (koeaikaa 8h kahdelle kokeelle).</a:t>
            </a: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i-FI" altLang="fi-FI" sz="2600" kern="1200" dirty="0">
                <a:solidFill>
                  <a:prstClr val="black"/>
                </a:solidFill>
              </a:rPr>
              <a:t>Samalla tutkintokerralla ei siis voi kirjoittaa kahta pitkää kieltä, koska kokeet ovat samana päivänä, et myöskään kahta reaalikoetta.</a:t>
            </a: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i-FI" altLang="fi-FI" sz="2600" kern="1200" dirty="0">
              <a:solidFill>
                <a:prstClr val="black"/>
              </a:solidFill>
            </a:endParaRPr>
          </a:p>
          <a:p>
            <a:pPr marL="273050" lvl="0" indent="-273050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i-FI" altLang="fi-FI" sz="26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87452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 bwMode="auto">
          <a:xfrm>
            <a:off x="539552" y="2780928"/>
            <a:ext cx="8280920" cy="108012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9875" indent="-269875">
              <a:defRPr/>
            </a:pPr>
            <a:endParaRPr lang="fi-FI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95" y="115888"/>
            <a:ext cx="65627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Ilmoittautuminen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Syksyn tutkintoon 21.5.2024 mennessä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kevään tutkintoon 23.11.2024 mennessä</a:t>
            </a:r>
          </a:p>
          <a:p>
            <a:pPr eaLnBrk="1" hangingPunct="1"/>
            <a:r>
              <a:rPr lang="fi-FI" u="sng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ilmoittautuminen on sitova: valintoja et voi jälkikäteen muuttaa</a:t>
            </a:r>
          </a:p>
          <a:p>
            <a:pPr eaLnBrk="1" hangingPunct="1"/>
            <a:endParaRPr lang="fi-FI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fi-FI" sz="2800" dirty="0">
                <a:latin typeface="Arial" pitchFamily="34" charset="0"/>
                <a:cs typeface="Arial" pitchFamily="34" charset="0"/>
              </a:rPr>
              <a:t>ilmoittautuminen </a:t>
            </a:r>
            <a:r>
              <a:rPr lang="fi-FI" sz="2800" dirty="0" err="1">
                <a:latin typeface="Arial" pitchFamily="34" charset="0"/>
                <a:cs typeface="Arial" pitchFamily="34" charset="0"/>
              </a:rPr>
              <a:t>WILMAssa</a:t>
            </a:r>
            <a:r>
              <a:rPr lang="fi-FI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jokaiseen tutkintokertaan erikseen (Lomakkeet -&gt; Ilmoittautuminen ylioppilaskirjoituksiin)</a:t>
            </a:r>
          </a:p>
          <a:p>
            <a:pPr eaLnBrk="1" hangingPunct="1"/>
            <a:r>
              <a:rPr lang="fi-FI" sz="2800" dirty="0">
                <a:latin typeface="Arial" pitchFamily="34" charset="0"/>
                <a:cs typeface="Arial" pitchFamily="34" charset="0"/>
              </a:rPr>
              <a:t>poikkeuksiin, muutoksiin ja mitätöintiin on oltava erityisen painavat syyt</a:t>
            </a: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Ilmoittautuminen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i-FI" sz="2800" b="1" u="sng" kern="1200" dirty="0">
                <a:solidFill>
                  <a:prstClr val="black"/>
                </a:solidFill>
              </a:rPr>
              <a:t>mitkä ja minkä tasoiset </a:t>
            </a:r>
            <a:r>
              <a:rPr lang="fi-FI" sz="2800" b="1" kern="1200" dirty="0">
                <a:solidFill>
                  <a:prstClr val="black"/>
                </a:solidFill>
              </a:rPr>
              <a:t>kokeet suoritat </a:t>
            </a:r>
          </a:p>
          <a:p>
            <a:pPr marL="274320" lvl="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i-FI" sz="2800" b="1" u="sng" kern="1200" dirty="0">
                <a:solidFill>
                  <a:prstClr val="black"/>
                </a:solidFill>
              </a:rPr>
              <a:t>hajautussuunnitelma </a:t>
            </a:r>
            <a:r>
              <a:rPr lang="fi-FI" sz="2800" b="1" kern="1200" dirty="0">
                <a:solidFill>
                  <a:prstClr val="black"/>
                </a:solidFill>
              </a:rPr>
              <a:t>(</a:t>
            </a:r>
            <a:r>
              <a:rPr lang="fi-FI" sz="2800" b="1" kern="1200" dirty="0" err="1">
                <a:solidFill>
                  <a:prstClr val="black"/>
                </a:solidFill>
              </a:rPr>
              <a:t>väh</a:t>
            </a:r>
            <a:r>
              <a:rPr lang="fi-FI" sz="2800" b="1" kern="1200" dirty="0">
                <a:solidFill>
                  <a:prstClr val="black"/>
                </a:solidFill>
              </a:rPr>
              <a:t>. 5 koetta)</a:t>
            </a:r>
          </a:p>
          <a:p>
            <a:pPr marL="274320" lvl="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i-FI" sz="2800" b="1" kern="1200" dirty="0">
                <a:solidFill>
                  <a:prstClr val="black"/>
                </a:solidFill>
              </a:rPr>
              <a:t>onko </a:t>
            </a:r>
            <a:r>
              <a:rPr lang="fi-FI" sz="2800" b="1" kern="1200" dirty="0" err="1">
                <a:solidFill>
                  <a:prstClr val="black"/>
                </a:solidFill>
              </a:rPr>
              <a:t>LUKI-todistus</a:t>
            </a:r>
            <a:r>
              <a:rPr lang="fi-FI" sz="2800" b="1" kern="1200" dirty="0">
                <a:solidFill>
                  <a:prstClr val="black"/>
                </a:solidFill>
              </a:rPr>
              <a:t> </a:t>
            </a:r>
          </a:p>
          <a:p>
            <a:pPr marL="274320" lvl="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i-FI" sz="2800" kern="1200" dirty="0">
                <a:solidFill>
                  <a:prstClr val="black"/>
                </a:solidFill>
              </a:rPr>
              <a:t>onko erityisjärjestelyjä YO-kokeeseen (jos on jo haettu ja myönnetty – ne näkyvät Wilmassa)</a:t>
            </a:r>
          </a:p>
          <a:p>
            <a:pPr marL="274320" lvl="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i-FI" sz="2800" b="1" kern="1200" dirty="0">
                <a:solidFill>
                  <a:srgbClr val="FF0000"/>
                </a:solidFill>
              </a:rPr>
              <a:t>tarkista osoite- ja puhelintietosi Wilma-lomakkeesta; jos on muuttuneet, laita viestiä koulusihteeri Veera Heinoselle veera.heinonen@kuopio.fi</a:t>
            </a:r>
          </a:p>
        </p:txBody>
      </p:sp>
    </p:spTree>
    <p:extLst>
      <p:ext uri="{BB962C8B-B14F-4D97-AF65-F5344CB8AC3E}">
        <p14:creationId xmlns:p14="http://schemas.microsoft.com/office/powerpoint/2010/main" val="216528742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Täydentäminen ja keskeytys</a:t>
            </a:r>
          </a:p>
        </p:txBody>
      </p:sp>
      <p:sp>
        <p:nvSpPr>
          <p:cNvPr id="4" name="Taitettu kulma 3"/>
          <p:cNvSpPr/>
          <p:nvPr/>
        </p:nvSpPr>
        <p:spPr bwMode="auto">
          <a:xfrm>
            <a:off x="4860032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aitettu kulma 4"/>
          <p:cNvSpPr/>
          <p:nvPr/>
        </p:nvSpPr>
        <p:spPr bwMode="auto">
          <a:xfrm>
            <a:off x="251520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7544" y="1772816"/>
            <a:ext cx="37444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 ylioppilas voi </a:t>
            </a:r>
            <a:r>
              <a:rPr lang="fi-FI" sz="2000" dirty="0">
                <a:solidFill>
                  <a:srgbClr val="FF0000"/>
                </a:solidFill>
              </a:rPr>
              <a:t>täydentää</a:t>
            </a:r>
            <a:r>
              <a:rPr lang="fi-FI" sz="2000" dirty="0"/>
              <a:t> tutkintoa kokeilla, jotka eivät sisälly hänen tutkintoonsa</a:t>
            </a:r>
          </a:p>
          <a:p>
            <a:r>
              <a:rPr lang="fi-FI" sz="2000" dirty="0"/>
              <a:t> samassa aineessa voi suorittaa myös toisen eri tasoisen kokeen</a:t>
            </a:r>
          </a:p>
          <a:p>
            <a:r>
              <a:rPr lang="fi-FI" sz="2000" dirty="0"/>
              <a:t> täydentämiseen ei ole aikarajaa</a:t>
            </a:r>
          </a:p>
          <a:p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tutkinnon ollessa kesken siihen on vielä mahdollista lisätä ylimääräisiä kokeita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5148064" y="191683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 lautakunta voi erittäin painavasta syystä päättää, että tutkinto aloitetaan alusta</a:t>
            </a:r>
          </a:p>
          <a:p>
            <a:r>
              <a:rPr lang="fi-FI" sz="2000" dirty="0"/>
              <a:t> opiskelu ulkomailla voi antaa lisäaikaa hajautukseen</a:t>
            </a:r>
          </a:p>
          <a:p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jos tutkintoa ei ole suoritettu määräajassa, on tutkinto aloitettava alusta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Päivämääriä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Abi-infot syksyn</a:t>
            </a:r>
            <a:r>
              <a:rPr lang="fi-FI" dirty="0"/>
              <a:t> 2024 YO-kirjoituksiin osallistuville pidetään toukokuun alussa</a:t>
            </a:r>
          </a:p>
          <a:p>
            <a:r>
              <a:rPr lang="fi-FI" dirty="0"/>
              <a:t>Opinto-ohjaajat tekevät opiskelijoiden kanssa kirjoitussuunnitelmia</a:t>
            </a:r>
          </a:p>
          <a:p>
            <a:r>
              <a:rPr lang="fi-FI" b="1" dirty="0">
                <a:solidFill>
                  <a:srgbClr val="FF0000"/>
                </a:solidFill>
              </a:rPr>
              <a:t>ILMOITTAUTUMINEN SYKSYN 2024 YO-KIRJOITUKSIIN 5. jakson päättöviikkoon mennessä</a:t>
            </a:r>
            <a:r>
              <a:rPr lang="fi-FI" dirty="0"/>
              <a:t> (ehdottomasti viimeistään 5.6.)</a:t>
            </a:r>
          </a:p>
          <a:p>
            <a:pPr lvl="0"/>
            <a:r>
              <a:rPr lang="fi-FI" sz="2800" b="1" dirty="0">
                <a:solidFill>
                  <a:srgbClr val="FF0000"/>
                </a:solidFill>
              </a:rPr>
              <a:t>ILMOITTAUTUMINEN KEVÄÄN 2025 YO-kirjoituksiin marraskuussa 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955605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Äidinkielen koe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  <a:r>
              <a:rPr lang="fi-FI" sz="1800" dirty="0"/>
              <a:t>kokeessa on kaksi osaa ja 2 koepäivää</a:t>
            </a:r>
          </a:p>
          <a:p>
            <a:r>
              <a:rPr lang="fi-FI" sz="1800" dirty="0"/>
              <a:t> molemmat osat on suoritettava samalla tutkintokerralla</a:t>
            </a:r>
          </a:p>
          <a:p>
            <a:r>
              <a:rPr lang="fi-FI" sz="1800" dirty="0"/>
              <a:t> arvosana määräytyy näissä kokeissa saadun  painotetun pistesumman perusteella (yhteistulos)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07504" y="2924944"/>
            <a:ext cx="4680520" cy="36471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LUKUTAIDON KOE </a:t>
            </a:r>
            <a:r>
              <a:rPr lang="fi-F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60p</a:t>
            </a:r>
          </a:p>
          <a:p>
            <a:pPr marL="342900" indent="-342900"/>
            <a:r>
              <a:rPr lang="fi-FI" sz="1800" dirty="0"/>
              <a:t>arvioidaan kokelaan kriittistä ja kulttuurista lukutaitoa eli taitoa eritellä, tulkita, arvioida ja hyödyntää monimuotoisia tekstejä</a:t>
            </a:r>
          </a:p>
          <a:p>
            <a:pPr marL="342900" indent="-342900"/>
            <a:r>
              <a:rPr lang="fi-FI" sz="1800" dirty="0"/>
              <a:t>Osa I keskittyy asia- ja mediatekstien, osa II kaunokirjallisten ja muiden fiktiivisten tekstien analysointiin ja tulkintaan.</a:t>
            </a:r>
          </a:p>
          <a:p>
            <a:pPr marL="342900" indent="-342900"/>
            <a:r>
              <a:rPr lang="fi-FI" sz="1800" dirty="0"/>
              <a:t>Kummassakin osassa vastataan yhteen tehtävään.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4788024" y="2924944"/>
            <a:ext cx="4248472" cy="412420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KIRJOITUSTAIDON KOE </a:t>
            </a:r>
            <a:r>
              <a:rPr lang="fi-F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60p</a:t>
            </a:r>
          </a:p>
          <a:p>
            <a:pPr marL="342900" indent="-342900"/>
            <a:r>
              <a:rPr lang="fi-FI" sz="1400" dirty="0"/>
              <a:t>arvioidaan kokelaan kirjallista ilmaisukykyä sekä taitoa kielentää ajatuksia ja hallita asiakokonaisuuksia </a:t>
            </a:r>
          </a:p>
          <a:p>
            <a:pPr marL="342900" indent="-342900"/>
            <a:r>
              <a:rPr lang="fi-FI" sz="1400" dirty="0"/>
              <a:t>Tehtävänä on tuottaa pohtiva, näkökulmia avaava tai kantaa ottava teksti aineistojen avulla.</a:t>
            </a:r>
          </a:p>
          <a:p>
            <a:pPr marL="342900" indent="-342900"/>
            <a:r>
              <a:rPr lang="fi-FI" sz="1400" dirty="0"/>
              <a:t>Kokeessa on tietty, äidinkielen ja kirjallisuuden oppiaineeseen tai lukion yhteisiin aihekokonaisuuksiin liittyvä laajahko teema ja 5–7 siihen liittyvää aihetta.</a:t>
            </a:r>
          </a:p>
          <a:p>
            <a:pPr marL="342900" indent="-342900"/>
            <a:r>
              <a:rPr lang="fi-FI" sz="1400" dirty="0"/>
              <a:t>Kokeessa annetaan 6–8 teemaan liittyvää aineistoa, ja kokelaan on käytettävä vähintään kahta aineistoa omassa tekstissään.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oli oikealle 11"/>
          <p:cNvSpPr/>
          <p:nvPr/>
        </p:nvSpPr>
        <p:spPr bwMode="auto">
          <a:xfrm>
            <a:off x="2627784" y="4240113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/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Nuoli oikealle 7"/>
          <p:cNvSpPr/>
          <p:nvPr/>
        </p:nvSpPr>
        <p:spPr bwMode="auto">
          <a:xfrm>
            <a:off x="2627784" y="2204444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/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4" name="Puolivapaa piirto 13"/>
          <p:cNvSpPr/>
          <p:nvPr/>
        </p:nvSpPr>
        <p:spPr>
          <a:xfrm>
            <a:off x="3131840" y="1812072"/>
            <a:ext cx="2736304" cy="1759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362137" rIns="10160" bIns="362136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psykologia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filosofia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historia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fysiikka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biologia</a:t>
            </a:r>
          </a:p>
        </p:txBody>
      </p:sp>
      <p:sp>
        <p:nvSpPr>
          <p:cNvPr id="15" name="Puolivapaa piirto 14"/>
          <p:cNvSpPr/>
          <p:nvPr/>
        </p:nvSpPr>
        <p:spPr>
          <a:xfrm>
            <a:off x="539552" y="2060843"/>
            <a:ext cx="2217128" cy="1257836"/>
          </a:xfrm>
          <a:custGeom>
            <a:avLst/>
            <a:gdLst>
              <a:gd name="connsiteX0" fmla="*/ 0 w 2217128"/>
              <a:gd name="connsiteY0" fmla="*/ 209644 h 1257836"/>
              <a:gd name="connsiteX1" fmla="*/ 61404 w 2217128"/>
              <a:gd name="connsiteY1" fmla="*/ 61403 h 1257836"/>
              <a:gd name="connsiteX2" fmla="*/ 209645 w 2217128"/>
              <a:gd name="connsiteY2" fmla="*/ 0 h 1257836"/>
              <a:gd name="connsiteX3" fmla="*/ 2007484 w 2217128"/>
              <a:gd name="connsiteY3" fmla="*/ 0 h 1257836"/>
              <a:gd name="connsiteX4" fmla="*/ 2155725 w 2217128"/>
              <a:gd name="connsiteY4" fmla="*/ 61404 h 1257836"/>
              <a:gd name="connsiteX5" fmla="*/ 2217128 w 2217128"/>
              <a:gd name="connsiteY5" fmla="*/ 209645 h 1257836"/>
              <a:gd name="connsiteX6" fmla="*/ 2217128 w 2217128"/>
              <a:gd name="connsiteY6" fmla="*/ 1048192 h 1257836"/>
              <a:gd name="connsiteX7" fmla="*/ 2155725 w 2217128"/>
              <a:gd name="connsiteY7" fmla="*/ 1196433 h 1257836"/>
              <a:gd name="connsiteX8" fmla="*/ 2007484 w 2217128"/>
              <a:gd name="connsiteY8" fmla="*/ 1257836 h 1257836"/>
              <a:gd name="connsiteX9" fmla="*/ 209644 w 2217128"/>
              <a:gd name="connsiteY9" fmla="*/ 1257836 h 1257836"/>
              <a:gd name="connsiteX10" fmla="*/ 61403 w 2217128"/>
              <a:gd name="connsiteY10" fmla="*/ 1196433 h 1257836"/>
              <a:gd name="connsiteX11" fmla="*/ 0 w 2217128"/>
              <a:gd name="connsiteY11" fmla="*/ 1048192 h 1257836"/>
              <a:gd name="connsiteX12" fmla="*/ 0 w 2217128"/>
              <a:gd name="connsiteY12" fmla="*/ 209644 h 12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128" h="1257836">
                <a:moveTo>
                  <a:pt x="0" y="209644"/>
                </a:moveTo>
                <a:cubicBezTo>
                  <a:pt x="0" y="154043"/>
                  <a:pt x="22088" y="100719"/>
                  <a:pt x="61404" y="61403"/>
                </a:cubicBezTo>
                <a:cubicBezTo>
                  <a:pt x="100720" y="22087"/>
                  <a:pt x="154044" y="0"/>
                  <a:pt x="209645" y="0"/>
                </a:cubicBezTo>
                <a:lnTo>
                  <a:pt x="2007484" y="0"/>
                </a:lnTo>
                <a:cubicBezTo>
                  <a:pt x="2063085" y="0"/>
                  <a:pt x="2116409" y="22088"/>
                  <a:pt x="2155725" y="61404"/>
                </a:cubicBezTo>
                <a:cubicBezTo>
                  <a:pt x="2195041" y="100720"/>
                  <a:pt x="2217128" y="154044"/>
                  <a:pt x="2217128" y="209645"/>
                </a:cubicBezTo>
                <a:lnTo>
                  <a:pt x="2217128" y="1048192"/>
                </a:lnTo>
                <a:cubicBezTo>
                  <a:pt x="2217128" y="1103793"/>
                  <a:pt x="2195041" y="1157117"/>
                  <a:pt x="2155725" y="1196433"/>
                </a:cubicBezTo>
                <a:cubicBezTo>
                  <a:pt x="2116409" y="1235749"/>
                  <a:pt x="2063085" y="1257836"/>
                  <a:pt x="2007484" y="1257836"/>
                </a:cubicBezTo>
                <a:lnTo>
                  <a:pt x="209644" y="1257836"/>
                </a:lnTo>
                <a:cubicBezTo>
                  <a:pt x="154043" y="1257836"/>
                  <a:pt x="100719" y="1235748"/>
                  <a:pt x="61403" y="1196433"/>
                </a:cubicBezTo>
                <a:cubicBezTo>
                  <a:pt x="22087" y="1157117"/>
                  <a:pt x="0" y="1103793"/>
                  <a:pt x="0" y="1048192"/>
                </a:cubicBezTo>
                <a:lnTo>
                  <a:pt x="0" y="2096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83322" tIns="122362" rIns="183322" bIns="12236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fi-FI" sz="3200" dirty="0">
                <a:solidFill>
                  <a:srgbClr val="000000"/>
                </a:solidFill>
              </a:rPr>
              <a:t>Reaalin koepäivä</a:t>
            </a:r>
          </a:p>
        </p:txBody>
      </p:sp>
      <p:sp>
        <p:nvSpPr>
          <p:cNvPr id="16" name="Puolivapaa piirto 15"/>
          <p:cNvSpPr/>
          <p:nvPr/>
        </p:nvSpPr>
        <p:spPr>
          <a:xfrm>
            <a:off x="3275856" y="3645028"/>
            <a:ext cx="2805347" cy="242766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496962" rIns="11430" bIns="496962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uskonto (</a:t>
            </a:r>
            <a:r>
              <a:rPr lang="fi-FI" sz="1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ev.lut./ort</a:t>
            </a: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.)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elämänkatsomustieto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yhteiskuntaoppi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kemia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maantiede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i-FI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terveystieto</a:t>
            </a:r>
          </a:p>
        </p:txBody>
      </p:sp>
      <p:sp>
        <p:nvSpPr>
          <p:cNvPr id="17" name="Puolivapaa piirto 16"/>
          <p:cNvSpPr/>
          <p:nvPr/>
        </p:nvSpPr>
        <p:spPr>
          <a:xfrm>
            <a:off x="539552" y="4072430"/>
            <a:ext cx="2403360" cy="1156770"/>
          </a:xfrm>
          <a:custGeom>
            <a:avLst/>
            <a:gdLst>
              <a:gd name="connsiteX0" fmla="*/ 0 w 2403360"/>
              <a:gd name="connsiteY0" fmla="*/ 192799 h 1156770"/>
              <a:gd name="connsiteX1" fmla="*/ 56470 w 2403360"/>
              <a:gd name="connsiteY1" fmla="*/ 56470 h 1156770"/>
              <a:gd name="connsiteX2" fmla="*/ 192800 w 2403360"/>
              <a:gd name="connsiteY2" fmla="*/ 1 h 1156770"/>
              <a:gd name="connsiteX3" fmla="*/ 2210561 w 2403360"/>
              <a:gd name="connsiteY3" fmla="*/ 0 h 1156770"/>
              <a:gd name="connsiteX4" fmla="*/ 2346890 w 2403360"/>
              <a:gd name="connsiteY4" fmla="*/ 56470 h 1156770"/>
              <a:gd name="connsiteX5" fmla="*/ 2403359 w 2403360"/>
              <a:gd name="connsiteY5" fmla="*/ 192800 h 1156770"/>
              <a:gd name="connsiteX6" fmla="*/ 2403360 w 2403360"/>
              <a:gd name="connsiteY6" fmla="*/ 963971 h 1156770"/>
              <a:gd name="connsiteX7" fmla="*/ 2346890 w 2403360"/>
              <a:gd name="connsiteY7" fmla="*/ 1100301 h 1156770"/>
              <a:gd name="connsiteX8" fmla="*/ 2210560 w 2403360"/>
              <a:gd name="connsiteY8" fmla="*/ 1156770 h 1156770"/>
              <a:gd name="connsiteX9" fmla="*/ 192799 w 2403360"/>
              <a:gd name="connsiteY9" fmla="*/ 1156770 h 1156770"/>
              <a:gd name="connsiteX10" fmla="*/ 56470 w 2403360"/>
              <a:gd name="connsiteY10" fmla="*/ 1100300 h 1156770"/>
              <a:gd name="connsiteX11" fmla="*/ 1 w 2403360"/>
              <a:gd name="connsiteY11" fmla="*/ 963970 h 1156770"/>
              <a:gd name="connsiteX12" fmla="*/ 0 w 2403360"/>
              <a:gd name="connsiteY12" fmla="*/ 192799 h 1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3360" h="1156770">
                <a:moveTo>
                  <a:pt x="0" y="192799"/>
                </a:moveTo>
                <a:cubicBezTo>
                  <a:pt x="0" y="141666"/>
                  <a:pt x="20313" y="92626"/>
                  <a:pt x="56470" y="56470"/>
                </a:cubicBezTo>
                <a:cubicBezTo>
                  <a:pt x="92627" y="20313"/>
                  <a:pt x="141666" y="1"/>
                  <a:pt x="192800" y="1"/>
                </a:cubicBezTo>
                <a:lnTo>
                  <a:pt x="2210561" y="0"/>
                </a:lnTo>
                <a:cubicBezTo>
                  <a:pt x="2261694" y="0"/>
                  <a:pt x="2310734" y="20313"/>
                  <a:pt x="2346890" y="56470"/>
                </a:cubicBezTo>
                <a:cubicBezTo>
                  <a:pt x="2383047" y="92627"/>
                  <a:pt x="2403359" y="141666"/>
                  <a:pt x="2403359" y="192800"/>
                </a:cubicBezTo>
                <a:cubicBezTo>
                  <a:pt x="2403359" y="449857"/>
                  <a:pt x="2403360" y="706914"/>
                  <a:pt x="2403360" y="963971"/>
                </a:cubicBezTo>
                <a:cubicBezTo>
                  <a:pt x="2403360" y="1015104"/>
                  <a:pt x="2383047" y="1064144"/>
                  <a:pt x="2346890" y="1100301"/>
                </a:cubicBezTo>
                <a:cubicBezTo>
                  <a:pt x="2310733" y="1136458"/>
                  <a:pt x="2261694" y="1156771"/>
                  <a:pt x="2210560" y="1156770"/>
                </a:cubicBezTo>
                <a:lnTo>
                  <a:pt x="192799" y="1156770"/>
                </a:lnTo>
                <a:cubicBezTo>
                  <a:pt x="141666" y="1156770"/>
                  <a:pt x="92626" y="1136457"/>
                  <a:pt x="56470" y="1100300"/>
                </a:cubicBezTo>
                <a:cubicBezTo>
                  <a:pt x="20313" y="1064143"/>
                  <a:pt x="1" y="1015104"/>
                  <a:pt x="1" y="963970"/>
                </a:cubicBezTo>
                <a:cubicBezTo>
                  <a:pt x="1" y="706913"/>
                  <a:pt x="0" y="449856"/>
                  <a:pt x="0" y="19279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8389" tIns="117429" rIns="178389" bIns="11742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fi-FI" sz="3200" dirty="0">
                <a:solidFill>
                  <a:srgbClr val="000000"/>
                </a:solidFill>
              </a:rPr>
              <a:t>Reaalin koepäivä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821" y="260648"/>
            <a:ext cx="7294563" cy="720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Reaalikokeen rakenne</a:t>
            </a: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8893175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i-FI" dirty="0">
                <a:solidFill>
                  <a:srgbClr val="000000"/>
                </a:solidFill>
              </a:rPr>
              <a:t>Reaalikokeessa on </a:t>
            </a:r>
            <a:r>
              <a:rPr lang="fi-FI" u="sng" dirty="0">
                <a:solidFill>
                  <a:srgbClr val="CC3300"/>
                </a:solidFill>
              </a:rPr>
              <a:t>kaksi koepäivää</a:t>
            </a:r>
            <a:r>
              <a:rPr lang="fi-FI" dirty="0">
                <a:solidFill>
                  <a:srgbClr val="000000"/>
                </a:solidFill>
              </a:rPr>
              <a:t> ja kummastakin aineryhmästä voit valita yhden kirjoitusaineen/tutkintokerta </a:t>
            </a:r>
          </a:p>
        </p:txBody>
      </p:sp>
      <p:sp>
        <p:nvSpPr>
          <p:cNvPr id="9228" name="Text Box 34"/>
          <p:cNvSpPr txBox="1">
            <a:spLocks noChangeArrowheads="1"/>
          </p:cNvSpPr>
          <p:nvPr/>
        </p:nvSpPr>
        <p:spPr bwMode="auto">
          <a:xfrm>
            <a:off x="107504" y="6269250"/>
            <a:ext cx="8784976" cy="400110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>
                <a:solidFill>
                  <a:srgbClr val="000000"/>
                </a:solidFill>
              </a:rPr>
              <a:t>hajauttamalla tutkinnon kolmeen kertaan voit suorittaa </a:t>
            </a:r>
            <a:r>
              <a:rPr lang="fi-FI" sz="2000" dirty="0">
                <a:solidFill>
                  <a:srgbClr val="C00000"/>
                </a:solidFill>
              </a:rPr>
              <a:t>6 reaalikoetta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7164288" y="2535287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i-FI" dirty="0">
                <a:solidFill>
                  <a:srgbClr val="000000"/>
                </a:solidFill>
              </a:rPr>
              <a:t>valitse yksi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7164288" y="4437112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i-FI" dirty="0">
                <a:solidFill>
                  <a:srgbClr val="000000"/>
                </a:solidFill>
              </a:rPr>
              <a:t>valitse yksi</a:t>
            </a:r>
          </a:p>
        </p:txBody>
      </p:sp>
    </p:spTree>
    <p:extLst>
      <p:ext uri="{BB962C8B-B14F-4D97-AF65-F5344CB8AC3E}">
        <p14:creationId xmlns:p14="http://schemas.microsoft.com/office/powerpoint/2010/main" val="1152338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228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Matematiikan koe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/>
              <a:t>voit valita opinnoista riippumatta kahden tason välillä</a:t>
            </a:r>
          </a:p>
          <a:p>
            <a:endParaRPr lang="fi-F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3356992"/>
            <a:ext cx="8568952" cy="1985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PITKÄ / LYHYT  MATEMATIIKKA</a:t>
            </a:r>
          </a:p>
          <a:p>
            <a:pPr marL="266700" indent="-266700"/>
            <a:r>
              <a:rPr lang="fi-FI" sz="1800" dirty="0"/>
              <a:t>kokeessa on 13 tehtävää, joista  vastataan 10 tehtävään</a:t>
            </a:r>
          </a:p>
          <a:p>
            <a:pPr marL="266700" indent="-266700"/>
            <a:r>
              <a:rPr lang="fi-FI" sz="1800" dirty="0"/>
              <a:t>Tehtävien maksimipistemäärä on 12. Kokeen enimmäispistemäärä on 120.</a:t>
            </a:r>
          </a:p>
          <a:p>
            <a:pPr marL="266700" indent="-266700"/>
            <a:r>
              <a:rPr lang="fi-FI" sz="1800" dirty="0"/>
              <a:t>A-osa suoritetaan ilman koejärjestelmän ohjelmia ja laskinta, B-osa näiden kanssa.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Kielikokeet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79512" y="3068960"/>
            <a:ext cx="4392488" cy="3046988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Kaikki osat samassa kokeessa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dirty="0"/>
              <a:t>Kuullun ymmärtäminen 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dirty="0"/>
              <a:t>Luetun ymmärtäminen 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dirty="0"/>
              <a:t>Kirjallinen tuottaminen 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dirty="0"/>
              <a:t>Sanaston ja rakenteiden hallinta 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148064" y="3140968"/>
            <a:ext cx="3888432" cy="1338828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66700" indent="-266700"/>
            <a:r>
              <a:rPr lang="fi-FI" sz="1800" dirty="0"/>
              <a:t>pisteet </a:t>
            </a:r>
            <a:r>
              <a:rPr lang="fi-FI" sz="1800" dirty="0" err="1"/>
              <a:t>max</a:t>
            </a:r>
            <a:r>
              <a:rPr lang="fi-FI" sz="1800" dirty="0"/>
              <a:t> (299)</a:t>
            </a:r>
          </a:p>
          <a:p>
            <a:pPr marL="266700" indent="-266700"/>
            <a:r>
              <a:rPr lang="fi-FI" sz="1800" dirty="0"/>
              <a:t>2 tuntia lisäaikaa, jos 2 lyhyttä kieltä samalla kerralla samana koepäivänä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23528" y="1268760"/>
            <a:ext cx="8352928" cy="1569660"/>
          </a:xfrm>
          <a:prstGeom prst="rect">
            <a:avLst/>
          </a:prstGeom>
          <a:solidFill>
            <a:srgbClr val="99FF99"/>
          </a:solidFill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/>
              <a:t>Pitkä</a:t>
            </a:r>
            <a:r>
              <a:rPr lang="fi-FI" dirty="0"/>
              <a:t>: </a:t>
            </a:r>
            <a:r>
              <a:rPr lang="fi-FI" dirty="0">
                <a:solidFill>
                  <a:srgbClr val="FF3300"/>
                </a:solidFill>
              </a:rPr>
              <a:t>englanti</a:t>
            </a:r>
            <a:r>
              <a:rPr lang="fi-FI" dirty="0">
                <a:solidFill>
                  <a:srgbClr val="0070C0"/>
                </a:solidFill>
              </a:rPr>
              <a:t>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/>
              <a:t>Lyhyt</a:t>
            </a:r>
            <a:r>
              <a:rPr lang="fi-FI" dirty="0"/>
              <a:t>: </a:t>
            </a:r>
            <a:r>
              <a:rPr lang="fi-FI" dirty="0">
                <a:solidFill>
                  <a:srgbClr val="0070C0"/>
                </a:solidFill>
              </a:rPr>
              <a:t>englanti, espanja, ranska, saksa, venäjä,</a:t>
            </a:r>
          </a:p>
          <a:p>
            <a:pPr>
              <a:spcBef>
                <a:spcPts val="0"/>
              </a:spcBef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italia, portugali, saame, latina(2 tasoa, sanakirja)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/>
              <a:t>Toinen kotimainen</a:t>
            </a:r>
            <a:r>
              <a:rPr lang="fi-FI" dirty="0"/>
              <a:t>: </a:t>
            </a:r>
            <a:r>
              <a:rPr lang="fi-FI" dirty="0">
                <a:solidFill>
                  <a:srgbClr val="FF3300"/>
                </a:solidFill>
              </a:rPr>
              <a:t>ruotsi</a:t>
            </a:r>
            <a:r>
              <a:rPr lang="fi-FI" dirty="0">
                <a:solidFill>
                  <a:srgbClr val="0070C0"/>
                </a:solidFill>
              </a:rPr>
              <a:t> (pitkä, </a:t>
            </a:r>
            <a:r>
              <a:rPr lang="fi-FI" dirty="0">
                <a:solidFill>
                  <a:srgbClr val="FF3300"/>
                </a:solidFill>
              </a:rPr>
              <a:t>keskipitkä</a:t>
            </a:r>
            <a:r>
              <a:rPr lang="fi-FI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E2C05FE-6A50-7A90-2158-45F83289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YO-</a:t>
            </a:r>
            <a:r>
              <a:rPr lang="en-US" dirty="0" err="1">
                <a:solidFill>
                  <a:schemeClr val="bg1"/>
                </a:solidFill>
              </a:rPr>
              <a:t>sali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Pohjantiellä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FADC4F-0EDA-1B96-6583-F0B577F2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68" b="23659"/>
          <a:stretch/>
        </p:blipFill>
        <p:spPr>
          <a:xfrm>
            <a:off x="125246" y="1417638"/>
            <a:ext cx="8894590" cy="4891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687863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Sähköiset </a:t>
            </a:r>
            <a:r>
              <a:rPr lang="fi-FI" dirty="0" err="1">
                <a:solidFill>
                  <a:schemeClr val="bg1"/>
                </a:solidFill>
              </a:rPr>
              <a:t>YO-kokeet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Abitti-koejärjestelmä</a:t>
            </a:r>
            <a:endParaRPr lang="fi-FI" dirty="0"/>
          </a:p>
          <a:p>
            <a:r>
              <a:rPr lang="fi-FI" dirty="0"/>
              <a:t>Kaikissa kokeissa </a:t>
            </a:r>
            <a:r>
              <a:rPr lang="fi-FI" b="1" dirty="0">
                <a:solidFill>
                  <a:srgbClr val="FF3300"/>
                </a:solidFill>
              </a:rPr>
              <a:t>oma</a:t>
            </a:r>
            <a:r>
              <a:rPr lang="fi-FI" dirty="0"/>
              <a:t> tietokone (koululta saatu) + </a:t>
            </a:r>
            <a:r>
              <a:rPr lang="fi-FI" u="sng" dirty="0"/>
              <a:t>langalliset </a:t>
            </a:r>
            <a:r>
              <a:rPr lang="fi-FI" dirty="0"/>
              <a:t>kuulokkeet + </a:t>
            </a:r>
            <a:r>
              <a:rPr lang="fi-FI" u="sng" dirty="0"/>
              <a:t>langallinen</a:t>
            </a:r>
            <a:r>
              <a:rPr lang="fi-FI" dirty="0"/>
              <a:t> hiiri + laturijohto</a:t>
            </a:r>
          </a:p>
          <a:p>
            <a:r>
              <a:rPr lang="fi-FI" dirty="0"/>
              <a:t>EI BLUETOOTH-yhteydellä toimivia!</a:t>
            </a:r>
          </a:p>
          <a:p>
            <a:r>
              <a:rPr lang="fi-FI" dirty="0"/>
              <a:t>Vastauksia voi hahmotella paperille; kynä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885979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Lue lisää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www.ylioppilastutkinto.fi</a:t>
            </a:r>
            <a:endParaRPr lang="fi-FI" dirty="0">
              <a:solidFill>
                <a:srgbClr val="000000"/>
              </a:solidFill>
            </a:endParaRPr>
          </a:p>
          <a:p>
            <a:pPr lvl="0"/>
            <a:r>
              <a:rPr lang="fi-FI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www.kallavedenlukio.fi</a:t>
            </a:r>
            <a:endParaRPr lang="fi-FI" dirty="0">
              <a:solidFill>
                <a:srgbClr val="000000"/>
              </a:solidFill>
            </a:endParaRPr>
          </a:p>
          <a:p>
            <a:pPr lvl="0">
              <a:buClr>
                <a:srgbClr val="0099CC"/>
              </a:buClr>
              <a:buSzPct val="80000"/>
              <a:buFont typeface="Wingdings" pitchFamily="2" charset="2"/>
              <a:buChar char="n"/>
              <a:defRPr/>
            </a:pPr>
            <a:endParaRPr lang="fi-FI" dirty="0">
              <a:solidFill>
                <a:srgbClr val="000000"/>
              </a:solidFill>
            </a:endParaRPr>
          </a:p>
          <a:p>
            <a:pPr lvl="0">
              <a:buClr>
                <a:srgbClr val="0099CC"/>
              </a:buClr>
              <a:buSzPct val="80000"/>
              <a:buFont typeface="Wingdings" pitchFamily="2" charset="2"/>
              <a:buChar char="n"/>
              <a:defRPr/>
            </a:pPr>
            <a:r>
              <a:rPr lang="fi-FI" dirty="0">
                <a:solidFill>
                  <a:srgbClr val="000000"/>
                </a:solidFill>
              </a:rPr>
              <a:t>Ylioppilastutkinnon sähköiseen järjestelmään voi tutustua ylioppilastutkintolautakunnan </a:t>
            </a:r>
            <a:r>
              <a:rPr lang="fi-FI" dirty="0" err="1">
                <a:solidFill>
                  <a:srgbClr val="000000"/>
                </a:solidFill>
              </a:rPr>
              <a:t>Abitti</a:t>
            </a:r>
            <a:r>
              <a:rPr lang="fi-FI" dirty="0">
                <a:solidFill>
                  <a:srgbClr val="000000"/>
                </a:solidFill>
              </a:rPr>
              <a:t>-sivuilla </a:t>
            </a:r>
            <a:r>
              <a:rPr lang="fi-FI" dirty="0">
                <a:solidFill>
                  <a:srgbClr val="000000"/>
                </a:solidFill>
                <a:hlinkClick r:id="rId4"/>
              </a:rPr>
              <a:t>www.abitti.fi</a:t>
            </a:r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9091657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39" y="216024"/>
            <a:ext cx="6716985" cy="9807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Tietojen luovuttaminen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96752"/>
            <a:ext cx="8784976" cy="3960440"/>
          </a:xfrm>
          <a:noFill/>
          <a:ln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lukiolla ja lautakunnalla on oikeus antaa ylioppilaiden nimet julkaistaviksi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jos ei halua nimeään julkaistavan ylioppilasluettelossa, tulee sitä pyytää kirjallisesti hyvissä ajoin ennen tuloksia – </a:t>
            </a:r>
            <a:r>
              <a:rPr lang="fi-FI" sz="2400" b="1" dirty="0">
                <a:solidFill>
                  <a:srgbClr val="FF0000"/>
                </a:solidFill>
              </a:rPr>
              <a:t>hoida koulun kansliassa!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lautakunnalla on lupa luovuttaa virkakäyttöön opiskelijavalintaa varten kokelaiden nimitiedot henkilötunnuksineen ja tiedot heidän arvosanoistaan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koululla ei ole lupaa julkaista kokelaiden arvosanatietoja ilman heidän suostumustaan</a:t>
            </a:r>
          </a:p>
        </p:txBody>
      </p:sp>
      <p:pic>
        <p:nvPicPr>
          <p:cNvPr id="7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6142930" y="5013176"/>
            <a:ext cx="2893566" cy="1927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594522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197991"/>
            <a:ext cx="8229600" cy="9267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Äkillinen sairastuminen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1"/>
            <a:ext cx="8568952" cy="38884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000" b="1" dirty="0"/>
              <a:t>rehtori voi saada lautakunnalta suullisen luvan erityisjärjestelyihin </a:t>
            </a:r>
          </a:p>
          <a:p>
            <a:pPr eaLnBrk="1" hangingPunct="1"/>
            <a:r>
              <a:rPr lang="fi-FI" sz="2000" b="1" dirty="0"/>
              <a:t>arvosanan noston voi saada vain yhdessä kokeessa </a:t>
            </a:r>
            <a:r>
              <a:rPr lang="fi-FI" sz="2000" b="1" dirty="0">
                <a:solidFill>
                  <a:srgbClr val="C00000"/>
                </a:solidFill>
              </a:rPr>
              <a:t>rajatapauksissa</a:t>
            </a:r>
            <a:r>
              <a:rPr lang="fi-FI" sz="2000" b="1" dirty="0"/>
              <a:t>, jos vamma tai sairaus on vaikuttanut merkittävästi suoritukseen</a:t>
            </a:r>
          </a:p>
          <a:p>
            <a:pPr eaLnBrk="1" hangingPunct="1"/>
            <a:r>
              <a:rPr lang="fi-FI" sz="2000" b="1" dirty="0"/>
              <a:t>erityisjärjestelyn saaneella arvosanan nosto vain erityisen painavasta syystä</a:t>
            </a:r>
          </a:p>
          <a:p>
            <a:pPr eaLnBrk="1" hangingPunct="1"/>
            <a:r>
              <a:rPr lang="fi-FI" sz="2000" b="1" dirty="0"/>
              <a:t>erityisen vaikea elämäntilanne voidaan myös huomioida</a:t>
            </a:r>
          </a:p>
          <a:p>
            <a:pPr eaLnBrk="1" hangingPunct="1"/>
            <a:r>
              <a:rPr lang="fi-FI" sz="2000" b="1" u="sng" dirty="0"/>
              <a:t>Huom. </a:t>
            </a:r>
            <a:r>
              <a:rPr lang="fi-FI" sz="2000" b="1" dirty="0"/>
              <a:t>Arvosanan korottaminen lausunnon perusteella vain i -&gt; a</a:t>
            </a:r>
          </a:p>
          <a:p>
            <a:pPr eaLnBrk="1" hangingPunct="1"/>
            <a:endParaRPr lang="fi-FI" sz="2000" b="1" dirty="0"/>
          </a:p>
          <a:p>
            <a:pPr eaLnBrk="1" hangingPunct="1"/>
            <a:endParaRPr lang="fi-FI" sz="2000" b="1" dirty="0"/>
          </a:p>
        </p:txBody>
      </p:sp>
      <p:sp>
        <p:nvSpPr>
          <p:cNvPr id="5" name="Tekstikehys 4"/>
          <p:cNvSpPr txBox="1"/>
          <p:nvPr/>
        </p:nvSpPr>
        <p:spPr>
          <a:xfrm>
            <a:off x="179512" y="4293096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LAUSUNNOT: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611560" y="4797152"/>
            <a:ext cx="7992888" cy="17851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C33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lääkärintodistuksesta tulee selkeästi ilmetä sairaus sekä sen vaikeusaste ja työkyvyttömyysaika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vaikeasta elämäntilanteesta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rehtorin tai asiantuntijan asiaa selvittävä puoltolause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Äkillinen sairastuminen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/>
          <a:lstStyle/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i-FI" altLang="fi-FI" sz="2700" kern="1200" dirty="0">
                <a:solidFill>
                  <a:prstClr val="black"/>
                </a:solidFill>
              </a:rPr>
              <a:t>Mikäli abiturientti on koepäivänä niin </a:t>
            </a:r>
            <a:r>
              <a:rPr lang="fi-FI" altLang="fi-FI" sz="2700" b="1" kern="1200" dirty="0">
                <a:solidFill>
                  <a:prstClr val="black"/>
                </a:solidFill>
              </a:rPr>
              <a:t>sairas</a:t>
            </a:r>
            <a:r>
              <a:rPr lang="fi-FI" altLang="fi-FI" sz="2700" kern="1200" dirty="0">
                <a:solidFill>
                  <a:prstClr val="black"/>
                </a:solidFill>
              </a:rPr>
              <a:t>, että ei pysty tulemaan kirjoituspaikalle tulee ottaa yhteyttä apulaisrehtoriin (puh.044-7184524)</a:t>
            </a:r>
          </a:p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i-FI" altLang="fi-FI" sz="2700" b="1" kern="1200" dirty="0">
                <a:solidFill>
                  <a:prstClr val="black"/>
                </a:solidFill>
              </a:rPr>
              <a:t>Lääkärintodistuksella voi mitätöidä kokeeseen ilmoittautumisen.</a:t>
            </a:r>
          </a:p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i-FI" altLang="fi-FI" sz="2700" kern="1200" dirty="0">
                <a:solidFill>
                  <a:prstClr val="black"/>
                </a:solidFill>
              </a:rPr>
              <a:t>Jos abiturientti käy yo-kokeiden aikana lääkärillä &gt; </a:t>
            </a:r>
            <a:r>
              <a:rPr lang="fi-FI" altLang="fi-FI" sz="2700" b="1" kern="1200" dirty="0">
                <a:solidFill>
                  <a:srgbClr val="FF0000"/>
                </a:solidFill>
              </a:rPr>
              <a:t>lääkärintodistus kansliaan. </a:t>
            </a:r>
            <a:r>
              <a:rPr lang="fi-FI" altLang="fi-FI" sz="2700" b="1" kern="1200" dirty="0"/>
              <a:t>Lääkärintodistuksesta tulee selkeästi ilmetä diagnoosi ja työkyvyttömyysaika.</a:t>
            </a:r>
          </a:p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i-FI" altLang="fi-FI" sz="2700" b="1" kern="1200" dirty="0">
                <a:solidFill>
                  <a:srgbClr val="FF3300"/>
                </a:solidFill>
              </a:rPr>
              <a:t>Lähetämme myös vaikean elämäntilanteen lausunnot huomioitavaksi arvostelussa.</a:t>
            </a:r>
          </a:p>
          <a:p>
            <a:pPr marL="0" lv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938423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FFFFFF"/>
                </a:solidFill>
              </a:rPr>
              <a:t>SYKSYN 2024 YO-KOKEET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000" dirty="0"/>
          </a:p>
          <a:p>
            <a:r>
              <a:rPr lang="fi-FI" sz="2000" dirty="0"/>
              <a:t>ma 16.9. 	äidinkieli ja kirjallisuus (suomi ja ruotsi), lukutaidon koe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000" dirty="0"/>
              <a:t>ke 18.9. 	reaali (uskonto, elämänkatsomustieto, yhteiskuntaoppi,  		kemia, maantiede, terveystieto)</a:t>
            </a:r>
          </a:p>
          <a:p>
            <a:r>
              <a:rPr lang="fi-FI" sz="2000" dirty="0"/>
              <a:t>pe 20.9. 	vieras kieli, pitkä oppimäärä</a:t>
            </a:r>
          </a:p>
          <a:p>
            <a:r>
              <a:rPr lang="fi-FI" sz="2000" dirty="0"/>
              <a:t>ma 23.9. 	toinen kotimainen kieli, pitkä ja keskipitkä oppimäärä</a:t>
            </a:r>
          </a:p>
          <a:p>
            <a:r>
              <a:rPr lang="fi-FI" sz="2000" dirty="0"/>
              <a:t>ti 24.9. 	reaali (psykologia, filosofia, historia, fysiikka, biologia)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000" dirty="0"/>
              <a:t>to 26.9. 	matematiikka, pitkä ja lyhyt oppimäärä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000" dirty="0"/>
              <a:t>pe 27.9. 	äidinkieli ja kirjallisuus(suomi ja ruotsi), kirjoitustaidon 		koe; suomi/ruotsi toisena kielenä ja kirjallisuus -koe</a:t>
            </a:r>
          </a:p>
          <a:p>
            <a:r>
              <a:rPr lang="fi-FI" sz="2000" dirty="0"/>
              <a:t>ma 30.9. 	vieras kieli, lyhyt oppimäärä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9558852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Tulokset Opintopolussa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Tulokset ja kokelaan arvostellut koesuoritukset annetaan kokelaalle ja alle 18-vuotiaan kokelaan huoltajalle nähtäväksi Opetushallituksen Oma Opintopolku -palvelussa seuraavana päivänä tulosten tultua kouluille </a:t>
            </a:r>
          </a:p>
          <a:p>
            <a:r>
              <a:rPr lang="fi-FI" dirty="0"/>
              <a:t>Linkki </a:t>
            </a:r>
            <a:r>
              <a:rPr lang="fi-FI" dirty="0" err="1"/>
              <a:t>YTL:n</a:t>
            </a:r>
            <a:r>
              <a:rPr lang="fi-FI" dirty="0"/>
              <a:t> sivuilla </a:t>
            </a:r>
            <a:r>
              <a:rPr lang="fi-FI" dirty="0">
                <a:hlinkClick r:id="rId2"/>
              </a:rPr>
              <a:t>https://www.ylioppilastutkinto.fi/ylioppilastutkinto/tulokset-ja-koesuoritukset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8034748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Oikaisuvaatimus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Jos epäilet, että arvostelussa on tapahtunut virhe, saat vaatia lautakunnalta asiaan oikaisua. </a:t>
            </a:r>
          </a:p>
          <a:p>
            <a:r>
              <a:rPr lang="fi-FI" sz="1800" dirty="0"/>
              <a:t>Hakemus on jätettävä 14 päivän kuluessa siitä, kun sinulla on ollut mahdollisuus saada arvosteltu koesuoritus nähtäväksesi.</a:t>
            </a:r>
          </a:p>
          <a:p>
            <a:r>
              <a:rPr lang="fi-FI" sz="1800" dirty="0"/>
              <a:t>LINKKI TULEE </a:t>
            </a:r>
            <a:r>
              <a:rPr lang="fi-FI" sz="1800" dirty="0" err="1"/>
              <a:t>YTL:n</a:t>
            </a:r>
            <a:r>
              <a:rPr lang="fi-FI" sz="1800" dirty="0"/>
              <a:t> KOTISIVUILLE, MISTÄ PÄÄSEE KATSOMAAN VASTAUKSENSA.  </a:t>
            </a:r>
          </a:p>
          <a:p>
            <a:r>
              <a:rPr lang="fi-FI" sz="1800" dirty="0"/>
              <a:t>Oikaisuvaatimuksen voi tehdä kokelas itse tai alle 18-vuotiaan kokelaan huoltaja. (Voit myös antaa esimerkiksi lukiosi rehtorille valtakirjan, jotta hän voi tehdä oikaisuvaatimuksen puolestasi.)</a:t>
            </a:r>
          </a:p>
          <a:p>
            <a:r>
              <a:rPr lang="fi-FI" sz="1800" dirty="0"/>
              <a:t>Oikaisuvaatimus tehdään lautakunnan sähköisessä asiointipalvelussa.</a:t>
            </a:r>
          </a:p>
          <a:p>
            <a:r>
              <a:rPr lang="fi-FI" sz="1800" dirty="0"/>
              <a:t>Oikaisuvaatimus on maksullinen. Maksu maksetaan sähköisessä asiointipalvelussa oikaisuvaatimuksen lähettämisen yhteydessä. Maksu palautetaan, jos arvosana tai pistemäärä muuttuu oikaisuvaatimuksen johdosta.</a:t>
            </a:r>
          </a:p>
        </p:txBody>
      </p:sp>
    </p:spTree>
    <p:extLst>
      <p:ext uri="{BB962C8B-B14F-4D97-AF65-F5344CB8AC3E}">
        <p14:creationId xmlns:p14="http://schemas.microsoft.com/office/powerpoint/2010/main" val="1753660840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Koesuoritusta heikentävän syyn huomioon ottaminen ylioppilastutkinnossa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/>
          <a:lstStyle/>
          <a:p>
            <a:endParaRPr lang="fi-FI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28775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Erityisjärjestelyt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tarkoituksena luoda kokelaille kohtuulliset ja yhdenvertaiset mahdollisuudet kokeiden suorittamiseen </a:t>
            </a:r>
          </a:p>
          <a:p>
            <a:r>
              <a:rPr lang="fi-FI" sz="2800" dirty="0"/>
              <a:t>sisältö määräytyy tapauskohtaisesti syiden luonteen ja niiden aiheuttamien vaikeuksien asteen mukaisesti</a:t>
            </a:r>
          </a:p>
          <a:p>
            <a:r>
              <a:rPr lang="fi-FI" sz="2800" dirty="0"/>
              <a:t>lukio-opinnoissa (tai muissa) havaittu tuen tarve ja toteutetut tukitoimet yhtenä perusteena erityisjärjestelyiden tarvetta arvioitaessa </a:t>
            </a:r>
          </a:p>
          <a:p>
            <a:r>
              <a:rPr lang="fi-FI" sz="2800" dirty="0"/>
              <a:t>muitakin perusteita voidaan käyttää erityisjärjestelyiden myöntämiselle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4721637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Hakemus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kirjallisesti Ylioppilastutkintolautakunnalle </a:t>
            </a:r>
          </a:p>
          <a:p>
            <a:pPr marL="0" indent="0">
              <a:buNone/>
            </a:pPr>
            <a:r>
              <a:rPr lang="fi-FI" dirty="0"/>
              <a:t>Koesuoritusta heikentävinä syinä otetaan huomioon </a:t>
            </a:r>
          </a:p>
          <a:p>
            <a:r>
              <a:rPr lang="fi-FI" dirty="0"/>
              <a:t>sairaus tai vamma</a:t>
            </a:r>
          </a:p>
          <a:p>
            <a:r>
              <a:rPr lang="fi-FI" dirty="0"/>
              <a:t>erityisen vaikea elämäntilanne </a:t>
            </a:r>
          </a:p>
          <a:p>
            <a:r>
              <a:rPr lang="fi-FI" dirty="0"/>
              <a:t>lukemisen ja kirjoittamisen erityisvaikeus </a:t>
            </a:r>
          </a:p>
          <a:p>
            <a:r>
              <a:rPr lang="fi-FI" dirty="0"/>
              <a:t>vieraskielisen kokelaan opetuskielen puutteellinen hallinta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645476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hakemukseen liitetään lukion lausunto haettavien erityisjärjestelyiden </a:t>
            </a:r>
            <a:r>
              <a:rPr lang="fi-FI" b="1" dirty="0"/>
              <a:t>tarpeesta, toimivuudesta ja kohtuullisuudesta</a:t>
            </a:r>
          </a:p>
          <a:p>
            <a:r>
              <a:rPr lang="fi-FI" dirty="0"/>
              <a:t>Jos kokelaalla on ollut mahdollisuus erityisjärjestelyihin opintojen aikana,</a:t>
            </a:r>
            <a:r>
              <a:rPr lang="fi-FI" b="1" dirty="0"/>
              <a:t> tulee lausunnosta käydä ilmi, onko kokelas käyttänyt näitä järjestelyitä ja ovatko ne olleet hänelle tarpeellisia.</a:t>
            </a:r>
          </a:p>
          <a:p>
            <a:r>
              <a:rPr lang="fi-FI" dirty="0"/>
              <a:t>Ennen hakemista neuvoteltava rehtorin kanssa.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470486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Poikkeava arvostelu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suhtaudutaan pidättyvästi, sillä se muodostaa poikkeuksen kokelaiden yhdenvertaisen kohtelun periaatteesta</a:t>
            </a:r>
          </a:p>
          <a:p>
            <a:r>
              <a:rPr lang="fi-FI" sz="2800" dirty="0"/>
              <a:t>sovelletaan vain, jos erityisjärjestelyitä ei voida pitää riittävinä turvaamaan kokeen yhtäläisiä suorittamismahdollisuuksia, riippumatta siitä, onko erityisjärjestelyitä haettu tai käytetty</a:t>
            </a:r>
          </a:p>
          <a:p>
            <a:r>
              <a:rPr lang="fi-FI" sz="2800" dirty="0">
                <a:solidFill>
                  <a:srgbClr val="FF0000"/>
                </a:solidFill>
              </a:rPr>
              <a:t>Sairaus tai vamma, lukihäiriö tai vaikea elämäntilanne </a:t>
            </a:r>
            <a:r>
              <a:rPr lang="fi-FI" sz="2800" b="1" dirty="0">
                <a:solidFill>
                  <a:srgbClr val="FF0000"/>
                </a:solidFill>
              </a:rPr>
              <a:t>voidaan ottaa arvostelussa huomioon vain, jos kokelas on saamassa kokeesta hylätyn arvosanan</a:t>
            </a:r>
            <a:r>
              <a:rPr lang="fi-FI" sz="2800" dirty="0">
                <a:solidFill>
                  <a:srgbClr val="FF0000"/>
                </a:solidFill>
              </a:rPr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13421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Hakemus toimitettava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viimeistään</a:t>
            </a:r>
          </a:p>
          <a:p>
            <a:r>
              <a:rPr lang="fi-FI" sz="2800" dirty="0"/>
              <a:t>kevään tutkinnon osalta 30. marraskuuta </a:t>
            </a:r>
          </a:p>
          <a:p>
            <a:r>
              <a:rPr lang="fi-FI" sz="2800" dirty="0"/>
              <a:t>syksyn tutkinnon osalta 30. huhtikuuta (Poikkeuksena ovat erityisjärjestelytarpeet, jotka ilmenevät äkillisesti yllä ilmoitettujen päivämäärien jälkeen.)</a:t>
            </a:r>
          </a:p>
          <a:p>
            <a:r>
              <a:rPr lang="fi-FI" sz="2800" dirty="0"/>
              <a:t>lautakunta lähettää päätöksen kokelaalle sekä tiedoksi lukiolle</a:t>
            </a:r>
          </a:p>
          <a:p>
            <a:r>
              <a:rPr lang="fi-FI" sz="2800" dirty="0"/>
              <a:t>päätös on voimassa korkeintaan 6 vuotta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0891796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LUKI-vaikeus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Mahdollisuus erityisjärjestelyihin, jos LUKI-vaikeus vaikuttaa</a:t>
            </a:r>
          </a:p>
          <a:p>
            <a:r>
              <a:rPr lang="fi-FI" dirty="0">
                <a:solidFill>
                  <a:srgbClr val="FF0000"/>
                </a:solidFill>
              </a:rPr>
              <a:t>jonkin verran </a:t>
            </a:r>
            <a:r>
              <a:rPr lang="fi-FI" dirty="0"/>
              <a:t>-&gt;  oikeus suurentaa kirjasinkokoa ja oikeus suurempaan näyttöön</a:t>
            </a:r>
          </a:p>
          <a:p>
            <a:r>
              <a:rPr lang="fi-FI" dirty="0">
                <a:solidFill>
                  <a:srgbClr val="FF0000"/>
                </a:solidFill>
              </a:rPr>
              <a:t>merkittävästi</a:t>
            </a:r>
            <a:r>
              <a:rPr lang="fi-FI" dirty="0"/>
              <a:t> -&gt; lisäaikaa kokeen suorittamiseen</a:t>
            </a:r>
          </a:p>
          <a:p>
            <a:r>
              <a:rPr lang="fi-FI" dirty="0">
                <a:solidFill>
                  <a:srgbClr val="FF0000"/>
                </a:solidFill>
              </a:rPr>
              <a:t>erittäin paljon </a:t>
            </a:r>
            <a:r>
              <a:rPr lang="fi-FI" dirty="0"/>
              <a:t>-&gt; edellisen lisäksi oikeus erilliseen pienryhmätilaan.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524918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Sairaus ja vamma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tarvitaan lääkärin lausunto sekä muut tilanteen selvittämiseen tarvittavat liitteet</a:t>
            </a:r>
          </a:p>
          <a:p>
            <a:r>
              <a:rPr lang="fi-FI" sz="2400" dirty="0"/>
              <a:t>Lääkärinlausunnosta tulee ilmetä </a:t>
            </a:r>
            <a:r>
              <a:rPr lang="fi-FI" sz="2400" b="1" dirty="0"/>
              <a:t>diagnoosi, sairauden tai vamman vaikutukset kokeiden suorittamiseen ja lääkärin erikoisala</a:t>
            </a:r>
            <a:r>
              <a:rPr lang="fi-FI" sz="2400" dirty="0"/>
              <a:t>, ja siinä tulee olla lääkärin allekirjoitus.</a:t>
            </a:r>
          </a:p>
          <a:p>
            <a:r>
              <a:rPr lang="fi-FI" sz="2400" dirty="0"/>
              <a:t>Sairauden tai vamman perusteella voidaan kokelaalle myöntää </a:t>
            </a:r>
            <a:r>
              <a:rPr lang="fi-FI" sz="2400" b="1" dirty="0"/>
              <a:t>erityisjärjestelyjä</a:t>
            </a:r>
            <a:r>
              <a:rPr lang="fi-FI" sz="2400" dirty="0"/>
              <a:t> ylioppilastutkinnon kokeiden suorittamista varten.</a:t>
            </a:r>
          </a:p>
          <a:p>
            <a:r>
              <a:rPr lang="fi-FI" sz="2400" dirty="0"/>
              <a:t>Myös raskaudesta johtuvien tarpeiden perusteella voidaan myöntää erityisjärjestelyjä.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596981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Päivämääriä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Mahdolliset erityisjärjestelyhakemukset ja luki-lausunnot </a:t>
            </a:r>
            <a:r>
              <a:rPr lang="fi-FI" dirty="0"/>
              <a:t>lähetettävä </a:t>
            </a:r>
            <a:r>
              <a:rPr lang="fi-FI" dirty="0" err="1"/>
              <a:t>YTL:lle</a:t>
            </a:r>
            <a:r>
              <a:rPr lang="fi-FI" dirty="0"/>
              <a:t> </a:t>
            </a:r>
            <a:r>
              <a:rPr lang="fi-FI" u="sng" dirty="0"/>
              <a:t>viimeistään 30.4. </a:t>
            </a:r>
            <a:r>
              <a:rPr lang="fi-FI" dirty="0"/>
              <a:t>syksyllä tutkinnon aloittavien osalta</a:t>
            </a:r>
          </a:p>
          <a:p>
            <a:r>
              <a:rPr lang="fi-FI" b="1" dirty="0">
                <a:solidFill>
                  <a:srgbClr val="FF0000"/>
                </a:solidFill>
              </a:rPr>
              <a:t>Näissä yhteys erityisopettaja Annulotta Marjaseen tai apulaisrehtori Tiina Karjalaiseen </a:t>
            </a:r>
          </a:p>
          <a:p>
            <a:r>
              <a:rPr lang="fi-FI" dirty="0"/>
              <a:t>Annulotta puh. 044 7184819 / Wilma</a:t>
            </a:r>
          </a:p>
          <a:p>
            <a:r>
              <a:rPr lang="fi-FI" dirty="0"/>
              <a:t>Tiina puh. 044 7184524 / Wilma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402564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</a:t>
            </a:r>
            <a:r>
              <a:rPr lang="fi-FI" dirty="0">
                <a:solidFill>
                  <a:schemeClr val="bg1"/>
                </a:solidFill>
              </a:rPr>
              <a:t>yisen vaikea elämäntilanne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kokelaan tulee hankkia asiaa koskeva lausunto. </a:t>
            </a:r>
          </a:p>
          <a:p>
            <a:r>
              <a:rPr lang="fi-FI" sz="2400" dirty="0"/>
              <a:t>Erityisen vaikea elämäntilanne voi johtua esimerkiksi lähiomaisen vakavasta sairastumisesta tai kuolemasta, vaikeasta perhetilanteesta tai raskaasta oikeudellisesta prosessista.</a:t>
            </a:r>
          </a:p>
          <a:p>
            <a:r>
              <a:rPr lang="fi-FI" sz="2400" dirty="0"/>
              <a:t>Lausunnon voi antaa kuraattori, psykologi, terveydenhoitaja tai lääkäri.</a:t>
            </a:r>
          </a:p>
          <a:p>
            <a:r>
              <a:rPr lang="fi-FI" sz="2400" dirty="0"/>
              <a:t>Erityisjärjestelyn saaminen ei edellytä lääketieteellistä diagnoosia, mutta tällaista lausuntoa voidaan hyödyntää erityisjärjestelyn tarpeen arvioinnissa.</a:t>
            </a:r>
          </a:p>
          <a:p>
            <a:r>
              <a:rPr lang="fi-FI" sz="2400" dirty="0"/>
              <a:t>voidaan myöntää erityisjärjestelyjä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3032453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chemeClr val="tx1"/>
                </a:solidFill>
              </a:rPr>
              <a:t>Vi</a:t>
            </a:r>
            <a:r>
              <a:rPr lang="fi-FI" sz="3200" dirty="0">
                <a:solidFill>
                  <a:schemeClr val="bg1"/>
                </a:solidFill>
              </a:rPr>
              <a:t>eraskielisen kokelaan opetuskielen  </a:t>
            </a:r>
            <a:r>
              <a:rPr lang="fi-FI" sz="3200" dirty="0">
                <a:solidFill>
                  <a:schemeClr val="tx1"/>
                </a:solidFill>
              </a:rPr>
              <a:t>puutteellinen hallinta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voidaan hakemuksesta myöntää </a:t>
            </a:r>
            <a:r>
              <a:rPr lang="fi-FI" sz="2400" b="1" dirty="0"/>
              <a:t>erityisjärjestelynä kaksi tuntia lisäaikaa muissa kuin vieraan kielen kokeissa</a:t>
            </a:r>
            <a:r>
              <a:rPr lang="fi-FI" sz="2400" dirty="0"/>
              <a:t>. </a:t>
            </a:r>
          </a:p>
          <a:p>
            <a:r>
              <a:rPr lang="fi-FI" sz="2400" dirty="0"/>
              <a:t>Hakemuksesta tulee ilmetä </a:t>
            </a:r>
            <a:r>
              <a:rPr lang="fi-FI" sz="2400" b="1" dirty="0"/>
              <a:t>väestörekisteriin merkitty äidinkieli, kotona käytettävät kielet sekä koulunkäynti, opiskelu tai työskentely suomeksi tai ruotsiksi. </a:t>
            </a:r>
          </a:p>
          <a:p>
            <a:r>
              <a:rPr lang="fi-FI" sz="2400" dirty="0"/>
              <a:t>Kokelaan kielitaustastaan saamat pisteet ja kummankin opettajan arviosta saadut pisteet lasketaan yhteen. Jos kokelas saa yhteensä vähintään 20/36 pistettä kriteerien perusteella ja hakemuksesta ilmenee lisäajan tarve, voidaan kokelaalle myöntää lisäaikaa.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627935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Ohjausta saatavilla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>
                <a:solidFill>
                  <a:srgbClr val="FF0000"/>
                </a:solidFill>
              </a:rPr>
              <a:t>Jos on kysyttävää liittyen yo-kirjoituksiin, ota yhteyttä, niin neuvomme:</a:t>
            </a:r>
          </a:p>
          <a:p>
            <a:r>
              <a:rPr lang="fi-FI" sz="2800" dirty="0"/>
              <a:t>Apulaisrehtori Tiina Karjalainen, puh. 044 7184524 tai Wilmalla</a:t>
            </a:r>
          </a:p>
          <a:p>
            <a:r>
              <a:rPr lang="fi-FI" sz="2800" dirty="0"/>
              <a:t>Opinto-ohjaaja Annika Jonninen, puh. 044 7184527 tai Wilmalla</a:t>
            </a:r>
          </a:p>
          <a:p>
            <a:r>
              <a:rPr lang="fi-FI" sz="2800" dirty="0"/>
              <a:t>Opinto-ohjaaja Anne Sivén, puh. 044 7184528 tai Wilmalla</a:t>
            </a:r>
          </a:p>
          <a:p>
            <a:r>
              <a:rPr lang="fi-FI" sz="2800" dirty="0"/>
              <a:t>Opinto-ohjaaja Ella Koistinen, puh. 044 7181066 tai Wilmalla</a:t>
            </a:r>
          </a:p>
        </p:txBody>
      </p:sp>
    </p:spTree>
    <p:extLst>
      <p:ext uri="{BB962C8B-B14F-4D97-AF65-F5344CB8AC3E}">
        <p14:creationId xmlns:p14="http://schemas.microsoft.com/office/powerpoint/2010/main" val="330965683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4">
                <a:lumMod val="5000"/>
                <a:lumOff val="95000"/>
              </a:schemeClr>
            </a:gs>
            <a:gs pos="81000">
              <a:schemeClr val="accent4">
                <a:lumMod val="45000"/>
                <a:lumOff val="55000"/>
              </a:schemeClr>
            </a:gs>
            <a:gs pos="8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2F4D7-C3E9-43AD-AA40-51EAD2BE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1" y="1527810"/>
            <a:ext cx="3192236" cy="2455724"/>
          </a:xfrm>
        </p:spPr>
        <p:txBody>
          <a:bodyPr anchor="b">
            <a:normAutofit/>
          </a:bodyPr>
          <a:lstStyle/>
          <a:p>
            <a:pPr algn="ctr"/>
            <a:r>
              <a:rPr lang="fi-FI" b="1" dirty="0"/>
              <a:t>OPISKELUHUOLTO TARVITTAESSA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340488-45A0-4C13-B0BD-1CFF6153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755" y="1687412"/>
            <a:ext cx="4524725" cy="48379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2900" b="1" dirty="0"/>
              <a:t>OPISKELUTERVEYDENHUOLTO JA PSYKOSOSIAALINEN OPISKELUHUOLTO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900" b="1" dirty="0"/>
          </a:p>
          <a:p>
            <a:pPr>
              <a:lnSpc>
                <a:spcPct val="110000"/>
              </a:lnSpc>
            </a:pPr>
            <a:r>
              <a:rPr lang="fi-FI" sz="2900" b="1" dirty="0"/>
              <a:t>Terveydenhoitaja</a:t>
            </a:r>
            <a:r>
              <a:rPr lang="fi-FI" sz="2900" dirty="0"/>
              <a:t> Tiina Ollikainen (p. 044 718 6559)</a:t>
            </a:r>
          </a:p>
          <a:p>
            <a:pPr>
              <a:lnSpc>
                <a:spcPct val="110000"/>
              </a:lnSpc>
            </a:pPr>
            <a:r>
              <a:rPr lang="fi-FI" sz="2900" b="1" dirty="0"/>
              <a:t>Kuraattori</a:t>
            </a:r>
            <a:r>
              <a:rPr lang="fi-FI" sz="2900" dirty="0"/>
              <a:t> Elisa Repo (p. 044 718 1978)</a:t>
            </a:r>
          </a:p>
          <a:p>
            <a:pPr>
              <a:lnSpc>
                <a:spcPct val="110000"/>
              </a:lnSpc>
            </a:pPr>
            <a:r>
              <a:rPr lang="fi-FI" sz="2900" b="1" dirty="0"/>
              <a:t>Psykologi</a:t>
            </a:r>
            <a:r>
              <a:rPr lang="fi-FI" sz="2900" dirty="0"/>
              <a:t> Tarja Rouhiainen (p. </a:t>
            </a:r>
            <a:r>
              <a:rPr lang="fi-FI" sz="29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044 718 4098)</a:t>
            </a:r>
            <a:endParaRPr lang="fi-FI" sz="2900" dirty="0"/>
          </a:p>
          <a:p>
            <a:pPr>
              <a:lnSpc>
                <a:spcPct val="110000"/>
              </a:lnSpc>
            </a:pPr>
            <a:endParaRPr lang="fi-FI" sz="2900" dirty="0"/>
          </a:p>
          <a:p>
            <a:pPr>
              <a:lnSpc>
                <a:spcPct val="110000"/>
              </a:lnSpc>
            </a:pPr>
            <a:r>
              <a:rPr lang="fi-FI" sz="2900" dirty="0"/>
              <a:t>Yhteydenotot: soittamalla, tekstiviestillä tai sähköpostilla (etu.sukunimi@pshyvinvointialue.fi)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900" dirty="0"/>
              <a:t> </a:t>
            </a:r>
          </a:p>
          <a:p>
            <a:pPr>
              <a:lnSpc>
                <a:spcPct val="110000"/>
              </a:lnSpc>
            </a:pPr>
            <a:r>
              <a:rPr lang="fi-FI" sz="2900" dirty="0"/>
              <a:t>www.pshyvinvointialue.fi</a:t>
            </a:r>
          </a:p>
          <a:p>
            <a:pPr>
              <a:lnSpc>
                <a:spcPct val="110000"/>
              </a:lnSpc>
            </a:pPr>
            <a:endParaRPr lang="fi-FI" dirty="0"/>
          </a:p>
        </p:txBody>
      </p:sp>
      <p:pic>
        <p:nvPicPr>
          <p:cNvPr id="1026" name="Picture 2" descr="Kuvan esikatselu">
            <a:extLst>
              <a:ext uri="{FF2B5EF4-FFF2-40B4-BE49-F238E27FC236}">
                <a16:creationId xmlns:a16="http://schemas.microsoft.com/office/drawing/2014/main" id="{14106A3E-D178-CBCF-E781-716B64C8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87" y="1151399"/>
            <a:ext cx="2129267" cy="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2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93626" y="189582"/>
            <a:ext cx="676275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Ylioppilastutkinto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7138" y="513278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800" b="1" dirty="0">
                <a:latin typeface="Arial Rounded MT Bold" pitchFamily="34" charset="0"/>
              </a:rPr>
              <a:t>Ylioppilastutkintotodistukseen vaaditaan yo-kirjoitusten lisäksi lukion päättötodistus tai ammatillisen tutkinnon todistus</a:t>
            </a:r>
          </a:p>
        </p:txBody>
      </p:sp>
      <p:pic>
        <p:nvPicPr>
          <p:cNvPr id="7172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1619672" y="1096144"/>
            <a:ext cx="5665366" cy="377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Valmistuminen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-822960" algn="l"/>
                <a:tab pos="822960" algn="l"/>
                <a:tab pos="140843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2400" b="1" dirty="0">
                <a:ea typeface="Times New Roman"/>
                <a:cs typeface="Courier 10cpi"/>
              </a:rPr>
              <a:t>Ylioppilastutkintotodistuksen ja ylioppilaslakin saa, kun kaikki pakolliset ja valtakunnalliset valinnaiset / paikalliset valinnaiset kurssit on suoritettu = </a:t>
            </a:r>
            <a:r>
              <a:rPr lang="fi-FI" sz="2400" b="1" u="sng" dirty="0">
                <a:ea typeface="Times New Roman"/>
                <a:cs typeface="Courier 10cpi"/>
              </a:rPr>
              <a:t>vähintään 150 opintopistettä ja ylioppilastutkinto </a:t>
            </a:r>
            <a:r>
              <a:rPr lang="fi-FI" sz="2400" b="1" dirty="0">
                <a:ea typeface="Times New Roman"/>
                <a:cs typeface="Courier 10cpi"/>
              </a:rPr>
              <a:t>on suoritettu </a:t>
            </a:r>
            <a:endParaRPr lang="fi-FI" sz="2400" b="1" dirty="0">
              <a:latin typeface="Courier 10cpi"/>
              <a:ea typeface="Times New Roman"/>
              <a:cs typeface="Courier 10cpi"/>
            </a:endParaRPr>
          </a:p>
          <a:p>
            <a:pPr>
              <a:spcAft>
                <a:spcPts val="0"/>
              </a:spcAft>
              <a:tabLst>
                <a:tab pos="-822960" algn="l"/>
                <a:tab pos="822960" algn="l"/>
                <a:tab pos="1408430" algn="l"/>
                <a:tab pos="2468880" algn="l"/>
                <a:tab pos="3291840" algn="l"/>
                <a:tab pos="4114800" algn="l"/>
                <a:tab pos="4937760" algn="l"/>
              </a:tabLst>
            </a:pPr>
            <a:endParaRPr lang="fi-FI" sz="2400" b="1" dirty="0">
              <a:latin typeface="Courier 10cpi"/>
              <a:ea typeface="Times New Roman"/>
              <a:cs typeface="Courier 10cpi"/>
            </a:endParaRPr>
          </a:p>
          <a:p>
            <a:r>
              <a:rPr lang="fi-FI" sz="2400" dirty="0"/>
              <a:t>Kahden tutkinnon opiskelija saa yo-todistuksen ja lakin, kun ammattitutkinto (+tarpeellinen määrä lukiokursseja) ja ylioppilastutkinto on suoritettu 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0448454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10563</TotalTime>
  <Words>2497</Words>
  <Application>Microsoft Office PowerPoint</Application>
  <PresentationFormat>Näytössä katseltava diaesitys (4:3)</PresentationFormat>
  <Paragraphs>339</Paragraphs>
  <Slides>51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51</vt:i4>
      </vt:variant>
    </vt:vector>
  </HeadingPairs>
  <TitlesOfParts>
    <vt:vector size="62" baseType="lpstr">
      <vt:lpstr>Arial</vt:lpstr>
      <vt:lpstr>Arial Rounded MT Bold</vt:lpstr>
      <vt:lpstr>Book Antiqua</vt:lpstr>
      <vt:lpstr>Calibri</vt:lpstr>
      <vt:lpstr>Calibri Light</vt:lpstr>
      <vt:lpstr>Courier 10cpi</vt:lpstr>
      <vt:lpstr>Wingdings</vt:lpstr>
      <vt:lpstr>Wingdings 2</vt:lpstr>
      <vt:lpstr>Wingdings 3</vt:lpstr>
      <vt:lpstr>Oletusrakenne</vt:lpstr>
      <vt:lpstr>Office-teema</vt:lpstr>
      <vt:lpstr>PowerPoint-esitys</vt:lpstr>
      <vt:lpstr>PowerPoint-esitys</vt:lpstr>
      <vt:lpstr>Päivämääriä</vt:lpstr>
      <vt:lpstr>SYKSYN 2024 YO-KOKEET</vt:lpstr>
      <vt:lpstr>Päivämääriä</vt:lpstr>
      <vt:lpstr>Ohjausta saatavilla</vt:lpstr>
      <vt:lpstr>OPISKELUHUOLTO TARVITTAESSA TUKENA</vt:lpstr>
      <vt:lpstr>Ylioppilastutkinto</vt:lpstr>
      <vt:lpstr>Valmistuminen</vt:lpstr>
      <vt:lpstr>Valmistuminen</vt:lpstr>
      <vt:lpstr>TUTKINTO</vt:lpstr>
      <vt:lpstr>Tutkinnon rakenne alkaen k2022</vt:lpstr>
      <vt:lpstr>Tutkinnon rakenne k2022</vt:lpstr>
      <vt:lpstr>Tutkinnon rakenne k2022</vt:lpstr>
      <vt:lpstr>Tutkinnon rakenne k2022</vt:lpstr>
      <vt:lpstr>Miksi ylimääräisiä?</vt:lpstr>
      <vt:lpstr>Kokeita tarvitaan viisi </vt:lpstr>
      <vt:lpstr>Tutkinnon hajauttaminen</vt:lpstr>
      <vt:lpstr>Tutkinnon suorittaminen</vt:lpstr>
      <vt:lpstr>Arvostelu</vt:lpstr>
      <vt:lpstr>Kompensaatio</vt:lpstr>
      <vt:lpstr>Hylätyn kokeen uusiminen</vt:lpstr>
      <vt:lpstr>Hylätty koe</vt:lpstr>
      <vt:lpstr>Hyväksytyn uusiminen</vt:lpstr>
      <vt:lpstr>     Osallistumisoikeus</vt:lpstr>
      <vt:lpstr>Ilmoittautuminen</vt:lpstr>
      <vt:lpstr>Ilmoittautuminen</vt:lpstr>
      <vt:lpstr>Ilmoittautuminen</vt:lpstr>
      <vt:lpstr>Täydentäminen ja keskeytys</vt:lpstr>
      <vt:lpstr>Äidinkielen koe</vt:lpstr>
      <vt:lpstr>Reaalikokeen rakenne</vt:lpstr>
      <vt:lpstr>Matematiikan koe</vt:lpstr>
      <vt:lpstr>Kielikokeet</vt:lpstr>
      <vt:lpstr>YO-sali Pohjantiellä</vt:lpstr>
      <vt:lpstr>Sähköiset YO-kokeet</vt:lpstr>
      <vt:lpstr>Lue lisää </vt:lpstr>
      <vt:lpstr>Tietojen luovuttaminen</vt:lpstr>
      <vt:lpstr>Äkillinen sairastuminen</vt:lpstr>
      <vt:lpstr>Äkillinen sairastuminen</vt:lpstr>
      <vt:lpstr>Tulokset Opintopolussa</vt:lpstr>
      <vt:lpstr>Oikaisuvaatimus</vt:lpstr>
      <vt:lpstr>Koesuoritusta heikentävän syyn huomioon ottaminen ylioppilastutkinnossa </vt:lpstr>
      <vt:lpstr>Erityisjärjestelyt</vt:lpstr>
      <vt:lpstr>Hakemus</vt:lpstr>
      <vt:lpstr>PowerPoint-esitys</vt:lpstr>
      <vt:lpstr>Poikkeava arvostelu</vt:lpstr>
      <vt:lpstr>Hakemus toimitettava</vt:lpstr>
      <vt:lpstr>LUKI-vaikeus</vt:lpstr>
      <vt:lpstr>Sairaus ja vamma</vt:lpstr>
      <vt:lpstr>Erityisen vaikea elämäntilanne</vt:lpstr>
      <vt:lpstr>Vieraskielisen kokelaan opetuskielen  puutteellinen hallinta</vt:lpstr>
    </vt:vector>
  </TitlesOfParts>
  <Company>present-ässä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kurssit</dc:title>
  <dc:creator>Seppo Sokka</dc:creator>
  <cp:lastModifiedBy>Karjalainen Tiina</cp:lastModifiedBy>
  <cp:revision>313</cp:revision>
  <dcterms:created xsi:type="dcterms:W3CDTF">2008-07-02T10:08:47Z</dcterms:created>
  <dcterms:modified xsi:type="dcterms:W3CDTF">2024-02-20T17:15:15Z</dcterms:modified>
</cp:coreProperties>
</file>