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3" r:id="rId5"/>
    <p:sldId id="275" r:id="rId6"/>
    <p:sldId id="271" r:id="rId7"/>
    <p:sldId id="276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1028E-C768-8203-AF11-D5DB8213F7E8}" v="209" dt="2024-02-19T08:37:35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krookus-kev%C3%A4t-niitty-kev%C3%A4t-kukat-207298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1344" y="2755107"/>
            <a:ext cx="4563322" cy="29604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431458">
            <a:off x="8817812" y="427502"/>
            <a:ext cx="2602457" cy="29615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6000" y="4331094"/>
            <a:ext cx="1512402" cy="20165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97600" y="5246914"/>
            <a:ext cx="7006615" cy="1100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75"/>
              </a:lnSpc>
            </a:pPr>
            <a:r>
              <a:rPr lang="en-US" sz="1600" spc="1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Erityisopettaja</a:t>
            </a:r>
            <a:r>
              <a:rPr lang="en-US" sz="1600" spc="10" dirty="0">
                <a:solidFill>
                  <a:srgbClr val="000000"/>
                </a:solidFill>
                <a:latin typeface="Century Gothic" panose="020B0502020202020204" pitchFamily="34" charset="0"/>
              </a:rPr>
              <a:t> Annulotta Marjanen</a:t>
            </a:r>
          </a:p>
          <a:p>
            <a:pPr>
              <a:lnSpc>
                <a:spcPts val="2681"/>
              </a:lnSpc>
            </a:pPr>
            <a:r>
              <a:rPr lang="en-US" sz="1600" spc="8" dirty="0">
                <a:solidFill>
                  <a:srgbClr val="000000"/>
                </a:solidFill>
                <a:latin typeface="Century Gothic" panose="020B0502020202020204" pitchFamily="34" charset="0"/>
              </a:rPr>
              <a:t>puh. 044 718 4819</a:t>
            </a:r>
          </a:p>
          <a:p>
            <a:pPr>
              <a:lnSpc>
                <a:spcPts val="2681"/>
              </a:lnSpc>
            </a:pPr>
            <a:r>
              <a:rPr lang="en-US" sz="1600" spc="8" dirty="0">
                <a:solidFill>
                  <a:srgbClr val="000000"/>
                </a:solidFill>
                <a:latin typeface="Century Gothic" panose="020B0502020202020204" pitchFamily="34" charset="0"/>
              </a:rPr>
              <a:t>annulotta.marjanen@kuopio.fi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00" y="787400"/>
            <a:ext cx="6148547" cy="1308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445"/>
              </a:lnSpc>
              <a:spcBef>
                <a:spcPct val="0"/>
              </a:spcBef>
            </a:pPr>
            <a:r>
              <a:rPr lang="en-US" sz="2900" err="1">
                <a:solidFill>
                  <a:srgbClr val="000000"/>
                </a:solidFill>
                <a:latin typeface="Berlin Sans FB"/>
              </a:rPr>
              <a:t>Lukion</a:t>
            </a:r>
            <a:r>
              <a:rPr lang="en-US" sz="2900" dirty="0">
                <a:solidFill>
                  <a:srgbClr val="000000"/>
                </a:solidFill>
                <a:latin typeface="Berlin Sans FB"/>
              </a:rPr>
              <a:t> </a:t>
            </a:r>
            <a:r>
              <a:rPr lang="en-US" sz="2900" err="1">
                <a:solidFill>
                  <a:srgbClr val="000000"/>
                </a:solidFill>
                <a:latin typeface="Berlin Sans FB"/>
              </a:rPr>
              <a:t>erityisopetus</a:t>
            </a:r>
            <a:r>
              <a:rPr lang="en-US" sz="2900" dirty="0">
                <a:solidFill>
                  <a:srgbClr val="000000"/>
                </a:solidFill>
                <a:latin typeface="Berlin Sans FB"/>
              </a:rPr>
              <a:t>​</a:t>
            </a:r>
          </a:p>
          <a:p>
            <a:pPr>
              <a:lnSpc>
                <a:spcPts val="5445"/>
              </a:lnSpc>
              <a:spcBef>
                <a:spcPct val="0"/>
              </a:spcBef>
            </a:pPr>
            <a:r>
              <a:rPr lang="en-US" sz="2900" err="1">
                <a:solidFill>
                  <a:srgbClr val="000000"/>
                </a:solidFill>
                <a:latin typeface="Berlin Sans FB"/>
              </a:rPr>
              <a:t>Kallaveden</a:t>
            </a:r>
            <a:r>
              <a:rPr lang="en-US" sz="2900" dirty="0">
                <a:solidFill>
                  <a:srgbClr val="000000"/>
                </a:solidFill>
                <a:latin typeface="Berlin Sans FB"/>
              </a:rPr>
              <a:t> </a:t>
            </a:r>
            <a:r>
              <a:rPr lang="en-US" sz="2900" err="1">
                <a:solidFill>
                  <a:srgbClr val="000000"/>
                </a:solidFill>
                <a:latin typeface="Berlin Sans FB"/>
              </a:rPr>
              <a:t>lukio</a:t>
            </a:r>
            <a:endParaRPr lang="en-US" sz="2900">
              <a:solidFill>
                <a:srgbClr val="000000"/>
              </a:solidFill>
              <a:latin typeface="Berlin Sans FB"/>
            </a:endParaRPr>
          </a:p>
        </p:txBody>
      </p:sp>
    </p:spTree>
    <p:extLst>
      <p:ext uri="{BB962C8B-B14F-4D97-AF65-F5344CB8AC3E}">
        <p14:creationId xmlns:p14="http://schemas.microsoft.com/office/powerpoint/2010/main" val="244347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0000" y="498203"/>
            <a:ext cx="9347200" cy="1356360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650" dirty="0" err="1">
                <a:latin typeface="Abadi"/>
                <a:ea typeface="+mj-ea"/>
                <a:cs typeface="+mj-cs"/>
              </a:rPr>
              <a:t>Koesuoritusta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heikentävän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syyn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huomioon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ottaminen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ylioppilastutkinnossa</a:t>
            </a:r>
            <a:r>
              <a:rPr lang="en-US" sz="2650" dirty="0">
                <a:latin typeface="Abadi"/>
                <a:ea typeface="+mj-ea"/>
                <a:cs typeface="+mj-cs"/>
              </a:rPr>
              <a:t> ​</a:t>
            </a: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650" dirty="0">
                <a:latin typeface="Abadi"/>
                <a:ea typeface="+mj-ea"/>
                <a:cs typeface="+mj-cs"/>
              </a:rPr>
              <a:t>(</a:t>
            </a:r>
            <a:r>
              <a:rPr lang="en-US" sz="2650" b="1" err="1">
                <a:latin typeface="Abadi"/>
                <a:ea typeface="+mj-ea"/>
                <a:cs typeface="+mj-cs"/>
              </a:rPr>
              <a:t>erityisjärjestelyt</a:t>
            </a:r>
            <a:r>
              <a:rPr lang="en-US" sz="2650" dirty="0">
                <a:latin typeface="Abadi"/>
                <a:ea typeface="+mj-ea"/>
                <a:cs typeface="+mj-cs"/>
              </a:rPr>
              <a:t>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053188-BD51-9A0E-9137-1CD51EF8D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r="-3" b="-3"/>
          <a:stretch/>
        </p:blipFill>
        <p:spPr>
          <a:xfrm>
            <a:off x="427038" y="2139833"/>
            <a:ext cx="4514396" cy="34246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3"/>
          <p:cNvSpPr txBox="1"/>
          <p:nvPr/>
        </p:nvSpPr>
        <p:spPr>
          <a:xfrm>
            <a:off x="4552020" y="2332373"/>
            <a:ext cx="6693061" cy="4038600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101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50" err="1">
                <a:latin typeface="Century Gothic"/>
              </a:rPr>
              <a:t>Tarkoituksena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luoda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kokelaille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kohtuulliset</a:t>
            </a:r>
            <a:r>
              <a:rPr lang="en-US" sz="1850" b="1" dirty="0">
                <a:latin typeface="Century Gothic"/>
              </a:rPr>
              <a:t> ja </a:t>
            </a:r>
            <a:r>
              <a:rPr lang="en-US" sz="1850" b="1" err="1">
                <a:latin typeface="Century Gothic"/>
              </a:rPr>
              <a:t>yhdenvertaiset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mahdollisuudet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kokeiden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suorittamiseen</a:t>
            </a:r>
            <a:endParaRPr lang="en-US" sz="1850">
              <a:latin typeface="Century Gothic"/>
            </a:endParaRPr>
          </a:p>
          <a:p>
            <a:pPr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501015" lvl="1"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50" err="1">
                <a:latin typeface="Century Gothic"/>
              </a:rPr>
              <a:t>Lukio-opinnoissa</a:t>
            </a:r>
            <a:r>
              <a:rPr lang="en-US" sz="1850" dirty="0">
                <a:latin typeface="Century Gothic"/>
              </a:rPr>
              <a:t> (tai </a:t>
            </a:r>
            <a:r>
              <a:rPr lang="en-US" sz="1850" err="1">
                <a:latin typeface="Century Gothic"/>
              </a:rPr>
              <a:t>muissa</a:t>
            </a:r>
            <a:r>
              <a:rPr lang="en-US" sz="1850" dirty="0">
                <a:latin typeface="Century Gothic"/>
              </a:rPr>
              <a:t>) </a:t>
            </a:r>
            <a:r>
              <a:rPr lang="en-US" sz="1850" err="1">
                <a:latin typeface="Century Gothic"/>
              </a:rPr>
              <a:t>havaittu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tuen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tarve</a:t>
            </a:r>
            <a:r>
              <a:rPr lang="en-US" sz="1850" b="1" dirty="0">
                <a:latin typeface="Century Gothic"/>
              </a:rPr>
              <a:t> ja </a:t>
            </a:r>
            <a:r>
              <a:rPr lang="en-US" sz="1850" b="1" err="1">
                <a:latin typeface="Century Gothic"/>
              </a:rPr>
              <a:t>toteutetut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tukitoimet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yhtenä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perusteena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erityisjärjestelyiden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tarvetta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arvioitaessa</a:t>
            </a:r>
            <a:r>
              <a:rPr lang="en-US" sz="1850" dirty="0">
                <a:latin typeface="Century Gothic"/>
              </a:rPr>
              <a:t> ​</a:t>
            </a:r>
          </a:p>
          <a:p>
            <a:pPr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50101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50" err="1">
                <a:latin typeface="Century Gothic"/>
              </a:rPr>
              <a:t>Lukion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oppimisen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tuen</a:t>
            </a:r>
            <a:r>
              <a:rPr lang="en-US" sz="1850" dirty="0">
                <a:latin typeface="Century Gothic"/>
              </a:rPr>
              <a:t> </a:t>
            </a:r>
            <a:r>
              <a:rPr lang="en-US" sz="1850" err="1">
                <a:latin typeface="Century Gothic"/>
              </a:rPr>
              <a:t>suunnitelma</a:t>
            </a:r>
            <a:r>
              <a:rPr lang="en-US" sz="1850" dirty="0">
                <a:latin typeface="Century Gothic"/>
              </a:rPr>
              <a:t> (</a:t>
            </a:r>
            <a:r>
              <a:rPr lang="en-US" sz="1850" b="1" dirty="0">
                <a:latin typeface="Century Gothic"/>
              </a:rPr>
              <a:t>D-</a:t>
            </a:r>
            <a:r>
              <a:rPr lang="en-US" sz="1850" b="1" err="1">
                <a:latin typeface="Century Gothic"/>
              </a:rPr>
              <a:t>lomake</a:t>
            </a:r>
            <a:r>
              <a:rPr lang="en-US" sz="1850" dirty="0">
                <a:latin typeface="Century Gothic"/>
              </a:rPr>
              <a:t>) </a:t>
            </a:r>
            <a:r>
              <a:rPr lang="en-US" sz="1850" err="1">
                <a:latin typeface="Century Gothic"/>
              </a:rPr>
              <a:t>tässä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tukena</a:t>
            </a:r>
            <a:r>
              <a:rPr lang="en-US" sz="1850" dirty="0">
                <a:latin typeface="Century Gothic"/>
              </a:rPr>
              <a:t> -&gt; D-</a:t>
            </a:r>
            <a:r>
              <a:rPr lang="en-US" sz="1850" err="1">
                <a:latin typeface="Century Gothic"/>
              </a:rPr>
              <a:t>lomakkeen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laatii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erityisopettaja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yhdessä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opiskelijan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kanssa</a:t>
            </a:r>
            <a:endParaRPr lang="en-US" sz="1850">
              <a:latin typeface="Century Gothic"/>
            </a:endParaRPr>
          </a:p>
          <a:p>
            <a:pPr marL="50101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  <a:p>
            <a:pPr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601" y="1578461"/>
            <a:ext cx="8655843" cy="4192498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  <a:p>
            <a:pPr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dirty="0">
              <a:latin typeface="Kiona" panose="020B0604020202020204" charset="0"/>
            </a:endParaRPr>
          </a:p>
          <a:p>
            <a:pPr marL="364490" lvl="1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dirty="0"/>
          </a:p>
          <a:p>
            <a:pPr marL="707390" lvl="1" indent="-34290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850" err="1">
                <a:latin typeface="Century Gothic"/>
              </a:rPr>
              <a:t>Hakemukseen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liitetään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lisäksi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lukion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erityisopettajan</a:t>
            </a:r>
            <a:r>
              <a:rPr lang="en-US" sz="1850" dirty="0">
                <a:latin typeface="Century Gothic"/>
              </a:rPr>
              <a:t>/</a:t>
            </a:r>
            <a:r>
              <a:rPr lang="en-US" sz="1850" err="1">
                <a:latin typeface="Century Gothic"/>
              </a:rPr>
              <a:t>apulaisrehtorin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lausunto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haettavien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erityisjärjestelyiden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tarpeesta</a:t>
            </a:r>
            <a:r>
              <a:rPr lang="en-US" sz="1850" b="1" dirty="0">
                <a:latin typeface="Century Gothic"/>
              </a:rPr>
              <a:t>, </a:t>
            </a:r>
            <a:r>
              <a:rPr lang="en-US" sz="1850" b="1" err="1">
                <a:latin typeface="Century Gothic"/>
              </a:rPr>
              <a:t>toimivuudesta</a:t>
            </a:r>
            <a:r>
              <a:rPr lang="en-US" sz="1850" b="1" dirty="0">
                <a:latin typeface="Century Gothic"/>
              </a:rPr>
              <a:t> ja </a:t>
            </a:r>
            <a:r>
              <a:rPr lang="en-US" sz="1850" b="1" err="1">
                <a:latin typeface="Century Gothic"/>
              </a:rPr>
              <a:t>kohtuullisuudesta</a:t>
            </a:r>
            <a:endParaRPr lang="en-US" sz="1850" b="1">
              <a:latin typeface="Century Gothic"/>
            </a:endParaRPr>
          </a:p>
          <a:p>
            <a:pPr marL="364490" lvl="1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b="1" dirty="0">
              <a:latin typeface="Century Gothic" panose="020B0502020202020204" pitchFamily="34" charset="0"/>
            </a:endParaRPr>
          </a:p>
          <a:p>
            <a:pPr marL="745490" lvl="1" indent="-38100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endParaRPr lang="en-US" sz="1867" b="1" dirty="0">
              <a:latin typeface="Century Gothic" panose="020B0502020202020204" pitchFamily="34" charset="0"/>
            </a:endParaRPr>
          </a:p>
          <a:p>
            <a:pPr marL="707390" lvl="1" indent="-34290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850" dirty="0">
                <a:latin typeface="Century Gothic"/>
              </a:rPr>
              <a:t>Jos </a:t>
            </a:r>
            <a:r>
              <a:rPr lang="en-US" sz="1850" err="1">
                <a:latin typeface="Century Gothic"/>
              </a:rPr>
              <a:t>kokelaalla</a:t>
            </a:r>
            <a:r>
              <a:rPr lang="en-US" sz="1850" dirty="0">
                <a:latin typeface="Century Gothic"/>
              </a:rPr>
              <a:t> on </a:t>
            </a:r>
            <a:r>
              <a:rPr lang="en-US" sz="1850" err="1">
                <a:latin typeface="Century Gothic"/>
              </a:rPr>
              <a:t>ollut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mahdollisuus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erityisjärjestelyihin</a:t>
            </a:r>
            <a:r>
              <a:rPr lang="en-US" sz="1850" dirty="0">
                <a:latin typeface="Century Gothic"/>
              </a:rPr>
              <a:t> (</a:t>
            </a:r>
            <a:r>
              <a:rPr lang="en-US" sz="1850" err="1">
                <a:latin typeface="Century Gothic"/>
              </a:rPr>
              <a:t>lisäaika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kurssikokeisiin</a:t>
            </a:r>
            <a:r>
              <a:rPr lang="en-US" sz="1850" dirty="0">
                <a:latin typeface="Century Gothic"/>
              </a:rPr>
              <a:t>, </a:t>
            </a:r>
            <a:r>
              <a:rPr lang="en-US" sz="1850" err="1">
                <a:latin typeface="Century Gothic"/>
              </a:rPr>
              <a:t>erillinen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tila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tehdä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kurssikoetta</a:t>
            </a:r>
            <a:r>
              <a:rPr lang="en-US" sz="1850" dirty="0">
                <a:latin typeface="Century Gothic"/>
              </a:rPr>
              <a:t>) </a:t>
            </a:r>
            <a:r>
              <a:rPr lang="en-US" sz="1850" err="1">
                <a:latin typeface="Century Gothic"/>
              </a:rPr>
              <a:t>opintojen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aikana</a:t>
            </a:r>
            <a:r>
              <a:rPr lang="en-US" sz="1850" dirty="0">
                <a:latin typeface="Century Gothic"/>
              </a:rPr>
              <a:t>, </a:t>
            </a:r>
            <a:r>
              <a:rPr lang="en-US" sz="1850" b="1" err="1">
                <a:latin typeface="Century Gothic"/>
              </a:rPr>
              <a:t>tulee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lausunnosta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käydä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ilmi</a:t>
            </a:r>
            <a:r>
              <a:rPr lang="en-US" sz="1850" b="1" dirty="0">
                <a:latin typeface="Century Gothic"/>
              </a:rPr>
              <a:t>, </a:t>
            </a:r>
            <a:r>
              <a:rPr lang="en-US" sz="1850" b="1" err="1">
                <a:latin typeface="Century Gothic"/>
              </a:rPr>
              <a:t>onko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kokelas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käyttänyt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näitä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järjestelyitä</a:t>
            </a:r>
            <a:r>
              <a:rPr lang="en-US" sz="1850" b="1" dirty="0">
                <a:latin typeface="Century Gothic"/>
              </a:rPr>
              <a:t> ja </a:t>
            </a:r>
            <a:r>
              <a:rPr lang="en-US" sz="1850" b="1" err="1">
                <a:latin typeface="Century Gothic"/>
              </a:rPr>
              <a:t>ovatko</a:t>
            </a:r>
            <a:r>
              <a:rPr lang="en-US" sz="1850" b="1" dirty="0">
                <a:latin typeface="Century Gothic"/>
              </a:rPr>
              <a:t> ne </a:t>
            </a:r>
            <a:r>
              <a:rPr lang="en-US" sz="1850" b="1" err="1">
                <a:latin typeface="Century Gothic"/>
              </a:rPr>
              <a:t>olleet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hänelle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tarpeellisia</a:t>
            </a:r>
            <a:endParaRPr lang="en-US" sz="1850" b="1">
              <a:latin typeface="Century Gothic"/>
            </a:endParaRPr>
          </a:p>
          <a:p>
            <a:pPr marL="24320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121285" lvl="1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</a:pPr>
            <a:r>
              <a:rPr lang="en-US" sz="1867" dirty="0">
                <a:latin typeface="Century Gothic" panose="020B0502020202020204" pitchFamily="34" charset="0"/>
              </a:rPr>
              <a:t>-&gt; </a:t>
            </a:r>
            <a:r>
              <a:rPr lang="en-US" sz="1867" dirty="0" err="1">
                <a:latin typeface="Century Gothic" panose="020B0502020202020204" pitchFamily="34" charset="0"/>
              </a:rPr>
              <a:t>Lukion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oppimisen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tuen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suunnitelma</a:t>
            </a:r>
            <a:r>
              <a:rPr lang="en-US" sz="1867" dirty="0">
                <a:latin typeface="Century Gothic" panose="020B0502020202020204" pitchFamily="34" charset="0"/>
              </a:rPr>
              <a:t> (</a:t>
            </a:r>
            <a:r>
              <a:rPr lang="en-US" sz="1867" b="1" dirty="0">
                <a:latin typeface="Century Gothic" panose="020B0502020202020204" pitchFamily="34" charset="0"/>
              </a:rPr>
              <a:t>D-</a:t>
            </a:r>
            <a:r>
              <a:rPr lang="en-US" sz="1867" b="1" dirty="0" err="1">
                <a:latin typeface="Century Gothic" panose="020B0502020202020204" pitchFamily="34" charset="0"/>
              </a:rPr>
              <a:t>lomake</a:t>
            </a:r>
            <a:r>
              <a:rPr lang="en-US" sz="1867" dirty="0">
                <a:latin typeface="Century Gothic" panose="020B0502020202020204" pitchFamily="34" charset="0"/>
              </a:rPr>
              <a:t>) </a:t>
            </a:r>
            <a:r>
              <a:rPr lang="en-US" sz="1867" dirty="0" err="1">
                <a:latin typeface="Century Gothic" panose="020B0502020202020204" pitchFamily="34" charset="0"/>
              </a:rPr>
              <a:t>tässä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tukena</a:t>
            </a:r>
            <a:r>
              <a:rPr lang="en-US" sz="1867" dirty="0">
                <a:latin typeface="Century Gothic" panose="020B0502020202020204" pitchFamily="34" charset="0"/>
              </a:rPr>
              <a:t>! </a:t>
            </a:r>
          </a:p>
          <a:p>
            <a:pPr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</p:txBody>
      </p:sp>
      <p:pic>
        <p:nvPicPr>
          <p:cNvPr id="4" name="Kuva 3" descr="Kuva, joka sisältää kohteen ruoho, ulko, keltainen, sieni&#10;&#10;Kuvaus luotu automaattisesti">
            <a:extLst>
              <a:ext uri="{FF2B5EF4-FFF2-40B4-BE49-F238E27FC236}">
                <a16:creationId xmlns:a16="http://schemas.microsoft.com/office/drawing/2014/main" id="{209BA8E5-F246-76FE-0857-8D5498317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400" r="14433"/>
          <a:stretch/>
        </p:blipFill>
        <p:spPr>
          <a:xfrm>
            <a:off x="8938197" y="1377349"/>
            <a:ext cx="3007423" cy="52596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ED55042-29AB-8D87-5B0F-FEE3C896D520}"/>
              </a:ext>
            </a:extLst>
          </p:cNvPr>
          <p:cNvSpPr txBox="1"/>
          <p:nvPr/>
        </p:nvSpPr>
        <p:spPr>
          <a:xfrm>
            <a:off x="355600" y="341799"/>
            <a:ext cx="9579893" cy="16725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2192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 pitchFamily="34" charset="0"/>
              <a:buChar char="•"/>
              <a:tabLst/>
              <a:defRPr/>
            </a:pPr>
            <a:endParaRPr lang="en-US" sz="2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</a:endParaRPr>
          </a:p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Koesuoritusta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heikentävän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syyn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huomioon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ottaminen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ylioppilastutkinnossa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​</a:t>
            </a:r>
            <a:endParaRPr lang="en-US" sz="2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"/>
            </a:endParaRPr>
          </a:p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(</a:t>
            </a:r>
            <a:r>
              <a:rPr kumimoji="0" lang="en-US" sz="265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erityisjärjestelyt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)</a:t>
            </a:r>
            <a:endParaRPr lang="en-US" sz="2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219" y="690476"/>
            <a:ext cx="11226800" cy="5736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65"/>
              </a:lnSpc>
              <a:spcBef>
                <a:spcPct val="0"/>
              </a:spcBef>
            </a:pPr>
            <a:r>
              <a:rPr lang="en-US" sz="2650" dirty="0" err="1">
                <a:solidFill>
                  <a:srgbClr val="000000"/>
                </a:solidFill>
                <a:latin typeface="Abadi"/>
              </a:rPr>
              <a:t>Koesuoritusta</a:t>
            </a:r>
            <a:r>
              <a:rPr lang="en-US" sz="2650" dirty="0">
                <a:solidFill>
                  <a:srgbClr val="000000"/>
                </a:solidFill>
                <a:latin typeface="Abadi"/>
              </a:rPr>
              <a:t> </a:t>
            </a:r>
            <a:r>
              <a:rPr lang="en-US" sz="2650" dirty="0" err="1">
                <a:solidFill>
                  <a:srgbClr val="000000"/>
                </a:solidFill>
                <a:latin typeface="Abadi"/>
              </a:rPr>
              <a:t>heikentävinä</a:t>
            </a:r>
            <a:r>
              <a:rPr lang="en-US" sz="2650" dirty="0">
                <a:solidFill>
                  <a:srgbClr val="000000"/>
                </a:solidFill>
                <a:latin typeface="Abadi"/>
              </a:rPr>
              <a:t> </a:t>
            </a:r>
            <a:r>
              <a:rPr lang="en-US" sz="2650" dirty="0" err="1">
                <a:solidFill>
                  <a:srgbClr val="000000"/>
                </a:solidFill>
                <a:latin typeface="Abadi"/>
              </a:rPr>
              <a:t>syinä</a:t>
            </a:r>
            <a:r>
              <a:rPr lang="en-US" sz="2650" dirty="0">
                <a:solidFill>
                  <a:srgbClr val="000000"/>
                </a:solidFill>
                <a:latin typeface="Abadi"/>
              </a:rPr>
              <a:t> </a:t>
            </a:r>
            <a:r>
              <a:rPr lang="en-US" sz="2650" dirty="0" err="1">
                <a:solidFill>
                  <a:srgbClr val="000000"/>
                </a:solidFill>
                <a:latin typeface="Abadi"/>
              </a:rPr>
              <a:t>otetaan</a:t>
            </a:r>
            <a:r>
              <a:rPr lang="en-US" sz="2650" dirty="0">
                <a:solidFill>
                  <a:srgbClr val="000000"/>
                </a:solidFill>
                <a:latin typeface="Abadi"/>
              </a:rPr>
              <a:t> </a:t>
            </a:r>
            <a:r>
              <a:rPr lang="en-US" sz="2650" dirty="0" err="1">
                <a:solidFill>
                  <a:srgbClr val="000000"/>
                </a:solidFill>
                <a:latin typeface="Abadi"/>
              </a:rPr>
              <a:t>huomioon</a:t>
            </a:r>
            <a:endParaRPr lang="en-US" sz="2650" dirty="0">
              <a:solidFill>
                <a:srgbClr val="000000"/>
              </a:solidFill>
              <a:latin typeface="Abadi"/>
            </a:endParaRPr>
          </a:p>
          <a:p>
            <a:pPr algn="ctr">
              <a:lnSpc>
                <a:spcPts val="4665"/>
              </a:lnSpc>
              <a:spcBef>
                <a:spcPct val="0"/>
              </a:spcBef>
            </a:pPr>
            <a:endParaRPr lang="en-US" sz="3588" dirty="0">
              <a:solidFill>
                <a:srgbClr val="000000"/>
              </a:solidFill>
              <a:latin typeface="Kiona Bold"/>
            </a:endParaRPr>
          </a:p>
          <a:p>
            <a:pPr marL="457835" lvl="1" indent="-228600">
              <a:lnSpc>
                <a:spcPts val="2758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Kiona Bold"/>
              </a:rPr>
              <a:t>​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Sairaus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vamma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(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esim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. ADHD) </a:t>
            </a:r>
          </a:p>
          <a:p>
            <a:pPr marL="229235" lvl="1">
              <a:lnSpc>
                <a:spcPts val="2758"/>
              </a:lnSpc>
            </a:pPr>
            <a:r>
              <a:rPr lang="en-US" sz="1850" dirty="0">
                <a:solidFill>
                  <a:srgbClr val="000000"/>
                </a:solidFill>
                <a:latin typeface="Century Gothic"/>
              </a:rPr>
              <a:t>-&gt;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tarvitsee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lääkärin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psykologin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terveydenhoitajan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sairaanhoitajan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asiantuntijalausunnon</a:t>
            </a:r>
            <a:endParaRPr lang="en-US" sz="1850" dirty="0" err="1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ts val="2758"/>
              </a:lnSpc>
            </a:pPr>
            <a:endParaRPr lang="en-US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835" lvl="1" indent="-228600">
              <a:lnSpc>
                <a:spcPts val="2758"/>
              </a:lnSpc>
              <a:spcBef>
                <a:spcPct val="0"/>
              </a:spcBef>
              <a:buFont typeface="Arial"/>
              <a:buChar char="•"/>
            </a:pPr>
            <a:r>
              <a:rPr lang="en-US" sz="1867" err="1">
                <a:solidFill>
                  <a:srgbClr val="000000"/>
                </a:solidFill>
                <a:latin typeface="Century Gothic"/>
              </a:rPr>
              <a:t>Erityisen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vaikea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elämäntilanne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(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läheisen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kuolema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vaikea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perhetilanne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) ​</a:t>
            </a:r>
          </a:p>
          <a:p>
            <a:pPr marL="228600" lvl="1">
              <a:lnSpc>
                <a:spcPts val="2758"/>
              </a:lnSpc>
              <a:spcBef>
                <a:spcPct val="0"/>
              </a:spcBef>
            </a:pPr>
            <a:r>
              <a:rPr lang="en-US" sz="1850" dirty="0">
                <a:solidFill>
                  <a:srgbClr val="000000"/>
                </a:solidFill>
                <a:latin typeface="Century Gothic"/>
              </a:rPr>
              <a:t>-&gt;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tarvitsee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>
                <a:solidFill>
                  <a:srgbClr val="000000"/>
                </a:solidFill>
                <a:latin typeface="Century Gothic"/>
              </a:rPr>
              <a:t>kuraattorin, terveydenhoitajan, psykologin tai lääkärin asiantuntijalausunnon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​</a:t>
            </a:r>
          </a:p>
          <a:p>
            <a:pPr>
              <a:lnSpc>
                <a:spcPts val="2758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835" lvl="1" indent="-228600">
              <a:lnSpc>
                <a:spcPts val="2758"/>
              </a:lnSpc>
              <a:spcBef>
                <a:spcPct val="0"/>
              </a:spcBef>
              <a:buFont typeface="Arial"/>
              <a:buChar char="•"/>
            </a:pPr>
            <a:r>
              <a:rPr lang="en-US" sz="1867" err="1">
                <a:solidFill>
                  <a:srgbClr val="000000"/>
                </a:solidFill>
                <a:latin typeface="Century Gothic"/>
              </a:rPr>
              <a:t>Lukemisen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ja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kirjoittamisen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erityisvaikeus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 </a:t>
            </a:r>
            <a:endParaRPr lang="en-US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8600" lvl="1">
              <a:lnSpc>
                <a:spcPts val="2758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Century Gothic"/>
              </a:rPr>
              <a:t>-&gt; ​</a:t>
            </a:r>
            <a:r>
              <a:rPr lang="en-US" sz="1850" b="1">
                <a:solidFill>
                  <a:srgbClr val="000000"/>
                </a:solidFill>
                <a:latin typeface="Century Gothic"/>
              </a:rPr>
              <a:t>tarvitsee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lukion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erityisopettajan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lausunnon</a:t>
            </a:r>
            <a:endParaRPr lang="en-US" sz="1850" b="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ts val="2758"/>
              </a:lnSpc>
              <a:spcBef>
                <a:spcPct val="0"/>
              </a:spcBef>
            </a:pPr>
            <a:r>
              <a:rPr lang="en-US" sz="1867" dirty="0">
                <a:solidFill>
                  <a:srgbClr val="000000"/>
                </a:solidFill>
                <a:latin typeface="Century Gothic"/>
              </a:rPr>
              <a:t>​</a:t>
            </a:r>
          </a:p>
          <a:p>
            <a:pPr marL="457835" lvl="1" indent="-228600">
              <a:lnSpc>
                <a:spcPts val="2758"/>
              </a:lnSpc>
              <a:spcBef>
                <a:spcPct val="0"/>
              </a:spcBef>
              <a:buFont typeface="Arial"/>
              <a:buChar char="•"/>
            </a:pPr>
            <a:r>
              <a:rPr lang="en-US" sz="1867" err="1">
                <a:solidFill>
                  <a:srgbClr val="000000"/>
                </a:solidFill>
                <a:latin typeface="Century Gothic"/>
              </a:rPr>
              <a:t>Vieraskielisen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kokelaan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opetuskielen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puutteellinen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hallinta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 </a:t>
            </a:r>
            <a:endParaRPr lang="en-US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8600" lvl="1" algn="l">
              <a:lnSpc>
                <a:spcPts val="2758"/>
              </a:lnSpc>
              <a:spcBef>
                <a:spcPct val="0"/>
              </a:spcBef>
            </a:pPr>
            <a:r>
              <a:rPr lang="en-US" sz="1867" dirty="0">
                <a:solidFill>
                  <a:srgbClr val="000000"/>
                </a:solidFill>
                <a:latin typeface="Century Gothic"/>
              </a:rPr>
              <a:t>-&gt; </a:t>
            </a:r>
            <a:r>
              <a:rPr lang="en-US" sz="1867" b="1" dirty="0">
                <a:solidFill>
                  <a:srgbClr val="000000"/>
                </a:solidFill>
                <a:latin typeface="Century Gothic"/>
              </a:rPr>
              <a:t>​</a:t>
            </a:r>
            <a:r>
              <a:rPr lang="en-US" sz="1867" b="1" err="1">
                <a:solidFill>
                  <a:srgbClr val="000000"/>
                </a:solidFill>
                <a:latin typeface="Century Gothic"/>
              </a:rPr>
              <a:t>apulaisrehtori</a:t>
            </a:r>
            <a:r>
              <a:rPr lang="en-US" sz="1867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b="1" err="1">
                <a:solidFill>
                  <a:srgbClr val="000000"/>
                </a:solidFill>
                <a:latin typeface="Century Gothic"/>
              </a:rPr>
              <a:t>auttaa</a:t>
            </a:r>
            <a:r>
              <a:rPr lang="en-US" sz="1867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b="1" err="1">
                <a:solidFill>
                  <a:srgbClr val="000000"/>
                </a:solidFill>
                <a:latin typeface="Century Gothic"/>
              </a:rPr>
              <a:t>näissä</a:t>
            </a:r>
            <a:r>
              <a:rPr lang="en-US" sz="1867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b="1" err="1">
                <a:solidFill>
                  <a:srgbClr val="000000"/>
                </a:solidFill>
                <a:latin typeface="Century Gothic"/>
              </a:rPr>
              <a:t>hakemuksissa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​</a:t>
            </a:r>
          </a:p>
          <a:p>
            <a:pPr algn="ctr">
              <a:lnSpc>
                <a:spcPts val="5272"/>
              </a:lnSpc>
              <a:spcBef>
                <a:spcPct val="0"/>
              </a:spcBef>
            </a:pPr>
            <a:endParaRPr lang="en-US" sz="2121" dirty="0">
              <a:solidFill>
                <a:srgbClr val="000000"/>
              </a:solidFill>
              <a:latin typeface="Kiona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17000">
            <a:off x="8759724" y="3561655"/>
            <a:ext cx="2302942" cy="26207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9378" y="2112122"/>
            <a:ext cx="11493245" cy="2699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195" lvl="1" indent="-27178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1850" err="1">
                <a:solidFill>
                  <a:srgbClr val="000000"/>
                </a:solidFill>
                <a:latin typeface="Century Gothic"/>
              </a:rPr>
              <a:t>Sairaus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50" err="1">
                <a:solidFill>
                  <a:srgbClr val="000000"/>
                </a:solidFill>
                <a:latin typeface="Century Gothic"/>
              </a:rPr>
              <a:t>vamma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50" err="1">
                <a:solidFill>
                  <a:srgbClr val="000000"/>
                </a:solidFill>
                <a:latin typeface="Century Gothic"/>
              </a:rPr>
              <a:t>lukivaikeus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50" err="1">
                <a:solidFill>
                  <a:srgbClr val="000000"/>
                </a:solidFill>
                <a:latin typeface="Century Gothic"/>
              </a:rPr>
              <a:t>vaikea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rgbClr val="000000"/>
                </a:solidFill>
                <a:latin typeface="Century Gothic"/>
              </a:rPr>
              <a:t>elämäntilanne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voidaan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ottaa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arvostelussa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huomioon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vain,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jos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kokelas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on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saamassa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kokeesta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hylätyn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arvosanan</a:t>
            </a:r>
            <a:endParaRPr lang="en-US" sz="1850" b="1">
              <a:solidFill>
                <a:srgbClr val="000000"/>
              </a:solidFill>
              <a:latin typeface="Century Gothic"/>
            </a:endParaRPr>
          </a:p>
          <a:p>
            <a:pPr marL="544195" lvl="1" indent="-27178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Vieraskielisyyttä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ei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huomioida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arvostelussa</a:t>
            </a:r>
            <a:endParaRPr lang="en-US" sz="1850" dirty="0" err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44195" lvl="1" indent="-27178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1867" err="1">
                <a:solidFill>
                  <a:srgbClr val="000000"/>
                </a:solidFill>
                <a:latin typeface="Century Gothic"/>
              </a:rPr>
              <a:t>Muutoin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poikkeavaan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arvosteluun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suhtaudutaan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pidättyvästi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sillä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se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muodostaa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poikkeuksen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kokelaiden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yhdenvertaisen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kohtelun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periaatteesta</a:t>
            </a:r>
            <a:endParaRPr lang="en-US" sz="1867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ts val="4925"/>
              </a:lnSpc>
              <a:spcBef>
                <a:spcPct val="0"/>
              </a:spcBef>
            </a:pPr>
            <a:endParaRPr lang="en-US" sz="2521" dirty="0">
              <a:solidFill>
                <a:srgbClr val="000000"/>
              </a:solidFill>
              <a:latin typeface="Kiona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51687" y="4140200"/>
            <a:ext cx="1989159" cy="226362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7070C96-5B50-94BC-1231-06CC9404E479}"/>
              </a:ext>
            </a:extLst>
          </p:cNvPr>
          <p:cNvSpPr txBox="1"/>
          <p:nvPr/>
        </p:nvSpPr>
        <p:spPr>
          <a:xfrm>
            <a:off x="508000" y="857327"/>
            <a:ext cx="11176000" cy="502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650" dirty="0">
                <a:latin typeface="Abadi"/>
              </a:rPr>
              <a:t>Yo-kokeiden poikkeava arvostelu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000" y="407553"/>
            <a:ext cx="9875520" cy="1356360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650" err="1">
                <a:latin typeface="Abadi"/>
                <a:ea typeface="+mj-ea"/>
                <a:cs typeface="+mj-cs"/>
              </a:rPr>
              <a:t>Yo-tutkinto</a:t>
            </a:r>
            <a:r>
              <a:rPr lang="en-US" sz="2650" dirty="0">
                <a:latin typeface="Abadi"/>
                <a:ea typeface="+mj-ea"/>
                <a:cs typeface="+mj-cs"/>
              </a:rPr>
              <a:t> ja </a:t>
            </a:r>
            <a:r>
              <a:rPr lang="en-US" sz="2650" err="1">
                <a:latin typeface="Abadi"/>
                <a:ea typeface="+mj-ea"/>
                <a:cs typeface="+mj-cs"/>
              </a:rPr>
              <a:t>erityisjärjestelyt</a:t>
            </a:r>
            <a:endParaRPr lang="en-US" sz="2650">
              <a:latin typeface="Abadi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12277" y="1934664"/>
            <a:ext cx="6855411" cy="4038600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434" lvl="1" indent="-121926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67" dirty="0">
                <a:latin typeface="Century Gothic"/>
              </a:rPr>
              <a:t> </a:t>
            </a:r>
            <a:r>
              <a:rPr lang="en-US" sz="1867" err="1">
                <a:latin typeface="Century Gothic"/>
              </a:rPr>
              <a:t>Erityisopettaja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huolehtii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yhdessä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apulaisrehtorin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kanssa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mahdollisista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yo-tutkintoa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koskevista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erityisjärjestelyistä</a:t>
            </a:r>
            <a:endParaRPr lang="en-US" sz="1867">
              <a:latin typeface="Century Gothic"/>
            </a:endParaRPr>
          </a:p>
          <a:p>
            <a:pPr marL="422508" lvl="1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dirty="0">
              <a:latin typeface="Century Gothic" panose="020B0502020202020204" pitchFamily="34" charset="0"/>
            </a:endParaRPr>
          </a:p>
          <a:p>
            <a:pPr indent="-121926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544434" lvl="1" indent="-121926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67" dirty="0">
                <a:latin typeface="Century Gothic"/>
              </a:rPr>
              <a:t> </a:t>
            </a:r>
            <a:r>
              <a:rPr lang="en-US" sz="1867" err="1">
                <a:latin typeface="Century Gothic"/>
              </a:rPr>
              <a:t>Opiskelijoille</a:t>
            </a:r>
            <a:r>
              <a:rPr lang="en-US" sz="1867" dirty="0">
                <a:latin typeface="Century Gothic"/>
              </a:rPr>
              <a:t> ja </a:t>
            </a:r>
            <a:r>
              <a:rPr lang="en-US" sz="1867" err="1">
                <a:latin typeface="Century Gothic"/>
              </a:rPr>
              <a:t>huoltajille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laitettu</a:t>
            </a:r>
            <a:r>
              <a:rPr lang="en-US" sz="1867" dirty="0">
                <a:latin typeface="Century Gothic"/>
              </a:rPr>
              <a:t> Wilma-</a:t>
            </a:r>
            <a:r>
              <a:rPr lang="en-US" sz="1867" err="1">
                <a:latin typeface="Century Gothic"/>
              </a:rPr>
              <a:t>viesti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aikataulusta</a:t>
            </a:r>
            <a:r>
              <a:rPr lang="en-US" sz="1867" dirty="0">
                <a:latin typeface="Century Gothic"/>
              </a:rPr>
              <a:t> </a:t>
            </a:r>
            <a:r>
              <a:rPr lang="en-US" sz="1867" b="1" dirty="0">
                <a:latin typeface="Century Gothic"/>
              </a:rPr>
              <a:t>31.1.2024</a:t>
            </a:r>
          </a:p>
          <a:p>
            <a:pPr indent="-121926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544434" lvl="1" indent="-121926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67" dirty="0">
                <a:latin typeface="Century Gothic"/>
              </a:rPr>
              <a:t> </a:t>
            </a:r>
            <a:r>
              <a:rPr lang="en-US" sz="1867" err="1">
                <a:latin typeface="Century Gothic"/>
              </a:rPr>
              <a:t>Nuoren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pitää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muistaa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itse</a:t>
            </a:r>
            <a:r>
              <a:rPr lang="en-US" sz="1867" dirty="0">
                <a:latin typeface="Century Gothic"/>
              </a:rPr>
              <a:t> olla </a:t>
            </a:r>
            <a:r>
              <a:rPr lang="en-US" sz="1867" err="1">
                <a:latin typeface="Century Gothic"/>
              </a:rPr>
              <a:t>aktiivinen</a:t>
            </a:r>
            <a:r>
              <a:rPr lang="en-US" sz="1867" dirty="0">
                <a:latin typeface="Century Gothic"/>
              </a:rPr>
              <a:t>!​</a:t>
            </a:r>
          </a:p>
          <a:p>
            <a:pPr indent="-121926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6488" r="2" b="2"/>
          <a:stretch/>
        </p:blipFill>
        <p:spPr>
          <a:xfrm>
            <a:off x="8382001" y="2514600"/>
            <a:ext cx="2383067" cy="28959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875777-0657-E48F-E11B-36325049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>
                <a:latin typeface="Abadi"/>
              </a:rPr>
              <a:t>Aikataulu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44DE66C7-E9D6-A8D6-6E1E-18CE4876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60960" tIns="30480" rIns="60960" bIns="30480" rtlCol="0" anchor="t">
            <a:normAutofit fontScale="92500" lnSpcReduction="10000"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900" b="1" err="1">
                <a:latin typeface="Century Gothic"/>
                <a:sym typeface="Wingdings" panose="05000000000000000000" pitchFamily="2" charset="2"/>
              </a:rPr>
              <a:t>Keväällä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2024 </a:t>
            </a:r>
            <a:r>
              <a:rPr lang="en-US" sz="1900" err="1">
                <a:latin typeface="Century Gothic"/>
                <a:sym typeface="Wingdings" panose="05000000000000000000" pitchFamily="2" charset="2"/>
              </a:rPr>
              <a:t>aloittavat</a:t>
            </a:r>
            <a:r>
              <a:rPr lang="en-US" sz="1900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err="1">
                <a:latin typeface="Century Gothic"/>
                <a:sym typeface="Wingdings" panose="05000000000000000000" pitchFamily="2" charset="2"/>
              </a:rPr>
              <a:t>hakevat</a:t>
            </a:r>
            <a:r>
              <a:rPr lang="en-US" sz="1900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err="1">
                <a:latin typeface="Century Gothic"/>
                <a:sym typeface="Wingdings" panose="05000000000000000000" pitchFamily="2" charset="2"/>
              </a:rPr>
              <a:t>erityisjärjestelyitä</a:t>
            </a:r>
            <a:r>
              <a:rPr lang="en-US" sz="1900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b="1" err="1">
                <a:latin typeface="Century Gothic"/>
                <a:sym typeface="Wingdings" panose="05000000000000000000" pitchFamily="2" charset="2"/>
              </a:rPr>
              <a:t>loka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- </a:t>
            </a:r>
            <a:r>
              <a:rPr lang="en-US" sz="1900" b="1" err="1">
                <a:latin typeface="Century Gothic"/>
                <a:sym typeface="Wingdings" panose="05000000000000000000" pitchFamily="2" charset="2"/>
              </a:rPr>
              <a:t>marraskuun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2023 </a:t>
            </a:r>
            <a:r>
              <a:rPr lang="en-US" sz="1900" b="1" err="1">
                <a:latin typeface="Century Gothic"/>
                <a:sym typeface="Wingdings" panose="05000000000000000000" pitchFamily="2" charset="2"/>
              </a:rPr>
              <a:t>aikana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, </a:t>
            </a:r>
            <a:r>
              <a:rPr lang="en-US" sz="1900" b="1" err="1">
                <a:latin typeface="Century Gothic"/>
                <a:sym typeface="Wingdings" panose="05000000000000000000" pitchFamily="2" charset="2"/>
              </a:rPr>
              <a:t>joten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b="1" err="1">
                <a:latin typeface="Century Gothic"/>
                <a:sym typeface="Wingdings" panose="05000000000000000000" pitchFamily="2" charset="2"/>
              </a:rPr>
              <a:t>hakemukset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b="1" err="1">
                <a:latin typeface="Century Gothic"/>
                <a:sym typeface="Wingdings" panose="05000000000000000000" pitchFamily="2" charset="2"/>
              </a:rPr>
              <a:t>ovat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jo </a:t>
            </a:r>
            <a:r>
              <a:rPr lang="en-US" sz="1900" b="1" err="1">
                <a:latin typeface="Century Gothic"/>
                <a:sym typeface="Wingdings" panose="05000000000000000000" pitchFamily="2" charset="2"/>
              </a:rPr>
              <a:t>lähteneet</a:t>
            </a:r>
            <a:endParaRPr lang="en-US" sz="1900" b="1">
              <a:latin typeface="Century Gothic"/>
            </a:endParaRPr>
          </a:p>
          <a:p>
            <a:pPr marL="45720" indent="0">
              <a:buNone/>
            </a:pPr>
            <a:endParaRPr lang="en-US" sz="1900" b="1">
              <a:latin typeface="Century Gothic" panose="020B0502020202020204" pitchFamily="34" charset="0"/>
            </a:endParaRPr>
          </a:p>
          <a:p>
            <a:pPr marL="342900" indent="-342900"/>
            <a:r>
              <a:rPr lang="en-US" sz="1900" b="1" err="1">
                <a:latin typeface="Century Gothic"/>
              </a:rPr>
              <a:t>Syksyllä</a:t>
            </a:r>
            <a:r>
              <a:rPr lang="en-US" sz="1900" b="1" dirty="0">
                <a:latin typeface="Century Gothic"/>
              </a:rPr>
              <a:t> 2024 </a:t>
            </a:r>
            <a:r>
              <a:rPr lang="en-US" sz="1900" err="1">
                <a:latin typeface="Century Gothic"/>
              </a:rPr>
              <a:t>aloittavat</a:t>
            </a:r>
            <a:r>
              <a:rPr lang="en-US" sz="1900" dirty="0">
                <a:latin typeface="Century Gothic"/>
              </a:rPr>
              <a:t> </a:t>
            </a:r>
            <a:r>
              <a:rPr lang="en-US" sz="1900" err="1">
                <a:latin typeface="Century Gothic"/>
              </a:rPr>
              <a:t>hakevat</a:t>
            </a:r>
            <a:r>
              <a:rPr lang="en-US" sz="1900" dirty="0">
                <a:latin typeface="Century Gothic"/>
              </a:rPr>
              <a:t> </a:t>
            </a:r>
            <a:r>
              <a:rPr lang="en-US" sz="1900" err="1">
                <a:latin typeface="Century Gothic"/>
              </a:rPr>
              <a:t>erityisjärjestelyitä</a:t>
            </a:r>
            <a:r>
              <a:rPr lang="en-US" sz="1900" dirty="0">
                <a:latin typeface="Century Gothic"/>
              </a:rPr>
              <a:t> </a:t>
            </a:r>
            <a:r>
              <a:rPr lang="en-US" sz="1900" b="1" err="1">
                <a:latin typeface="Century Gothic"/>
              </a:rPr>
              <a:t>nyt</a:t>
            </a:r>
            <a:r>
              <a:rPr lang="en-US" sz="1900" b="1" dirty="0">
                <a:latin typeface="Century Gothic"/>
              </a:rPr>
              <a:t> 4.jakson </a:t>
            </a:r>
            <a:r>
              <a:rPr lang="en-US" sz="1900" b="1" err="1">
                <a:latin typeface="Century Gothic"/>
              </a:rPr>
              <a:t>aikana</a:t>
            </a:r>
            <a:r>
              <a:rPr lang="en-US" sz="1900" b="1" dirty="0">
                <a:latin typeface="Century Gothic"/>
              </a:rPr>
              <a:t>, </a:t>
            </a:r>
            <a:r>
              <a:rPr lang="en-US" sz="1900" b="1" err="1">
                <a:latin typeface="Century Gothic"/>
              </a:rPr>
              <a:t>hakemukset</a:t>
            </a:r>
            <a:r>
              <a:rPr lang="en-US" sz="1900" b="1">
                <a:latin typeface="Century Gothic"/>
              </a:rPr>
              <a:t> </a:t>
            </a:r>
            <a:r>
              <a:rPr lang="en-US" sz="1900" b="1" err="1">
                <a:latin typeface="Century Gothic"/>
              </a:rPr>
              <a:t>oltava</a:t>
            </a:r>
            <a:r>
              <a:rPr lang="en-US" sz="1900" b="1">
                <a:latin typeface="Century Gothic"/>
              </a:rPr>
              <a:t> </a:t>
            </a:r>
            <a:r>
              <a:rPr lang="en-US" sz="1900" b="1" err="1">
                <a:latin typeface="Century Gothic"/>
              </a:rPr>
              <a:t>Ylioppilastutkintolautakunnassa</a:t>
            </a:r>
            <a:r>
              <a:rPr lang="en-US" sz="1900" b="1">
                <a:latin typeface="Century Gothic"/>
              </a:rPr>
              <a:t> </a:t>
            </a:r>
            <a:r>
              <a:rPr lang="en-US" sz="1900" b="1" err="1">
                <a:latin typeface="Century Gothic"/>
              </a:rPr>
              <a:t>viimeistään</a:t>
            </a:r>
            <a:r>
              <a:rPr lang="en-US" sz="1900" b="1" dirty="0">
                <a:latin typeface="Century Gothic"/>
              </a:rPr>
              <a:t> </a:t>
            </a:r>
            <a:r>
              <a:rPr lang="en-US" sz="1900" b="1" err="1">
                <a:latin typeface="Century Gothic"/>
              </a:rPr>
              <a:t>huhtikuun</a:t>
            </a:r>
            <a:r>
              <a:rPr lang="en-US" sz="1900" b="1" dirty="0">
                <a:latin typeface="Century Gothic"/>
              </a:rPr>
              <a:t> 2024 </a:t>
            </a:r>
            <a:r>
              <a:rPr lang="en-US" sz="1900" b="1" err="1">
                <a:latin typeface="Century Gothic"/>
              </a:rPr>
              <a:t>loppuun</a:t>
            </a:r>
            <a:r>
              <a:rPr lang="en-US" sz="1900" b="1" dirty="0">
                <a:latin typeface="Century Gothic"/>
              </a:rPr>
              <a:t> </a:t>
            </a:r>
            <a:r>
              <a:rPr lang="en-US" sz="1900" b="1" err="1">
                <a:latin typeface="Century Gothic"/>
              </a:rPr>
              <a:t>mennessä</a:t>
            </a:r>
            <a:endParaRPr lang="en-US" sz="1900" b="1" err="1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br>
              <a:rPr lang="en-US" sz="1900" dirty="0">
                <a:latin typeface="Century Gothic" panose="020B0502020202020204" pitchFamily="34" charset="0"/>
              </a:rPr>
            </a:br>
            <a:endParaRPr lang="en-US" sz="190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br>
              <a:rPr lang="en-US" sz="1900" dirty="0">
                <a:latin typeface="Century Gothic" panose="020B0502020202020204" pitchFamily="34" charset="0"/>
              </a:rPr>
            </a:br>
            <a:endParaRPr lang="fi-FI" sz="1900">
              <a:latin typeface="Century Gothic" panose="020B0502020202020204" pitchFamily="34" charset="0"/>
            </a:endParaRPr>
          </a:p>
        </p:txBody>
      </p:sp>
      <p:pic>
        <p:nvPicPr>
          <p:cNvPr id="19" name="Picture 13" descr="Kalenteri pöydällä">
            <a:extLst>
              <a:ext uri="{FF2B5EF4-FFF2-40B4-BE49-F238E27FC236}">
                <a16:creationId xmlns:a16="http://schemas.microsoft.com/office/drawing/2014/main" id="{981297A8-3CFC-C71A-5C9B-2AF31AFAC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39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BB0C903-82E2-0187-5FF9-69E901D90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88" r="-2" b="28306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946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Laajakuva</PresentationFormat>
  <Paragraphs>55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Abadi</vt:lpstr>
      <vt:lpstr>Aptos</vt:lpstr>
      <vt:lpstr>Aptos Display</vt:lpstr>
      <vt:lpstr>Arial</vt:lpstr>
      <vt:lpstr>Berlin Sans FB</vt:lpstr>
      <vt:lpstr>Century Gothic</vt:lpstr>
      <vt:lpstr>Corbel</vt:lpstr>
      <vt:lpstr>Kiona</vt:lpstr>
      <vt:lpstr>Kiona Bold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Aikataulu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Karjalainen Tiina Tuulikki</dc:creator>
  <cp:lastModifiedBy>Karjalainen Tiina</cp:lastModifiedBy>
  <cp:revision>96</cp:revision>
  <dcterms:created xsi:type="dcterms:W3CDTF">2024-02-16T12:05:36Z</dcterms:created>
  <dcterms:modified xsi:type="dcterms:W3CDTF">2024-02-19T08:59:42Z</dcterms:modified>
</cp:coreProperties>
</file>