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70" r:id="rId5"/>
    <p:sldId id="267" r:id="rId6"/>
    <p:sldId id="268" r:id="rId7"/>
    <p:sldId id="269"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5D186-FDEE-5D48-5EE6-A75FDF24A990}" v="562" dt="2024-02-19T08:44:27.895"/>
    <p1510:client id="{D48E8BDC-CC12-D897-9271-B0B952149FDB}" v="46" dt="2024-02-20T08:04:24.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B4AF6-6834-4612-B4C0-A1E596DB602D}"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0116241-AB42-4BB1-92AF-481D71F14392}">
      <dgm:prSet/>
      <dgm:spPr/>
      <dgm:t>
        <a:bodyPr/>
        <a:lstStyle/>
        <a:p>
          <a:pPr>
            <a:lnSpc>
              <a:spcPct val="100000"/>
            </a:lnSpc>
            <a:defRPr b="1"/>
          </a:pPr>
          <a:r>
            <a:rPr lang="fi-FI" dirty="0"/>
            <a:t>Millaisissa asioissa toivotaan tukea</a:t>
          </a:r>
          <a:endParaRPr lang="en-US" dirty="0"/>
        </a:p>
      </dgm:t>
    </dgm:pt>
    <dgm:pt modelId="{914C3DB9-71CE-4FD5-80AC-A2EDE647D92F}" type="parTrans" cxnId="{A7EB69DB-C4BE-4F77-B1B9-9B418BCFD90D}">
      <dgm:prSet/>
      <dgm:spPr/>
      <dgm:t>
        <a:bodyPr/>
        <a:lstStyle/>
        <a:p>
          <a:endParaRPr lang="en-US"/>
        </a:p>
      </dgm:t>
    </dgm:pt>
    <dgm:pt modelId="{2BF30FA9-9C8B-4B14-B784-5B1ECC8A1EF4}" type="sibTrans" cxnId="{A7EB69DB-C4BE-4F77-B1B9-9B418BCFD90D}">
      <dgm:prSet/>
      <dgm:spPr/>
      <dgm:t>
        <a:bodyPr/>
        <a:lstStyle/>
        <a:p>
          <a:endParaRPr lang="en-US"/>
        </a:p>
      </dgm:t>
    </dgm:pt>
    <dgm:pt modelId="{5EC22D2E-39E8-4628-9DE1-B8E38472AC3D}">
      <dgm:prSet/>
      <dgm:spPr/>
      <dgm:t>
        <a:bodyPr/>
        <a:lstStyle/>
        <a:p>
          <a:pPr>
            <a:lnSpc>
              <a:spcPct val="100000"/>
            </a:lnSpc>
          </a:pPr>
          <a:r>
            <a:rPr lang="fi-FI" b="1" dirty="0"/>
            <a:t>Raha-asiat</a:t>
          </a:r>
          <a:r>
            <a:rPr lang="fi-FI" dirty="0"/>
            <a:t>:</a:t>
          </a:r>
          <a:endParaRPr lang="en-US" i="0" dirty="0">
            <a:latin typeface="Gill Sans MT" panose="020B0502020104020203"/>
          </a:endParaRPr>
        </a:p>
      </dgm:t>
    </dgm:pt>
    <dgm:pt modelId="{10B4048D-CBD5-4E95-A495-7AFCD37C46CC}" type="parTrans" cxnId="{42B25BC3-8D0B-4451-B899-706E29924353}">
      <dgm:prSet/>
      <dgm:spPr/>
      <dgm:t>
        <a:bodyPr/>
        <a:lstStyle/>
        <a:p>
          <a:endParaRPr lang="en-US"/>
        </a:p>
      </dgm:t>
    </dgm:pt>
    <dgm:pt modelId="{641AA78C-BAEF-4A61-B989-ECB17BF733B3}" type="sibTrans" cxnId="{42B25BC3-8D0B-4451-B899-706E29924353}">
      <dgm:prSet/>
      <dgm:spPr/>
      <dgm:t>
        <a:bodyPr/>
        <a:lstStyle/>
        <a:p>
          <a:endParaRPr lang="en-US"/>
        </a:p>
      </dgm:t>
    </dgm:pt>
    <dgm:pt modelId="{BEEE189C-3E42-437E-AC38-1FF6D2563C44}">
      <dgm:prSet/>
      <dgm:spPr/>
      <dgm:t>
        <a:bodyPr/>
        <a:lstStyle/>
        <a:p>
          <a:pPr>
            <a:lnSpc>
              <a:spcPct val="100000"/>
            </a:lnSpc>
          </a:pPr>
          <a:r>
            <a:rPr lang="fi-FI" b="1" dirty="0"/>
            <a:t>Itsenäistyminen</a:t>
          </a:r>
          <a:r>
            <a:rPr lang="fi-FI" dirty="0"/>
            <a:t>:</a:t>
          </a:r>
          <a:endParaRPr lang="en-US" dirty="0">
            <a:latin typeface="Gill Sans MT" panose="020B0502020104020203"/>
          </a:endParaRPr>
        </a:p>
      </dgm:t>
    </dgm:pt>
    <dgm:pt modelId="{6A5B4516-FEC1-4E8D-911C-CABC66E072EB}" type="parTrans" cxnId="{3DB5DC2C-739F-49DC-AEBE-B09A0447C37A}">
      <dgm:prSet/>
      <dgm:spPr/>
      <dgm:t>
        <a:bodyPr/>
        <a:lstStyle/>
        <a:p>
          <a:endParaRPr lang="en-US"/>
        </a:p>
      </dgm:t>
    </dgm:pt>
    <dgm:pt modelId="{149D1443-6115-4994-9714-6468C2B17618}" type="sibTrans" cxnId="{3DB5DC2C-739F-49DC-AEBE-B09A0447C37A}">
      <dgm:prSet/>
      <dgm:spPr/>
      <dgm:t>
        <a:bodyPr/>
        <a:lstStyle/>
        <a:p>
          <a:endParaRPr lang="en-US"/>
        </a:p>
      </dgm:t>
    </dgm:pt>
    <dgm:pt modelId="{754A3578-9372-400C-9686-A06A9E7EB5E2}">
      <dgm:prSet/>
      <dgm:spPr/>
      <dgm:t>
        <a:bodyPr/>
        <a:lstStyle/>
        <a:p>
          <a:pPr>
            <a:lnSpc>
              <a:spcPct val="100000"/>
            </a:lnSpc>
          </a:pPr>
          <a:r>
            <a:rPr lang="fi-FI" b="1" dirty="0"/>
            <a:t>Jaksaminen</a:t>
          </a:r>
          <a:r>
            <a:rPr lang="fi-FI" dirty="0"/>
            <a:t>:</a:t>
          </a:r>
          <a:endParaRPr lang="en-US" dirty="0">
            <a:latin typeface="Gill Sans MT" panose="020B0502020104020203"/>
          </a:endParaRPr>
        </a:p>
      </dgm:t>
    </dgm:pt>
    <dgm:pt modelId="{631C3D4A-E448-4B56-972D-99CAFFCEC675}" type="parTrans" cxnId="{3D6CCC45-6A89-4A2D-9F6A-4CEC90FB60BE}">
      <dgm:prSet/>
      <dgm:spPr/>
      <dgm:t>
        <a:bodyPr/>
        <a:lstStyle/>
        <a:p>
          <a:endParaRPr lang="en-US"/>
        </a:p>
      </dgm:t>
    </dgm:pt>
    <dgm:pt modelId="{4FFB0E01-3179-488B-8AC5-A263489056EA}" type="sibTrans" cxnId="{3D6CCC45-6A89-4A2D-9F6A-4CEC90FB60BE}">
      <dgm:prSet/>
      <dgm:spPr/>
      <dgm:t>
        <a:bodyPr/>
        <a:lstStyle/>
        <a:p>
          <a:endParaRPr lang="en-US"/>
        </a:p>
      </dgm:t>
    </dgm:pt>
    <dgm:pt modelId="{A5909C3C-0951-4DDC-8993-400AA1E7FC2A}">
      <dgm:prSet/>
      <dgm:spPr/>
      <dgm:t>
        <a:bodyPr/>
        <a:lstStyle/>
        <a:p>
          <a:pPr>
            <a:lnSpc>
              <a:spcPct val="100000"/>
            </a:lnSpc>
            <a:defRPr b="1"/>
          </a:pPr>
          <a:r>
            <a:rPr lang="fi-FI" dirty="0"/>
            <a:t>Millä tavoin voi auttaa</a:t>
          </a:r>
          <a:endParaRPr lang="en-US" dirty="0"/>
        </a:p>
      </dgm:t>
    </dgm:pt>
    <dgm:pt modelId="{432A396A-42EE-4122-BD04-B6E9E3ECA8CE}" type="parTrans" cxnId="{29F198BC-0D9C-49A8-829E-29532ED05403}">
      <dgm:prSet/>
      <dgm:spPr/>
      <dgm:t>
        <a:bodyPr/>
        <a:lstStyle/>
        <a:p>
          <a:endParaRPr lang="en-US"/>
        </a:p>
      </dgm:t>
    </dgm:pt>
    <dgm:pt modelId="{150A3D87-AD1A-43F2-AAD1-30D49B607485}" type="sibTrans" cxnId="{29F198BC-0D9C-49A8-829E-29532ED05403}">
      <dgm:prSet/>
      <dgm:spPr/>
      <dgm:t>
        <a:bodyPr/>
        <a:lstStyle/>
        <a:p>
          <a:endParaRPr lang="en-US"/>
        </a:p>
      </dgm:t>
    </dgm:pt>
    <dgm:pt modelId="{DD146335-6C3C-4823-865C-5692D9DAE43C}">
      <dgm:prSet/>
      <dgm:spPr/>
      <dgm:t>
        <a:bodyPr/>
        <a:lstStyle/>
        <a:p>
          <a:pPr rtl="0">
            <a:lnSpc>
              <a:spcPct val="100000"/>
            </a:lnSpc>
          </a:pPr>
          <a:r>
            <a:rPr lang="fi-FI" dirty="0"/>
            <a:t>Keskustelua </a:t>
          </a:r>
          <a:r>
            <a:rPr lang="fi-FI" dirty="0">
              <a:latin typeface="Gill Sans MT" panose="020B0502020104020203"/>
            </a:rPr>
            <a:t>&amp; </a:t>
          </a:r>
          <a:r>
            <a:rPr lang="fi-FI" dirty="0"/>
            <a:t>kuuntelua</a:t>
          </a:r>
          <a:endParaRPr lang="en-US" dirty="0">
            <a:latin typeface="Gill Sans MT" panose="020B0502020104020203"/>
          </a:endParaRPr>
        </a:p>
      </dgm:t>
    </dgm:pt>
    <dgm:pt modelId="{CB37F3F4-3C11-4BEF-9DE9-AC3CBF258A66}" type="parTrans" cxnId="{3E7B9156-2F79-4C25-927B-C6FD442F4C0D}">
      <dgm:prSet/>
      <dgm:spPr/>
      <dgm:t>
        <a:bodyPr/>
        <a:lstStyle/>
        <a:p>
          <a:endParaRPr lang="en-US"/>
        </a:p>
      </dgm:t>
    </dgm:pt>
    <dgm:pt modelId="{E5642673-2BFF-4C74-A39F-15C5DCCF9A00}" type="sibTrans" cxnId="{3E7B9156-2F79-4C25-927B-C6FD442F4C0D}">
      <dgm:prSet/>
      <dgm:spPr/>
      <dgm:t>
        <a:bodyPr/>
        <a:lstStyle/>
        <a:p>
          <a:endParaRPr lang="en-US"/>
        </a:p>
      </dgm:t>
    </dgm:pt>
    <dgm:pt modelId="{DCC2B5FC-F1A8-4D62-9EF5-3188590ED6C3}">
      <dgm:prSet/>
      <dgm:spPr/>
      <dgm:t>
        <a:bodyPr/>
        <a:lstStyle/>
        <a:p>
          <a:pPr>
            <a:lnSpc>
              <a:spcPct val="100000"/>
            </a:lnSpc>
          </a:pPr>
          <a:r>
            <a:rPr lang="fi-FI" dirty="0"/>
            <a:t>Toive että voi kysyä apua</a:t>
          </a:r>
          <a:endParaRPr lang="en-US" dirty="0"/>
        </a:p>
      </dgm:t>
    </dgm:pt>
    <dgm:pt modelId="{D584C5C2-1647-44D0-BE70-E8D45F4544F4}" type="parTrans" cxnId="{19A9CCED-9B03-4B8D-9C81-3472B859E878}">
      <dgm:prSet/>
      <dgm:spPr/>
      <dgm:t>
        <a:bodyPr/>
        <a:lstStyle/>
        <a:p>
          <a:endParaRPr lang="en-US"/>
        </a:p>
      </dgm:t>
    </dgm:pt>
    <dgm:pt modelId="{8B0D3DC9-F81E-4F50-AF30-A16EBBFEBB7D}" type="sibTrans" cxnId="{19A9CCED-9B03-4B8D-9C81-3472B859E878}">
      <dgm:prSet/>
      <dgm:spPr/>
      <dgm:t>
        <a:bodyPr/>
        <a:lstStyle/>
        <a:p>
          <a:endParaRPr lang="en-US"/>
        </a:p>
      </dgm:t>
    </dgm:pt>
    <dgm:pt modelId="{3C31BD83-2D7A-4C46-B4DA-17A4D41E3F3F}">
      <dgm:prSet/>
      <dgm:spPr/>
      <dgm:t>
        <a:bodyPr/>
        <a:lstStyle/>
        <a:p>
          <a:pPr>
            <a:lnSpc>
              <a:spcPct val="100000"/>
            </a:lnSpc>
          </a:pPr>
          <a:r>
            <a:rPr lang="fi-FI" i="1" dirty="0"/>
            <a:t>"18 vuotta, vanhemmat voisivat antaa tehdä omat asiat ja tarvittaessa apua &amp; tukea. Pysyisivät lähellä, kuulolla"</a:t>
          </a:r>
          <a:endParaRPr lang="en-US" i="1" dirty="0"/>
        </a:p>
      </dgm:t>
    </dgm:pt>
    <dgm:pt modelId="{B533896D-B8F8-4F46-BF1E-973BE6C41F9D}" type="parTrans" cxnId="{4B8581E4-E2EB-450A-96BB-42A0072D1B79}">
      <dgm:prSet/>
      <dgm:spPr/>
      <dgm:t>
        <a:bodyPr/>
        <a:lstStyle/>
        <a:p>
          <a:endParaRPr lang="en-US"/>
        </a:p>
      </dgm:t>
    </dgm:pt>
    <dgm:pt modelId="{1AAE70C6-8B56-4330-8146-83EBD10540B7}" type="sibTrans" cxnId="{4B8581E4-E2EB-450A-96BB-42A0072D1B79}">
      <dgm:prSet/>
      <dgm:spPr/>
      <dgm:t>
        <a:bodyPr/>
        <a:lstStyle/>
        <a:p>
          <a:endParaRPr lang="en-US"/>
        </a:p>
      </dgm:t>
    </dgm:pt>
    <dgm:pt modelId="{A59B1305-EF69-4697-B66F-95488FB6778A}">
      <dgm:prSet/>
      <dgm:spPr/>
      <dgm:t>
        <a:bodyPr/>
        <a:lstStyle/>
        <a:p>
          <a:pPr>
            <a:lnSpc>
              <a:spcPct val="100000"/>
            </a:lnSpc>
          </a:pPr>
          <a:r>
            <a:rPr lang="fi-FI" dirty="0"/>
            <a:t>Luottamus</a:t>
          </a:r>
          <a:endParaRPr lang="en-US" dirty="0"/>
        </a:p>
      </dgm:t>
    </dgm:pt>
    <dgm:pt modelId="{39AD3113-D574-401D-AB05-0A88B5ABB8E8}" type="parTrans" cxnId="{2BF01568-F271-476E-A054-D831C608619A}">
      <dgm:prSet/>
      <dgm:spPr/>
      <dgm:t>
        <a:bodyPr/>
        <a:lstStyle/>
        <a:p>
          <a:endParaRPr lang="en-US"/>
        </a:p>
      </dgm:t>
    </dgm:pt>
    <dgm:pt modelId="{D8481F30-99B8-48B5-B265-BBB04D891379}" type="sibTrans" cxnId="{2BF01568-F271-476E-A054-D831C608619A}">
      <dgm:prSet/>
      <dgm:spPr/>
      <dgm:t>
        <a:bodyPr/>
        <a:lstStyle/>
        <a:p>
          <a:endParaRPr lang="en-US"/>
        </a:p>
      </dgm:t>
    </dgm:pt>
    <dgm:pt modelId="{7EB0AED1-B02E-4B8B-A850-3CE3D6489E92}">
      <dgm:prSet phldr="0"/>
      <dgm:spPr/>
      <dgm:t>
        <a:bodyPr/>
        <a:lstStyle/>
        <a:p>
          <a:pPr>
            <a:lnSpc>
              <a:spcPct val="100000"/>
            </a:lnSpc>
          </a:pPr>
          <a:r>
            <a:rPr lang="fi-FI" i="1" dirty="0">
              <a:latin typeface="Gill Sans MT" panose="020B0502020104020203"/>
            </a:rPr>
            <a:t> </a:t>
          </a:r>
          <a:r>
            <a:rPr lang="fi-FI" i="1" dirty="0"/>
            <a:t>"Yhdessä tekemistä ja konkreettisten esimerkkien kautta auttaminen"</a:t>
          </a:r>
          <a:endParaRPr lang="en-US" dirty="0"/>
        </a:p>
      </dgm:t>
    </dgm:pt>
    <dgm:pt modelId="{FC7CADF6-04BA-47AC-8C4E-0A67E9934F64}" type="parTrans" cxnId="{C35C7BDE-72EB-4E9F-B51E-90F2BDE1312E}">
      <dgm:prSet/>
      <dgm:spPr/>
    </dgm:pt>
    <dgm:pt modelId="{C7C7F8F0-0A50-4E96-9D4F-625A93C3156C}" type="sibTrans" cxnId="{C35C7BDE-72EB-4E9F-B51E-90F2BDE1312E}">
      <dgm:prSet/>
      <dgm:spPr/>
    </dgm:pt>
    <dgm:pt modelId="{5BB23588-D0DA-45D4-A29F-3BCA783C375F}">
      <dgm:prSet phldr="0"/>
      <dgm:spPr/>
      <dgm:t>
        <a:bodyPr/>
        <a:lstStyle/>
        <a:p>
          <a:pPr>
            <a:lnSpc>
              <a:spcPct val="100000"/>
            </a:lnSpc>
          </a:pPr>
          <a:r>
            <a:rPr lang="fi-FI" i="1" dirty="0">
              <a:latin typeface="Gill Sans MT" panose="020B0502020104020203"/>
            </a:rPr>
            <a:t> </a:t>
          </a:r>
          <a:r>
            <a:rPr lang="fi-FI" i="1" dirty="0"/>
            <a:t>"Miten pystyn hallita omia raha asioita ja en tuhlaa kaikkea mitä saan",</a:t>
          </a:r>
          <a:endParaRPr lang="en-US" dirty="0"/>
        </a:p>
      </dgm:t>
    </dgm:pt>
    <dgm:pt modelId="{58539F04-3A5B-4FD4-BC2E-6BC211886EB9}" type="parTrans" cxnId="{EA2793DB-6BA6-4055-B440-49414A4849A2}">
      <dgm:prSet/>
      <dgm:spPr/>
    </dgm:pt>
    <dgm:pt modelId="{EA6D1E57-C952-4060-B0B4-DB2C194D3B62}" type="sibTrans" cxnId="{EA2793DB-6BA6-4055-B440-49414A4849A2}">
      <dgm:prSet/>
      <dgm:spPr/>
    </dgm:pt>
    <dgm:pt modelId="{72836412-4CB5-42D7-87B6-092D619D505A}">
      <dgm:prSet phldr="0"/>
      <dgm:spPr/>
      <dgm:t>
        <a:bodyPr/>
        <a:lstStyle/>
        <a:p>
          <a:pPr>
            <a:lnSpc>
              <a:spcPct val="100000"/>
            </a:lnSpc>
          </a:pPr>
          <a:r>
            <a:rPr lang="fi-FI" i="1" dirty="0"/>
            <a:t>"Keskustelua ja kuuntelua"</a:t>
          </a:r>
          <a:endParaRPr lang="en-US" dirty="0"/>
        </a:p>
      </dgm:t>
    </dgm:pt>
    <dgm:pt modelId="{F4CEC992-A258-474A-B318-47E976BFA035}" type="parTrans" cxnId="{3F1AC381-88C5-4ACE-B2F0-6D4F6FF84437}">
      <dgm:prSet/>
      <dgm:spPr/>
    </dgm:pt>
    <dgm:pt modelId="{FCF53F89-EEDD-4046-B1B1-90CA91E59BB3}" type="sibTrans" cxnId="{3F1AC381-88C5-4ACE-B2F0-6D4F6FF84437}">
      <dgm:prSet/>
      <dgm:spPr/>
    </dgm:pt>
    <dgm:pt modelId="{19AAB717-389B-4D6A-8FE1-ACF6AC6F13F9}">
      <dgm:prSet phldr="0"/>
      <dgm:spPr/>
      <dgm:t>
        <a:bodyPr/>
        <a:lstStyle/>
        <a:p>
          <a:pPr rtl="0">
            <a:lnSpc>
              <a:spcPct val="100000"/>
            </a:lnSpc>
          </a:pPr>
          <a:r>
            <a:rPr lang="fi-FI" i="1" dirty="0"/>
            <a:t>"Kuuntelua", "Levon tarve, lupa levätä</a:t>
          </a:r>
          <a:r>
            <a:rPr lang="fi-FI" i="1" dirty="0">
              <a:latin typeface="Gill Sans MT" panose="020B0502020104020203"/>
            </a:rPr>
            <a:t>", </a:t>
          </a:r>
          <a:endParaRPr lang="en-US" i="0" dirty="0">
            <a:latin typeface="Gill Sans MT" panose="020B0502020104020203"/>
          </a:endParaRPr>
        </a:p>
      </dgm:t>
    </dgm:pt>
    <dgm:pt modelId="{2BF54AA0-F80A-4C4F-BCB4-7CE81DEFCDC8}" type="parTrans" cxnId="{01AA19C2-22AB-4FB6-B225-2F78FE03C607}">
      <dgm:prSet/>
      <dgm:spPr/>
    </dgm:pt>
    <dgm:pt modelId="{55D94AB0-96FC-4A8C-A766-E207DA485C66}" type="sibTrans" cxnId="{01AA19C2-22AB-4FB6-B225-2F78FE03C607}">
      <dgm:prSet/>
      <dgm:spPr/>
    </dgm:pt>
    <dgm:pt modelId="{864676C4-3A04-41C3-B5C6-8E899965F158}">
      <dgm:prSet phldr="0"/>
      <dgm:spPr/>
      <dgm:t>
        <a:bodyPr/>
        <a:lstStyle/>
        <a:p>
          <a:pPr>
            <a:lnSpc>
              <a:spcPct val="100000"/>
            </a:lnSpc>
          </a:pPr>
          <a:r>
            <a:rPr lang="fi-FI" dirty="0">
              <a:latin typeface="Gill Sans MT" panose="020B0502020104020203"/>
            </a:rPr>
            <a:t> </a:t>
          </a:r>
          <a:r>
            <a:rPr lang="fi-FI" i="1" dirty="0"/>
            <a:t>"Kaipaisin enemmän keskusteluja ja kuulumisten vaihtamista."</a:t>
          </a:r>
          <a:endParaRPr lang="en-US" dirty="0"/>
        </a:p>
      </dgm:t>
    </dgm:pt>
    <dgm:pt modelId="{B8BCC22E-A4B7-46F7-882F-859ACAADBCC0}" type="parTrans" cxnId="{6A55FFB7-DEF1-4438-B690-1D506FFC121D}">
      <dgm:prSet/>
      <dgm:spPr/>
    </dgm:pt>
    <dgm:pt modelId="{E241F61B-7BB0-46DC-8CB4-CAD15F2F37CF}" type="sibTrans" cxnId="{6A55FFB7-DEF1-4438-B690-1D506FFC121D}">
      <dgm:prSet/>
      <dgm:spPr/>
    </dgm:pt>
    <dgm:pt modelId="{20853FEB-E48E-4AC0-91F0-B5AD05AF687A}">
      <dgm:prSet phldr="0"/>
      <dgm:spPr/>
      <dgm:t>
        <a:bodyPr/>
        <a:lstStyle/>
        <a:p>
          <a:pPr rtl="0">
            <a:lnSpc>
              <a:spcPct val="100000"/>
            </a:lnSpc>
          </a:pPr>
          <a:r>
            <a:rPr lang="fi-FI" i="1" dirty="0">
              <a:latin typeface="Gill Sans MT" panose="020B0502020104020203"/>
            </a:rPr>
            <a:t>Ajanhallinta, kannustaminen</a:t>
          </a:r>
          <a:endParaRPr lang="en-US" dirty="0"/>
        </a:p>
      </dgm:t>
    </dgm:pt>
    <dgm:pt modelId="{9798DE21-2E40-4F65-8CA9-18EE1264C669}" type="parTrans" cxnId="{FB8E0A09-D406-4BE9-917F-5213D6AF4971}">
      <dgm:prSet/>
      <dgm:spPr/>
    </dgm:pt>
    <dgm:pt modelId="{A60F256A-2D5B-4797-83FE-A17D6F1BCC06}" type="sibTrans" cxnId="{FB8E0A09-D406-4BE9-917F-5213D6AF4971}">
      <dgm:prSet/>
      <dgm:spPr/>
    </dgm:pt>
    <dgm:pt modelId="{8DF2CCC4-76F1-465A-844D-882F7AE0D3A1}" type="pres">
      <dgm:prSet presAssocID="{245B4AF6-6834-4612-B4C0-A1E596DB602D}" presName="root" presStyleCnt="0">
        <dgm:presLayoutVars>
          <dgm:dir/>
          <dgm:resizeHandles val="exact"/>
        </dgm:presLayoutVars>
      </dgm:prSet>
      <dgm:spPr/>
    </dgm:pt>
    <dgm:pt modelId="{7CB2C8A0-DD6B-4146-8847-635C8250C5DB}" type="pres">
      <dgm:prSet presAssocID="{B0116241-AB42-4BB1-92AF-481D71F14392}" presName="compNode" presStyleCnt="0"/>
      <dgm:spPr/>
    </dgm:pt>
    <dgm:pt modelId="{1B4CA5FC-B143-4BAA-A97D-41347B503B39}" type="pres">
      <dgm:prSet presAssocID="{B0116241-AB42-4BB1-92AF-481D71F143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i"/>
        </a:ext>
      </dgm:extLst>
    </dgm:pt>
    <dgm:pt modelId="{5F885A6D-4336-4049-B6D5-646945EB9B95}" type="pres">
      <dgm:prSet presAssocID="{B0116241-AB42-4BB1-92AF-481D71F14392}" presName="iconSpace" presStyleCnt="0"/>
      <dgm:spPr/>
    </dgm:pt>
    <dgm:pt modelId="{E12B9B30-11AF-4817-BF34-6DD76E2B3883}" type="pres">
      <dgm:prSet presAssocID="{B0116241-AB42-4BB1-92AF-481D71F14392}" presName="parTx" presStyleLbl="revTx" presStyleIdx="0" presStyleCnt="4">
        <dgm:presLayoutVars>
          <dgm:chMax val="0"/>
          <dgm:chPref val="0"/>
        </dgm:presLayoutVars>
      </dgm:prSet>
      <dgm:spPr/>
    </dgm:pt>
    <dgm:pt modelId="{F9BCE541-B00F-42FF-9EE4-3E2B5C4E5007}" type="pres">
      <dgm:prSet presAssocID="{B0116241-AB42-4BB1-92AF-481D71F14392}" presName="txSpace" presStyleCnt="0"/>
      <dgm:spPr/>
    </dgm:pt>
    <dgm:pt modelId="{E9C93030-0D8F-4EB0-A2D8-ED391CA3ED97}" type="pres">
      <dgm:prSet presAssocID="{B0116241-AB42-4BB1-92AF-481D71F14392}" presName="desTx" presStyleLbl="revTx" presStyleIdx="1" presStyleCnt="4">
        <dgm:presLayoutVars/>
      </dgm:prSet>
      <dgm:spPr/>
    </dgm:pt>
    <dgm:pt modelId="{9F118CE1-7476-4019-8F41-3E0A76C4A4D1}" type="pres">
      <dgm:prSet presAssocID="{2BF30FA9-9C8B-4B14-B784-5B1ECC8A1EF4}" presName="sibTrans" presStyleCnt="0"/>
      <dgm:spPr/>
    </dgm:pt>
    <dgm:pt modelId="{F661F110-8F80-432A-984B-7178120C9E15}" type="pres">
      <dgm:prSet presAssocID="{A5909C3C-0951-4DDC-8993-400AA1E7FC2A}" presName="compNode" presStyleCnt="0"/>
      <dgm:spPr/>
    </dgm:pt>
    <dgm:pt modelId="{0C7A83C2-31B4-41D1-8216-18CB494F94D6}" type="pres">
      <dgm:prSet presAssocID="{A5909C3C-0951-4DDC-8993-400AA1E7FC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skustelu"/>
        </a:ext>
      </dgm:extLst>
    </dgm:pt>
    <dgm:pt modelId="{8CC06AEE-8049-4B9C-8CED-EC9909CB5202}" type="pres">
      <dgm:prSet presAssocID="{A5909C3C-0951-4DDC-8993-400AA1E7FC2A}" presName="iconSpace" presStyleCnt="0"/>
      <dgm:spPr/>
    </dgm:pt>
    <dgm:pt modelId="{C4A7A3CC-404B-4022-B80B-DAEAFB61F5AB}" type="pres">
      <dgm:prSet presAssocID="{A5909C3C-0951-4DDC-8993-400AA1E7FC2A}" presName="parTx" presStyleLbl="revTx" presStyleIdx="2" presStyleCnt="4">
        <dgm:presLayoutVars>
          <dgm:chMax val="0"/>
          <dgm:chPref val="0"/>
        </dgm:presLayoutVars>
      </dgm:prSet>
      <dgm:spPr/>
    </dgm:pt>
    <dgm:pt modelId="{D05034E6-140A-4DF6-974F-9673D2C02D53}" type="pres">
      <dgm:prSet presAssocID="{A5909C3C-0951-4DDC-8993-400AA1E7FC2A}" presName="txSpace" presStyleCnt="0"/>
      <dgm:spPr/>
    </dgm:pt>
    <dgm:pt modelId="{4EEFC2C1-C233-40C5-953B-E7DA3C5A885E}" type="pres">
      <dgm:prSet presAssocID="{A5909C3C-0951-4DDC-8993-400AA1E7FC2A}" presName="desTx" presStyleLbl="revTx" presStyleIdx="3" presStyleCnt="4">
        <dgm:presLayoutVars/>
      </dgm:prSet>
      <dgm:spPr/>
    </dgm:pt>
  </dgm:ptLst>
  <dgm:cxnLst>
    <dgm:cxn modelId="{D0665E06-4160-42A2-B297-5499FF9A9336}" type="presOf" srcId="{19AAB717-389B-4D6A-8FE1-ACF6AC6F13F9}" destId="{E9C93030-0D8F-4EB0-A2D8-ED391CA3ED97}" srcOrd="0" destOrd="6" presId="urn:microsoft.com/office/officeart/2018/5/layout/CenteredIconLabelDescriptionList"/>
    <dgm:cxn modelId="{FB8E0A09-D406-4BE9-917F-5213D6AF4971}" srcId="{B0116241-AB42-4BB1-92AF-481D71F14392}" destId="{20853FEB-E48E-4AC0-91F0-B5AD05AF687A}" srcOrd="7" destOrd="0" parTransId="{9798DE21-2E40-4F65-8CA9-18EE1264C669}" sibTransId="{A60F256A-2D5B-4797-83FE-A17D6F1BCC06}"/>
    <dgm:cxn modelId="{E16B291D-7CEC-46CC-8D17-46B37A1D64EA}" type="presOf" srcId="{DCC2B5FC-F1A8-4D62-9EF5-3188590ED6C3}" destId="{4EEFC2C1-C233-40C5-953B-E7DA3C5A885E}" srcOrd="0" destOrd="2" presId="urn:microsoft.com/office/officeart/2018/5/layout/CenteredIconLabelDescriptionList"/>
    <dgm:cxn modelId="{5B7F681F-14E7-4404-BE0F-E1C34C8E94B4}" type="presOf" srcId="{B0116241-AB42-4BB1-92AF-481D71F14392}" destId="{E12B9B30-11AF-4817-BF34-6DD76E2B3883}" srcOrd="0" destOrd="0" presId="urn:microsoft.com/office/officeart/2018/5/layout/CenteredIconLabelDescriptionList"/>
    <dgm:cxn modelId="{3DB5DC2C-739F-49DC-AEBE-B09A0447C37A}" srcId="{B0116241-AB42-4BB1-92AF-481D71F14392}" destId="{BEEE189C-3E42-437E-AC38-1FF6D2563C44}" srcOrd="3" destOrd="0" parTransId="{6A5B4516-FEC1-4E8D-911C-CABC66E072EB}" sibTransId="{149D1443-6115-4994-9714-6468C2B17618}"/>
    <dgm:cxn modelId="{02BF4233-D9D5-4748-BC1C-5812D8524555}" type="presOf" srcId="{A59B1305-EF69-4697-B66F-95488FB6778A}" destId="{4EEFC2C1-C233-40C5-953B-E7DA3C5A885E}" srcOrd="0" destOrd="4" presId="urn:microsoft.com/office/officeart/2018/5/layout/CenteredIconLabelDescriptionList"/>
    <dgm:cxn modelId="{A8E1A837-0A3B-4CFE-BD64-512C32FB2E41}" type="presOf" srcId="{245B4AF6-6834-4612-B4C0-A1E596DB602D}" destId="{8DF2CCC4-76F1-465A-844D-882F7AE0D3A1}" srcOrd="0" destOrd="0" presId="urn:microsoft.com/office/officeart/2018/5/layout/CenteredIconLabelDescriptionList"/>
    <dgm:cxn modelId="{25CFAB3F-FF9B-4292-94A8-0F6C0B94F046}" type="presOf" srcId="{72836412-4CB5-42D7-87B6-092D619D505A}" destId="{E9C93030-0D8F-4EB0-A2D8-ED391CA3ED97}" srcOrd="0" destOrd="4" presId="urn:microsoft.com/office/officeart/2018/5/layout/CenteredIconLabelDescriptionList"/>
    <dgm:cxn modelId="{476DFB44-FD7C-429D-8368-62FB7371A489}" type="presOf" srcId="{BEEE189C-3E42-437E-AC38-1FF6D2563C44}" destId="{E9C93030-0D8F-4EB0-A2D8-ED391CA3ED97}" srcOrd="0" destOrd="3" presId="urn:microsoft.com/office/officeart/2018/5/layout/CenteredIconLabelDescriptionList"/>
    <dgm:cxn modelId="{3D6CCC45-6A89-4A2D-9F6A-4CEC90FB60BE}" srcId="{B0116241-AB42-4BB1-92AF-481D71F14392}" destId="{754A3578-9372-400C-9686-A06A9E7EB5E2}" srcOrd="5" destOrd="0" parTransId="{631C3D4A-E448-4B56-972D-99CAFFCEC675}" sibTransId="{4FFB0E01-3179-488B-8AC5-A263489056EA}"/>
    <dgm:cxn modelId="{2BF01568-F271-476E-A054-D831C608619A}" srcId="{A5909C3C-0951-4DDC-8993-400AA1E7FC2A}" destId="{A59B1305-EF69-4697-B66F-95488FB6778A}" srcOrd="4" destOrd="0" parTransId="{39AD3113-D574-401D-AB05-0A88B5ABB8E8}" sibTransId="{D8481F30-99B8-48B5-B265-BBB04D891379}"/>
    <dgm:cxn modelId="{579CA14A-FB23-464C-8461-B4CF46525638}" type="presOf" srcId="{A5909C3C-0951-4DDC-8993-400AA1E7FC2A}" destId="{C4A7A3CC-404B-4022-B80B-DAEAFB61F5AB}" srcOrd="0" destOrd="0" presId="urn:microsoft.com/office/officeart/2018/5/layout/CenteredIconLabelDescriptionList"/>
    <dgm:cxn modelId="{3E7B9156-2F79-4C25-927B-C6FD442F4C0D}" srcId="{A5909C3C-0951-4DDC-8993-400AA1E7FC2A}" destId="{DD146335-6C3C-4823-865C-5692D9DAE43C}" srcOrd="0" destOrd="0" parTransId="{CB37F3F4-3C11-4BEF-9DE9-AC3CBF258A66}" sibTransId="{E5642673-2BFF-4C74-A39F-15C5DCCF9A00}"/>
    <dgm:cxn modelId="{3F1AC381-88C5-4ACE-B2F0-6D4F6FF84437}" srcId="{B0116241-AB42-4BB1-92AF-481D71F14392}" destId="{72836412-4CB5-42D7-87B6-092D619D505A}" srcOrd="4" destOrd="0" parTransId="{F4CEC992-A258-474A-B318-47E976BFA035}" sibTransId="{FCF53F89-EEDD-4046-B1B1-90CA91E59BB3}"/>
    <dgm:cxn modelId="{CC097294-C37D-44A0-AF17-2F5D7CEFD9DB}" type="presOf" srcId="{5BB23588-D0DA-45D4-A29F-3BCA783C375F}" destId="{E9C93030-0D8F-4EB0-A2D8-ED391CA3ED97}" srcOrd="0" destOrd="1" presId="urn:microsoft.com/office/officeart/2018/5/layout/CenteredIconLabelDescriptionList"/>
    <dgm:cxn modelId="{BD5F1D9A-842B-4865-9166-F49B2395F9CE}" type="presOf" srcId="{3C31BD83-2D7A-4C46-B4DA-17A4D41E3F3F}" destId="{4EEFC2C1-C233-40C5-953B-E7DA3C5A885E}" srcOrd="0" destOrd="3" presId="urn:microsoft.com/office/officeart/2018/5/layout/CenteredIconLabelDescriptionList"/>
    <dgm:cxn modelId="{DCDD85B0-0D09-454B-93C8-5762629CD933}" type="presOf" srcId="{864676C4-3A04-41C3-B5C6-8E899965F158}" destId="{4EEFC2C1-C233-40C5-953B-E7DA3C5A885E}" srcOrd="0" destOrd="1" presId="urn:microsoft.com/office/officeart/2018/5/layout/CenteredIconLabelDescriptionList"/>
    <dgm:cxn modelId="{6A55FFB7-DEF1-4438-B690-1D506FFC121D}" srcId="{A5909C3C-0951-4DDC-8993-400AA1E7FC2A}" destId="{864676C4-3A04-41C3-B5C6-8E899965F158}" srcOrd="1" destOrd="0" parTransId="{B8BCC22E-A4B7-46F7-882F-859ACAADBCC0}" sibTransId="{E241F61B-7BB0-46DC-8CB4-CAD15F2F37CF}"/>
    <dgm:cxn modelId="{29F198BC-0D9C-49A8-829E-29532ED05403}" srcId="{245B4AF6-6834-4612-B4C0-A1E596DB602D}" destId="{A5909C3C-0951-4DDC-8993-400AA1E7FC2A}" srcOrd="1" destOrd="0" parTransId="{432A396A-42EE-4122-BD04-B6E9E3ECA8CE}" sibTransId="{150A3D87-AD1A-43F2-AAD1-30D49B607485}"/>
    <dgm:cxn modelId="{01AA19C2-22AB-4FB6-B225-2F78FE03C607}" srcId="{B0116241-AB42-4BB1-92AF-481D71F14392}" destId="{19AAB717-389B-4D6A-8FE1-ACF6AC6F13F9}" srcOrd="6" destOrd="0" parTransId="{2BF54AA0-F80A-4C4F-BCB4-7CE81DEFCDC8}" sibTransId="{55D94AB0-96FC-4A8C-A766-E207DA485C66}"/>
    <dgm:cxn modelId="{42B25BC3-8D0B-4451-B899-706E29924353}" srcId="{B0116241-AB42-4BB1-92AF-481D71F14392}" destId="{5EC22D2E-39E8-4628-9DE1-B8E38472AC3D}" srcOrd="0" destOrd="0" parTransId="{10B4048D-CBD5-4E95-A495-7AFCD37C46CC}" sibTransId="{641AA78C-BAEF-4A61-B989-ECB17BF733B3}"/>
    <dgm:cxn modelId="{5C2C47D2-6345-42B4-A338-540A6B78480C}" type="presOf" srcId="{7EB0AED1-B02E-4B8B-A850-3CE3D6489E92}" destId="{E9C93030-0D8F-4EB0-A2D8-ED391CA3ED97}" srcOrd="0" destOrd="2" presId="urn:microsoft.com/office/officeart/2018/5/layout/CenteredIconLabelDescriptionList"/>
    <dgm:cxn modelId="{BB7D75D4-5080-47C0-A41D-7F3FA627D312}" type="presOf" srcId="{20853FEB-E48E-4AC0-91F0-B5AD05AF687A}" destId="{E9C93030-0D8F-4EB0-A2D8-ED391CA3ED97}" srcOrd="0" destOrd="7" presId="urn:microsoft.com/office/officeart/2018/5/layout/CenteredIconLabelDescriptionList"/>
    <dgm:cxn modelId="{A7EB69DB-C4BE-4F77-B1B9-9B418BCFD90D}" srcId="{245B4AF6-6834-4612-B4C0-A1E596DB602D}" destId="{B0116241-AB42-4BB1-92AF-481D71F14392}" srcOrd="0" destOrd="0" parTransId="{914C3DB9-71CE-4FD5-80AC-A2EDE647D92F}" sibTransId="{2BF30FA9-9C8B-4B14-B784-5B1ECC8A1EF4}"/>
    <dgm:cxn modelId="{EA2793DB-6BA6-4055-B440-49414A4849A2}" srcId="{B0116241-AB42-4BB1-92AF-481D71F14392}" destId="{5BB23588-D0DA-45D4-A29F-3BCA783C375F}" srcOrd="1" destOrd="0" parTransId="{58539F04-3A5B-4FD4-BC2E-6BC211886EB9}" sibTransId="{EA6D1E57-C952-4060-B0B4-DB2C194D3B62}"/>
    <dgm:cxn modelId="{863DDDDD-4B62-4298-BD50-47A2D0F9AF8F}" type="presOf" srcId="{5EC22D2E-39E8-4628-9DE1-B8E38472AC3D}" destId="{E9C93030-0D8F-4EB0-A2D8-ED391CA3ED97}" srcOrd="0" destOrd="0" presId="urn:microsoft.com/office/officeart/2018/5/layout/CenteredIconLabelDescriptionList"/>
    <dgm:cxn modelId="{C35C7BDE-72EB-4E9F-B51E-90F2BDE1312E}" srcId="{B0116241-AB42-4BB1-92AF-481D71F14392}" destId="{7EB0AED1-B02E-4B8B-A850-3CE3D6489E92}" srcOrd="2" destOrd="0" parTransId="{FC7CADF6-04BA-47AC-8C4E-0A67E9934F64}" sibTransId="{C7C7F8F0-0A50-4E96-9D4F-625A93C3156C}"/>
    <dgm:cxn modelId="{CFC7C3E3-45C3-4CF4-A8B9-A825324DA56E}" type="presOf" srcId="{DD146335-6C3C-4823-865C-5692D9DAE43C}" destId="{4EEFC2C1-C233-40C5-953B-E7DA3C5A885E}" srcOrd="0" destOrd="0" presId="urn:microsoft.com/office/officeart/2018/5/layout/CenteredIconLabelDescriptionList"/>
    <dgm:cxn modelId="{4B8581E4-E2EB-450A-96BB-42A0072D1B79}" srcId="{A5909C3C-0951-4DDC-8993-400AA1E7FC2A}" destId="{3C31BD83-2D7A-4C46-B4DA-17A4D41E3F3F}" srcOrd="3" destOrd="0" parTransId="{B533896D-B8F8-4F46-BF1E-973BE6C41F9D}" sibTransId="{1AAE70C6-8B56-4330-8146-83EBD10540B7}"/>
    <dgm:cxn modelId="{7DB0D4E7-CCB7-4B49-B3DA-43DC269049CB}" type="presOf" srcId="{754A3578-9372-400C-9686-A06A9E7EB5E2}" destId="{E9C93030-0D8F-4EB0-A2D8-ED391CA3ED97}" srcOrd="0" destOrd="5" presId="urn:microsoft.com/office/officeart/2018/5/layout/CenteredIconLabelDescriptionList"/>
    <dgm:cxn modelId="{19A9CCED-9B03-4B8D-9C81-3472B859E878}" srcId="{A5909C3C-0951-4DDC-8993-400AA1E7FC2A}" destId="{DCC2B5FC-F1A8-4D62-9EF5-3188590ED6C3}" srcOrd="2" destOrd="0" parTransId="{D584C5C2-1647-44D0-BE70-E8D45F4544F4}" sibTransId="{8B0D3DC9-F81E-4F50-AF30-A16EBBFEBB7D}"/>
    <dgm:cxn modelId="{E7E66195-3170-47B8-B528-09A0D2A32873}" type="presParOf" srcId="{8DF2CCC4-76F1-465A-844D-882F7AE0D3A1}" destId="{7CB2C8A0-DD6B-4146-8847-635C8250C5DB}" srcOrd="0" destOrd="0" presId="urn:microsoft.com/office/officeart/2018/5/layout/CenteredIconLabelDescriptionList"/>
    <dgm:cxn modelId="{33A04823-DE31-48EE-806A-4E0B8C27BF74}" type="presParOf" srcId="{7CB2C8A0-DD6B-4146-8847-635C8250C5DB}" destId="{1B4CA5FC-B143-4BAA-A97D-41347B503B39}" srcOrd="0" destOrd="0" presId="urn:microsoft.com/office/officeart/2018/5/layout/CenteredIconLabelDescriptionList"/>
    <dgm:cxn modelId="{56AC78A6-E137-4D5F-A8B3-2006311E09DB}" type="presParOf" srcId="{7CB2C8A0-DD6B-4146-8847-635C8250C5DB}" destId="{5F885A6D-4336-4049-B6D5-646945EB9B95}" srcOrd="1" destOrd="0" presId="urn:microsoft.com/office/officeart/2018/5/layout/CenteredIconLabelDescriptionList"/>
    <dgm:cxn modelId="{8C8D85AA-16ED-4AA3-99CA-8D1045D5DB9B}" type="presParOf" srcId="{7CB2C8A0-DD6B-4146-8847-635C8250C5DB}" destId="{E12B9B30-11AF-4817-BF34-6DD76E2B3883}" srcOrd="2" destOrd="0" presId="urn:microsoft.com/office/officeart/2018/5/layout/CenteredIconLabelDescriptionList"/>
    <dgm:cxn modelId="{E39EA963-7F2B-433B-8C75-F997300E8BB6}" type="presParOf" srcId="{7CB2C8A0-DD6B-4146-8847-635C8250C5DB}" destId="{F9BCE541-B00F-42FF-9EE4-3E2B5C4E5007}" srcOrd="3" destOrd="0" presId="urn:microsoft.com/office/officeart/2018/5/layout/CenteredIconLabelDescriptionList"/>
    <dgm:cxn modelId="{CA8385C4-D59B-451C-BE2E-052FEDEDD452}" type="presParOf" srcId="{7CB2C8A0-DD6B-4146-8847-635C8250C5DB}" destId="{E9C93030-0D8F-4EB0-A2D8-ED391CA3ED97}" srcOrd="4" destOrd="0" presId="urn:microsoft.com/office/officeart/2018/5/layout/CenteredIconLabelDescriptionList"/>
    <dgm:cxn modelId="{3F913F74-F35C-4918-9032-4FC5D11F4D66}" type="presParOf" srcId="{8DF2CCC4-76F1-465A-844D-882F7AE0D3A1}" destId="{9F118CE1-7476-4019-8F41-3E0A76C4A4D1}" srcOrd="1" destOrd="0" presId="urn:microsoft.com/office/officeart/2018/5/layout/CenteredIconLabelDescriptionList"/>
    <dgm:cxn modelId="{2F01075D-D297-40F2-84F5-63719FC08903}" type="presParOf" srcId="{8DF2CCC4-76F1-465A-844D-882F7AE0D3A1}" destId="{F661F110-8F80-432A-984B-7178120C9E15}" srcOrd="2" destOrd="0" presId="urn:microsoft.com/office/officeart/2018/5/layout/CenteredIconLabelDescriptionList"/>
    <dgm:cxn modelId="{C35FFBDE-85CB-46CE-8F99-CFE804DCD8D4}" type="presParOf" srcId="{F661F110-8F80-432A-984B-7178120C9E15}" destId="{0C7A83C2-31B4-41D1-8216-18CB494F94D6}" srcOrd="0" destOrd="0" presId="urn:microsoft.com/office/officeart/2018/5/layout/CenteredIconLabelDescriptionList"/>
    <dgm:cxn modelId="{D550EDE6-282F-4391-A3C2-43A7DC09012D}" type="presParOf" srcId="{F661F110-8F80-432A-984B-7178120C9E15}" destId="{8CC06AEE-8049-4B9C-8CED-EC9909CB5202}" srcOrd="1" destOrd="0" presId="urn:microsoft.com/office/officeart/2018/5/layout/CenteredIconLabelDescriptionList"/>
    <dgm:cxn modelId="{ACC962E4-E0D9-411F-AEBA-B59E259B9A53}" type="presParOf" srcId="{F661F110-8F80-432A-984B-7178120C9E15}" destId="{C4A7A3CC-404B-4022-B80B-DAEAFB61F5AB}" srcOrd="2" destOrd="0" presId="urn:microsoft.com/office/officeart/2018/5/layout/CenteredIconLabelDescriptionList"/>
    <dgm:cxn modelId="{183BA2C4-A739-4C41-A51E-059B07087D56}" type="presParOf" srcId="{F661F110-8F80-432A-984B-7178120C9E15}" destId="{D05034E6-140A-4DF6-974F-9673D2C02D53}" srcOrd="3" destOrd="0" presId="urn:microsoft.com/office/officeart/2018/5/layout/CenteredIconLabelDescriptionList"/>
    <dgm:cxn modelId="{907CC48F-0058-4590-B4CA-64D5AB1DF4A3}" type="presParOf" srcId="{F661F110-8F80-432A-984B-7178120C9E15}" destId="{4EEFC2C1-C233-40C5-953B-E7DA3C5A885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CA5FC-B143-4BAA-A97D-41347B503B39}">
      <dsp:nvSpPr>
        <dsp:cNvPr id="0" name=""/>
        <dsp:cNvSpPr/>
      </dsp:nvSpPr>
      <dsp:spPr>
        <a:xfrm>
          <a:off x="1264492" y="0"/>
          <a:ext cx="1351364" cy="7948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2B9B30-11AF-4817-BF34-6DD76E2B3883}">
      <dsp:nvSpPr>
        <dsp:cNvPr id="0" name=""/>
        <dsp:cNvSpPr/>
      </dsp:nvSpPr>
      <dsp:spPr>
        <a:xfrm>
          <a:off x="9653" y="864295"/>
          <a:ext cx="3861041" cy="340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fi-FI" sz="1900" kern="1200" dirty="0"/>
            <a:t>Millaisissa asioissa toivotaan tukea</a:t>
          </a:r>
          <a:endParaRPr lang="en-US" sz="1900" kern="1200" dirty="0"/>
        </a:p>
      </dsp:txBody>
      <dsp:txXfrm>
        <a:off x="9653" y="864295"/>
        <a:ext cx="3861041" cy="340649"/>
      </dsp:txXfrm>
    </dsp:sp>
    <dsp:sp modelId="{E9C93030-0D8F-4EB0-A2D8-ED391CA3ED97}">
      <dsp:nvSpPr>
        <dsp:cNvPr id="0" name=""/>
        <dsp:cNvSpPr/>
      </dsp:nvSpPr>
      <dsp:spPr>
        <a:xfrm>
          <a:off x="9653" y="1237246"/>
          <a:ext cx="3861041" cy="1511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i-FI" sz="1400" b="1" kern="1200" dirty="0"/>
            <a:t>Raha-asiat</a:t>
          </a:r>
          <a:r>
            <a:rPr lang="fi-FI" sz="1400" kern="1200" dirty="0"/>
            <a:t>:</a:t>
          </a:r>
          <a:endParaRPr lang="en-US" sz="1400" i="0" kern="1200" dirty="0">
            <a:latin typeface="Gill Sans MT" panose="020B0502020104020203"/>
          </a:endParaRPr>
        </a:p>
        <a:p>
          <a:pPr marL="0" lvl="0" indent="0" algn="ctr" defTabSz="622300">
            <a:lnSpc>
              <a:spcPct val="100000"/>
            </a:lnSpc>
            <a:spcBef>
              <a:spcPct val="0"/>
            </a:spcBef>
            <a:spcAft>
              <a:spcPct val="35000"/>
            </a:spcAft>
            <a:buNone/>
          </a:pPr>
          <a:r>
            <a:rPr lang="fi-FI" sz="1400" i="1" kern="1200" dirty="0">
              <a:latin typeface="Gill Sans MT" panose="020B0502020104020203"/>
            </a:rPr>
            <a:t> </a:t>
          </a:r>
          <a:r>
            <a:rPr lang="fi-FI" sz="1400" i="1" kern="1200" dirty="0"/>
            <a:t>"Miten pystyn hallita omia raha asioita ja en tuhlaa kaikkea mitä saan",</a:t>
          </a:r>
          <a:endParaRPr lang="en-US" sz="1400" kern="1200" dirty="0"/>
        </a:p>
        <a:p>
          <a:pPr marL="0" lvl="0" indent="0" algn="ctr" defTabSz="622300">
            <a:lnSpc>
              <a:spcPct val="100000"/>
            </a:lnSpc>
            <a:spcBef>
              <a:spcPct val="0"/>
            </a:spcBef>
            <a:spcAft>
              <a:spcPct val="35000"/>
            </a:spcAft>
            <a:buNone/>
          </a:pPr>
          <a:r>
            <a:rPr lang="fi-FI" sz="1400" i="1" kern="1200" dirty="0">
              <a:latin typeface="Gill Sans MT" panose="020B0502020104020203"/>
            </a:rPr>
            <a:t> </a:t>
          </a:r>
          <a:r>
            <a:rPr lang="fi-FI" sz="1400" i="1" kern="1200" dirty="0"/>
            <a:t>"Yhdessä tekemistä ja konkreettisten esimerkkien kautta auttaminen"</a:t>
          </a:r>
          <a:endParaRPr lang="en-US" sz="1400" kern="1200" dirty="0"/>
        </a:p>
        <a:p>
          <a:pPr marL="0" lvl="0" indent="0" algn="ctr" defTabSz="622300">
            <a:lnSpc>
              <a:spcPct val="100000"/>
            </a:lnSpc>
            <a:spcBef>
              <a:spcPct val="0"/>
            </a:spcBef>
            <a:spcAft>
              <a:spcPct val="35000"/>
            </a:spcAft>
            <a:buNone/>
          </a:pPr>
          <a:r>
            <a:rPr lang="fi-FI" sz="1400" b="1" kern="1200" dirty="0"/>
            <a:t>Itsenäistyminen</a:t>
          </a:r>
          <a:r>
            <a:rPr lang="fi-FI" sz="1400" kern="1200" dirty="0"/>
            <a:t>:</a:t>
          </a:r>
          <a:endParaRPr lang="en-US" sz="1400" kern="1200" dirty="0">
            <a:latin typeface="Gill Sans MT" panose="020B0502020104020203"/>
          </a:endParaRPr>
        </a:p>
        <a:p>
          <a:pPr marL="0" lvl="0" indent="0" algn="ctr" defTabSz="622300">
            <a:lnSpc>
              <a:spcPct val="100000"/>
            </a:lnSpc>
            <a:spcBef>
              <a:spcPct val="0"/>
            </a:spcBef>
            <a:spcAft>
              <a:spcPct val="35000"/>
            </a:spcAft>
            <a:buNone/>
          </a:pPr>
          <a:r>
            <a:rPr lang="fi-FI" sz="1400" i="1" kern="1200" dirty="0"/>
            <a:t>"Keskustelua ja kuuntelua"</a:t>
          </a:r>
          <a:endParaRPr lang="en-US" sz="1400" kern="1200" dirty="0"/>
        </a:p>
        <a:p>
          <a:pPr marL="0" lvl="0" indent="0" algn="ctr" defTabSz="622300">
            <a:lnSpc>
              <a:spcPct val="100000"/>
            </a:lnSpc>
            <a:spcBef>
              <a:spcPct val="0"/>
            </a:spcBef>
            <a:spcAft>
              <a:spcPct val="35000"/>
            </a:spcAft>
            <a:buNone/>
          </a:pPr>
          <a:r>
            <a:rPr lang="fi-FI" sz="1400" b="1" kern="1200" dirty="0"/>
            <a:t>Jaksaminen</a:t>
          </a:r>
          <a:r>
            <a:rPr lang="fi-FI" sz="1400" kern="1200" dirty="0"/>
            <a:t>:</a:t>
          </a:r>
          <a:endParaRPr lang="en-US" sz="1400" kern="1200" dirty="0">
            <a:latin typeface="Gill Sans MT" panose="020B0502020104020203"/>
          </a:endParaRPr>
        </a:p>
        <a:p>
          <a:pPr marL="0" lvl="0" indent="0" algn="ctr" defTabSz="622300" rtl="0">
            <a:lnSpc>
              <a:spcPct val="100000"/>
            </a:lnSpc>
            <a:spcBef>
              <a:spcPct val="0"/>
            </a:spcBef>
            <a:spcAft>
              <a:spcPct val="35000"/>
            </a:spcAft>
            <a:buNone/>
          </a:pPr>
          <a:r>
            <a:rPr lang="fi-FI" sz="1400" i="1" kern="1200" dirty="0"/>
            <a:t>"Kuuntelua", "Levon tarve, lupa levätä</a:t>
          </a:r>
          <a:r>
            <a:rPr lang="fi-FI" sz="1400" i="1" kern="1200" dirty="0">
              <a:latin typeface="Gill Sans MT" panose="020B0502020104020203"/>
            </a:rPr>
            <a:t>", </a:t>
          </a:r>
          <a:endParaRPr lang="en-US" sz="1400" i="0" kern="1200" dirty="0">
            <a:latin typeface="Gill Sans MT" panose="020B0502020104020203"/>
          </a:endParaRPr>
        </a:p>
        <a:p>
          <a:pPr marL="0" lvl="0" indent="0" algn="ctr" defTabSz="622300" rtl="0">
            <a:lnSpc>
              <a:spcPct val="100000"/>
            </a:lnSpc>
            <a:spcBef>
              <a:spcPct val="0"/>
            </a:spcBef>
            <a:spcAft>
              <a:spcPct val="35000"/>
            </a:spcAft>
            <a:buNone/>
          </a:pPr>
          <a:r>
            <a:rPr lang="fi-FI" sz="1400" i="1" kern="1200" dirty="0">
              <a:latin typeface="Gill Sans MT" panose="020B0502020104020203"/>
            </a:rPr>
            <a:t>Ajanhallinta, kannustaminen</a:t>
          </a:r>
          <a:endParaRPr lang="en-US" sz="1400" kern="1200" dirty="0"/>
        </a:p>
      </dsp:txBody>
      <dsp:txXfrm>
        <a:off x="9653" y="1237246"/>
        <a:ext cx="3861041" cy="1511317"/>
      </dsp:txXfrm>
    </dsp:sp>
    <dsp:sp modelId="{0C7A83C2-31B4-41D1-8216-18CB494F94D6}">
      <dsp:nvSpPr>
        <dsp:cNvPr id="0" name=""/>
        <dsp:cNvSpPr/>
      </dsp:nvSpPr>
      <dsp:spPr>
        <a:xfrm>
          <a:off x="5801216" y="0"/>
          <a:ext cx="1351364" cy="7948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A7A3CC-404B-4022-B80B-DAEAFB61F5AB}">
      <dsp:nvSpPr>
        <dsp:cNvPr id="0" name=""/>
        <dsp:cNvSpPr/>
      </dsp:nvSpPr>
      <dsp:spPr>
        <a:xfrm>
          <a:off x="4546377" y="864295"/>
          <a:ext cx="3861041" cy="340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fi-FI" sz="1900" kern="1200" dirty="0"/>
            <a:t>Millä tavoin voi auttaa</a:t>
          </a:r>
          <a:endParaRPr lang="en-US" sz="1900" kern="1200" dirty="0"/>
        </a:p>
      </dsp:txBody>
      <dsp:txXfrm>
        <a:off x="4546377" y="864295"/>
        <a:ext cx="3861041" cy="340649"/>
      </dsp:txXfrm>
    </dsp:sp>
    <dsp:sp modelId="{4EEFC2C1-C233-40C5-953B-E7DA3C5A885E}">
      <dsp:nvSpPr>
        <dsp:cNvPr id="0" name=""/>
        <dsp:cNvSpPr/>
      </dsp:nvSpPr>
      <dsp:spPr>
        <a:xfrm>
          <a:off x="4546377" y="1237246"/>
          <a:ext cx="3861041" cy="1511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pPr>
          <a:r>
            <a:rPr lang="fi-FI" sz="1400" kern="1200" dirty="0"/>
            <a:t>Keskustelua </a:t>
          </a:r>
          <a:r>
            <a:rPr lang="fi-FI" sz="1400" kern="1200" dirty="0">
              <a:latin typeface="Gill Sans MT" panose="020B0502020104020203"/>
            </a:rPr>
            <a:t>&amp; </a:t>
          </a:r>
          <a:r>
            <a:rPr lang="fi-FI" sz="1400" kern="1200" dirty="0"/>
            <a:t>kuuntelua</a:t>
          </a:r>
          <a:endParaRPr lang="en-US" sz="1400" kern="1200" dirty="0">
            <a:latin typeface="Gill Sans MT" panose="020B0502020104020203"/>
          </a:endParaRPr>
        </a:p>
        <a:p>
          <a:pPr marL="0" lvl="0" indent="0" algn="ctr" defTabSz="622300">
            <a:lnSpc>
              <a:spcPct val="100000"/>
            </a:lnSpc>
            <a:spcBef>
              <a:spcPct val="0"/>
            </a:spcBef>
            <a:spcAft>
              <a:spcPct val="35000"/>
            </a:spcAft>
            <a:buNone/>
          </a:pPr>
          <a:r>
            <a:rPr lang="fi-FI" sz="1400" kern="1200" dirty="0">
              <a:latin typeface="Gill Sans MT" panose="020B0502020104020203"/>
            </a:rPr>
            <a:t> </a:t>
          </a:r>
          <a:r>
            <a:rPr lang="fi-FI" sz="1400" i="1" kern="1200" dirty="0"/>
            <a:t>"Kaipaisin enemmän keskusteluja ja kuulumisten vaihtamista."</a:t>
          </a:r>
          <a:endParaRPr lang="en-US" sz="1400" kern="1200" dirty="0"/>
        </a:p>
        <a:p>
          <a:pPr marL="0" lvl="0" indent="0" algn="ctr" defTabSz="622300">
            <a:lnSpc>
              <a:spcPct val="100000"/>
            </a:lnSpc>
            <a:spcBef>
              <a:spcPct val="0"/>
            </a:spcBef>
            <a:spcAft>
              <a:spcPct val="35000"/>
            </a:spcAft>
            <a:buNone/>
          </a:pPr>
          <a:r>
            <a:rPr lang="fi-FI" sz="1400" kern="1200" dirty="0"/>
            <a:t>Toive että voi kysyä apua</a:t>
          </a:r>
          <a:endParaRPr lang="en-US" sz="1400" kern="1200" dirty="0"/>
        </a:p>
        <a:p>
          <a:pPr marL="0" lvl="0" indent="0" algn="ctr" defTabSz="622300">
            <a:lnSpc>
              <a:spcPct val="100000"/>
            </a:lnSpc>
            <a:spcBef>
              <a:spcPct val="0"/>
            </a:spcBef>
            <a:spcAft>
              <a:spcPct val="35000"/>
            </a:spcAft>
            <a:buNone/>
          </a:pPr>
          <a:r>
            <a:rPr lang="fi-FI" sz="1400" i="1" kern="1200" dirty="0"/>
            <a:t>"18 vuotta, vanhemmat voisivat antaa tehdä omat asiat ja tarvittaessa apua &amp; tukea. Pysyisivät lähellä, kuulolla"</a:t>
          </a:r>
          <a:endParaRPr lang="en-US" sz="1400" i="1" kern="1200" dirty="0"/>
        </a:p>
        <a:p>
          <a:pPr marL="0" lvl="0" indent="0" algn="ctr" defTabSz="622300">
            <a:lnSpc>
              <a:spcPct val="100000"/>
            </a:lnSpc>
            <a:spcBef>
              <a:spcPct val="0"/>
            </a:spcBef>
            <a:spcAft>
              <a:spcPct val="35000"/>
            </a:spcAft>
            <a:buNone/>
          </a:pPr>
          <a:r>
            <a:rPr lang="fi-FI" sz="1400" kern="1200" dirty="0"/>
            <a:t>Luottamus</a:t>
          </a:r>
          <a:endParaRPr lang="en-US" sz="1400" kern="1200" dirty="0"/>
        </a:p>
      </dsp:txBody>
      <dsp:txXfrm>
        <a:off x="4546377" y="1237246"/>
        <a:ext cx="3861041" cy="151131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20C30329-B036-43EA-A1D3-4B537864D2A8}" type="datetimeFigureOut">
              <a:rPr lang="fi-FI" smtClean="0"/>
              <a:t>20.2.2024</a:t>
            </a:fld>
            <a:endParaRPr lang="fi-FI"/>
          </a:p>
        </p:txBody>
      </p:sp>
      <p:sp>
        <p:nvSpPr>
          <p:cNvPr id="5" name="Footer Placeholder 4"/>
          <p:cNvSpPr>
            <a:spLocks noGrp="1"/>
          </p:cNvSpPr>
          <p:nvPr>
            <p:ph type="ftr" sz="quarter" idx="11"/>
          </p:nvPr>
        </p:nvSpPr>
        <p:spPr>
          <a:xfrm>
            <a:off x="2416500" y="329307"/>
            <a:ext cx="4973915" cy="309201"/>
          </a:xfrm>
        </p:spPr>
        <p:txBody>
          <a:bodyPr/>
          <a:lstStyle/>
          <a:p>
            <a:endParaRPr lang="fi-FI"/>
          </a:p>
        </p:txBody>
      </p:sp>
      <p:sp>
        <p:nvSpPr>
          <p:cNvPr id="6" name="Slide Number Placeholder 5"/>
          <p:cNvSpPr>
            <a:spLocks noGrp="1"/>
          </p:cNvSpPr>
          <p:nvPr>
            <p:ph type="sldNum" sz="quarter" idx="12"/>
          </p:nvPr>
        </p:nvSpPr>
        <p:spPr>
          <a:xfrm>
            <a:off x="1437664" y="798973"/>
            <a:ext cx="811019" cy="503578"/>
          </a:xfrm>
        </p:spPr>
        <p:txBody>
          <a:bodyPr/>
          <a:lstStyle/>
          <a:p>
            <a:fld id="{8E929CF8-1705-425E-A510-08AEFAB8D95C}" type="slidenum">
              <a:rPr lang="fi-FI" smtClean="0"/>
              <a:t>‹#›</a:t>
            </a:fld>
            <a:endParaRPr lang="fi-FI"/>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015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0C30329-B036-43EA-A1D3-4B537864D2A8}" type="datetimeFigureOut">
              <a:rPr lang="fi-FI" smtClean="0"/>
              <a:t>20.2.2024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E929CF8-1705-425E-A510-08AEFAB8D95C}" type="slidenum">
              <a:rPr lang="fi-FI" smtClean="0"/>
              <a:t>‹#›</a:t>
            </a:fld>
            <a:endParaRPr lang="fi-FI"/>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945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0C30329-B036-43EA-A1D3-4B537864D2A8}" type="datetimeFigureOut">
              <a:rPr lang="fi-FI" smtClean="0"/>
              <a:t>20.2.2024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E929CF8-1705-425E-A510-08AEFAB8D95C}" type="slidenum">
              <a:rPr lang="fi-FI" smtClean="0"/>
              <a:t>‹#›</a:t>
            </a:fld>
            <a:endParaRPr lang="fi-FI"/>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380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0C30329-B036-43EA-A1D3-4B537864D2A8}" type="datetimeFigureOut">
              <a:rPr lang="fi-FI" smtClean="0"/>
              <a:t>20.2.2024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E929CF8-1705-425E-A510-08AEFAB8D95C}" type="slidenum">
              <a:rPr lang="fi-FI" smtClean="0"/>
              <a:t>‹#›</a:t>
            </a:fld>
            <a:endParaRPr lang="fi-FI"/>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893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20C30329-B036-43EA-A1D3-4B537864D2A8}" type="datetimeFigureOut">
              <a:rPr lang="fi-FI" smtClean="0"/>
              <a:t>20.2.2024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E929CF8-1705-425E-A510-08AEFAB8D95C}" type="slidenum">
              <a:rPr lang="fi-FI" smtClean="0"/>
              <a:t>‹#›</a:t>
            </a:fld>
            <a:endParaRPr lang="fi-FI"/>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905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0C30329-B036-43EA-A1D3-4B537864D2A8}" type="datetimeFigureOut">
              <a:rPr lang="fi-FI" smtClean="0"/>
              <a:t>20.2.2024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E929CF8-1705-425E-A510-08AEFAB8D95C}" type="slidenum">
              <a:rPr lang="fi-FI" smtClean="0"/>
              <a:t>‹#›</a:t>
            </a:fld>
            <a:endParaRPr lang="fi-FI"/>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535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0C30329-B036-43EA-A1D3-4B537864D2A8}" type="datetimeFigureOut">
              <a:rPr lang="fi-FI" smtClean="0"/>
              <a:t>20.2.2024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E929CF8-1705-425E-A510-08AEFAB8D95C}" type="slidenum">
              <a:rPr lang="fi-FI" smtClean="0"/>
              <a:t>‹#›</a:t>
            </a:fld>
            <a:endParaRPr lang="fi-FI"/>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674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20C30329-B036-43EA-A1D3-4B537864D2A8}" type="datetimeFigureOut">
              <a:rPr lang="fi-FI" smtClean="0"/>
              <a:t>20.2.2024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E929CF8-1705-425E-A510-08AEFAB8D95C}" type="slidenum">
              <a:rPr lang="fi-FI" smtClean="0"/>
              <a:t>‹#›</a:t>
            </a:fld>
            <a:endParaRPr lang="fi-FI"/>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33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30329-B036-43EA-A1D3-4B537864D2A8}" type="datetimeFigureOut">
              <a:rPr lang="fi-FI" smtClean="0"/>
              <a:t>20.2.2024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E929CF8-1705-425E-A510-08AEFAB8D95C}" type="slidenum">
              <a:rPr lang="fi-FI" smtClean="0"/>
              <a:t>‹#›</a:t>
            </a:fld>
            <a:endParaRPr lang="fi-FI"/>
          </a:p>
        </p:txBody>
      </p:sp>
    </p:spTree>
    <p:extLst>
      <p:ext uri="{BB962C8B-B14F-4D97-AF65-F5344CB8AC3E}">
        <p14:creationId xmlns:p14="http://schemas.microsoft.com/office/powerpoint/2010/main" val="215372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0C30329-B036-43EA-A1D3-4B537864D2A8}" type="datetimeFigureOut">
              <a:rPr lang="fi-FI" smtClean="0"/>
              <a:t>20.2.2024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E929CF8-1705-425E-A510-08AEFAB8D95C}" type="slidenum">
              <a:rPr lang="fi-FI" smtClean="0"/>
              <a:t>‹#›</a:t>
            </a:fld>
            <a:endParaRPr lang="fi-FI"/>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199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0C30329-B036-43EA-A1D3-4B537864D2A8}" type="datetimeFigureOut">
              <a:rPr lang="fi-FI" smtClean="0"/>
              <a:t>20.2.2024</a:t>
            </a:fld>
            <a:endParaRPr lang="fi-FI"/>
          </a:p>
        </p:txBody>
      </p:sp>
      <p:sp>
        <p:nvSpPr>
          <p:cNvPr id="6" name="Footer Placeholder 5"/>
          <p:cNvSpPr>
            <a:spLocks noGrp="1"/>
          </p:cNvSpPr>
          <p:nvPr>
            <p:ph type="ftr" sz="quarter" idx="11"/>
          </p:nvPr>
        </p:nvSpPr>
        <p:spPr>
          <a:xfrm>
            <a:off x="1447382" y="318640"/>
            <a:ext cx="5541004" cy="320931"/>
          </a:xfrm>
        </p:spPr>
        <p:txBody>
          <a:bodyPr/>
          <a:lstStyle/>
          <a:p>
            <a:endParaRPr lang="fi-FI"/>
          </a:p>
        </p:txBody>
      </p:sp>
      <p:sp>
        <p:nvSpPr>
          <p:cNvPr id="7" name="Slide Number Placeholder 6"/>
          <p:cNvSpPr>
            <a:spLocks noGrp="1"/>
          </p:cNvSpPr>
          <p:nvPr>
            <p:ph type="sldNum" sz="quarter" idx="12"/>
          </p:nvPr>
        </p:nvSpPr>
        <p:spPr/>
        <p:txBody>
          <a:bodyPr/>
          <a:lstStyle/>
          <a:p>
            <a:fld id="{8E929CF8-1705-425E-A510-08AEFAB8D95C}" type="slidenum">
              <a:rPr lang="fi-FI" smtClean="0"/>
              <a:t>‹#›</a:t>
            </a:fld>
            <a:endParaRPr lang="fi-FI"/>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5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0C30329-B036-43EA-A1D3-4B537864D2A8}" type="datetimeFigureOut">
              <a:rPr lang="fi-FI" smtClean="0"/>
              <a:t>20.2.2024</a:t>
            </a:fld>
            <a:endParaRPr lang="fi-FI"/>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E929CF8-1705-425E-A510-08AEFAB8D95C}" type="slidenum">
              <a:rPr lang="fi-FI" smtClean="0"/>
              <a:t>‹#›</a:t>
            </a:fld>
            <a:endParaRPr lang="fi-FI"/>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23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uomi.fi/kansalaiselle/parisuhde-ja-perhe/tervetuloa-taysi-ikaiseksi" TargetMode="External"/><Relationship Id="rId2" Type="http://schemas.openxmlformats.org/officeDocument/2006/relationships/hyperlink" Target="https://www.martat.fi/wp-content/uploads/2020/11/Hallitserahojasi_Nuoret.pdf"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nal.fi/wp-content/uploads/2024/01/NAL_opas_FI_WEB.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elisa.repo@pshyvinvointialue.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0FA393-EC37-2388-196D-E1BEF8789ACF}"/>
              </a:ext>
            </a:extLst>
          </p:cNvPr>
          <p:cNvSpPr>
            <a:spLocks noGrp="1"/>
          </p:cNvSpPr>
          <p:nvPr>
            <p:ph type="ctrTitle"/>
          </p:nvPr>
        </p:nvSpPr>
        <p:spPr/>
        <p:txBody>
          <a:bodyPr>
            <a:normAutofit/>
          </a:bodyPr>
          <a:lstStyle/>
          <a:p>
            <a:pPr algn="ctr"/>
            <a:r>
              <a:rPr lang="fi-FI" sz="4800" dirty="0"/>
              <a:t>Huoltajien ilta 20.2.2024</a:t>
            </a:r>
          </a:p>
        </p:txBody>
      </p:sp>
      <p:sp>
        <p:nvSpPr>
          <p:cNvPr id="3" name="Alaotsikko 2">
            <a:extLst>
              <a:ext uri="{FF2B5EF4-FFF2-40B4-BE49-F238E27FC236}">
                <a16:creationId xmlns:a16="http://schemas.microsoft.com/office/drawing/2014/main" id="{F5F80B5B-9CF7-968D-F3BD-83E1FD6BFB0E}"/>
              </a:ext>
            </a:extLst>
          </p:cNvPr>
          <p:cNvSpPr>
            <a:spLocks noGrp="1"/>
          </p:cNvSpPr>
          <p:nvPr>
            <p:ph type="subTitle" idx="1"/>
          </p:nvPr>
        </p:nvSpPr>
        <p:spPr/>
        <p:txBody>
          <a:bodyPr vert="horz" lIns="91440" tIns="91440" rIns="91440" bIns="91440" rtlCol="0" anchor="t">
            <a:normAutofit/>
          </a:bodyPr>
          <a:lstStyle/>
          <a:p>
            <a:pPr lvl="1"/>
            <a:r>
              <a:rPr lang="fi-FI" dirty="0"/>
              <a:t>Kuraattori </a:t>
            </a:r>
            <a:endParaRPr lang="en-US" dirty="0"/>
          </a:p>
          <a:p>
            <a:pPr lvl="1"/>
            <a:r>
              <a:rPr lang="fi-FI" dirty="0"/>
              <a:t>Elisa Repo</a:t>
            </a:r>
            <a:endParaRPr lang="en-US" dirty="0"/>
          </a:p>
        </p:txBody>
      </p:sp>
    </p:spTree>
    <p:extLst>
      <p:ext uri="{BB962C8B-B14F-4D97-AF65-F5344CB8AC3E}">
        <p14:creationId xmlns:p14="http://schemas.microsoft.com/office/powerpoint/2010/main" val="280341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3F220-E13B-4C5A-EFF6-C91663707798}"/>
              </a:ext>
            </a:extLst>
          </p:cNvPr>
          <p:cNvSpPr>
            <a:spLocks noGrp="1"/>
          </p:cNvSpPr>
          <p:nvPr>
            <p:ph type="title"/>
          </p:nvPr>
        </p:nvSpPr>
        <p:spPr/>
        <p:txBody>
          <a:bodyPr/>
          <a:lstStyle/>
          <a:p>
            <a:r>
              <a:rPr lang="fi-FI" dirty="0"/>
              <a:t>Nuoruus on tärkeä kehityskriisi </a:t>
            </a:r>
          </a:p>
        </p:txBody>
      </p:sp>
      <p:sp>
        <p:nvSpPr>
          <p:cNvPr id="3" name="Sisällön paikkamerkki 2">
            <a:extLst>
              <a:ext uri="{FF2B5EF4-FFF2-40B4-BE49-F238E27FC236}">
                <a16:creationId xmlns:a16="http://schemas.microsoft.com/office/drawing/2014/main" id="{41E4055D-FB21-10E6-D0CE-DE076C0BE681}"/>
              </a:ext>
            </a:extLst>
          </p:cNvPr>
          <p:cNvSpPr>
            <a:spLocks noGrp="1"/>
          </p:cNvSpPr>
          <p:nvPr>
            <p:ph idx="1"/>
          </p:nvPr>
        </p:nvSpPr>
        <p:spPr>
          <a:xfrm>
            <a:off x="1451579" y="1944414"/>
            <a:ext cx="9603275" cy="4109067"/>
          </a:xfrm>
        </p:spPr>
        <p:txBody>
          <a:bodyPr>
            <a:normAutofit fontScale="77500" lnSpcReduction="20000"/>
          </a:bodyPr>
          <a:lstStyle/>
          <a:p>
            <a:r>
              <a:rPr lang="fi-FI" dirty="0"/>
              <a:t>Nuoruus nähdään yhtenä merkittävänä kehityskriisinä, jonka päätepiste on aikuisuus. Todellisuudessa nuoruuteen kuuluu useita kehityskriisejä, joiden avulla nuori muodostaa käsitystä itsestään ja suunnittelee tulevaisuuttaan.</a:t>
            </a:r>
          </a:p>
          <a:p>
            <a:r>
              <a:rPr lang="fi-FI" dirty="0"/>
              <a:t>On tärkeää muistaa, että nuorisolain (1285/2016) mukaan nuori on alle 29-vuotias ja Suomen laissa nuori luokitellaan aikuiseksi 18-vuotiaana vaikka kehitys aikuisuuteen jatkuu vielä monta vuotta.</a:t>
            </a:r>
          </a:p>
          <a:p>
            <a:r>
              <a:rPr lang="fi-FI" dirty="0"/>
              <a:t>Nuoruuden kehityksessä nuori irtaantuu vanhemmistaan ja tämä on nuoren pääasiallinen tehtävä murrosiässä. Kaveripiirin merkitys kasvaa ja nuori viettää enemmän aikaa kavereiden kanssa ja vähemmän kotona. Nuori saattaa vetäytyä omiin oloihinsa ja olla ärtynyt.  </a:t>
            </a:r>
          </a:p>
          <a:p>
            <a:r>
              <a:rPr lang="fi-FI" dirty="0"/>
              <a:t>Vanhempien kannattaa muistaa antaa nuorelle tilaa ja toimia läsnäolevana kuuntelijana.  </a:t>
            </a:r>
          </a:p>
          <a:p>
            <a:r>
              <a:rPr lang="fi-FI" dirty="0"/>
              <a:t>Vanhempien täytyy puolestaan muistaa irrottautua nuoresta.</a:t>
            </a:r>
            <a:endParaRPr lang="fi-FI"/>
          </a:p>
          <a:p>
            <a:r>
              <a:rPr lang="fi-FI" dirty="0"/>
              <a:t>Nuorelle täytyy antaa myös huomiota ja kysellä kuulumisia sekä antaa neuvoja silloin kun nuori niitä tarvitsee.</a:t>
            </a:r>
          </a:p>
          <a:p>
            <a:r>
              <a:rPr lang="fi-FI" dirty="0"/>
              <a:t>Nuori tarvitsee aikuisia kehityskriisinsä aikana, koska on monia asioita joita nuori ei pysty ratkaisemaan itsenäisesti eikä hänen tarvitse vielä.</a:t>
            </a:r>
          </a:p>
        </p:txBody>
      </p:sp>
    </p:spTree>
    <p:extLst>
      <p:ext uri="{BB962C8B-B14F-4D97-AF65-F5344CB8AC3E}">
        <p14:creationId xmlns:p14="http://schemas.microsoft.com/office/powerpoint/2010/main" val="163017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35ACBE-7687-313B-EBDF-A1B63361E63C}"/>
              </a:ext>
            </a:extLst>
          </p:cNvPr>
          <p:cNvSpPr>
            <a:spLocks noGrp="1"/>
          </p:cNvSpPr>
          <p:nvPr>
            <p:ph type="title"/>
          </p:nvPr>
        </p:nvSpPr>
        <p:spPr/>
        <p:txBody>
          <a:bodyPr/>
          <a:lstStyle/>
          <a:p>
            <a:r>
              <a:rPr lang="fi-FI" dirty="0"/>
              <a:t>Itsenäistyminen</a:t>
            </a:r>
          </a:p>
        </p:txBody>
      </p:sp>
      <p:sp>
        <p:nvSpPr>
          <p:cNvPr id="3" name="Sisällön paikkamerkki 2">
            <a:extLst>
              <a:ext uri="{FF2B5EF4-FFF2-40B4-BE49-F238E27FC236}">
                <a16:creationId xmlns:a16="http://schemas.microsoft.com/office/drawing/2014/main" id="{3F6A0F6A-BB23-F207-FC24-7DB6A0482DB8}"/>
              </a:ext>
            </a:extLst>
          </p:cNvPr>
          <p:cNvSpPr>
            <a:spLocks noGrp="1"/>
          </p:cNvSpPr>
          <p:nvPr>
            <p:ph idx="1"/>
          </p:nvPr>
        </p:nvSpPr>
        <p:spPr/>
        <p:txBody>
          <a:bodyPr>
            <a:normAutofit lnSpcReduction="10000"/>
          </a:bodyPr>
          <a:lstStyle/>
          <a:p>
            <a:r>
              <a:rPr lang="fi-FI" dirty="0"/>
              <a:t>Nuorta saattaa ahdistaa itsenäistyminen ja omaan kotiin muuttaminen. Läheisten tuki ja apu on tässä kohtaa avainasemassa. Nuoren kanssa täytyy opetella arjen asioita, joita hänen olisi hyvä osata kun hän muuttaa omaan asuntoon. </a:t>
            </a:r>
          </a:p>
          <a:p>
            <a:r>
              <a:rPr lang="fi-FI" dirty="0"/>
              <a:t>Tietynlainen vastuunantaminen kohottaa nuoren itsetuntoa ja itsetoimijuutta.  Aikuiset saattavat kuvitella, että nuori on tarpeeksi kypsä päättämään asioistaan ja ottamaan vastuuta elämästään.</a:t>
            </a:r>
          </a:p>
          <a:p>
            <a:r>
              <a:rPr lang="fi-FI" dirty="0"/>
              <a:t>Nuori tarvitsee päätöksilleen varmistusta ja silloin nuori tarvitsee aikuisen läsnäoloa.  Aikuisen tulee kuunnella nuoren ajatuksia, jotta nuori saa hahmoteltua niitä. Usein nuori kuitenkin tekee juuri ne päätökset, jotka ovat aikuistenkin mielestä järkeviä.</a:t>
            </a:r>
          </a:p>
        </p:txBody>
      </p:sp>
    </p:spTree>
    <p:extLst>
      <p:ext uri="{BB962C8B-B14F-4D97-AF65-F5344CB8AC3E}">
        <p14:creationId xmlns:p14="http://schemas.microsoft.com/office/powerpoint/2010/main" val="251256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4F29-B1F0-ED8B-A4D0-1C11CB14F458}"/>
              </a:ext>
            </a:extLst>
          </p:cNvPr>
          <p:cNvSpPr>
            <a:spLocks noGrp="1"/>
          </p:cNvSpPr>
          <p:nvPr>
            <p:ph type="title"/>
          </p:nvPr>
        </p:nvSpPr>
        <p:spPr/>
        <p:txBody>
          <a:bodyPr/>
          <a:lstStyle/>
          <a:p>
            <a:endParaRPr lang="en-US"/>
          </a:p>
        </p:txBody>
      </p:sp>
      <p:pic>
        <p:nvPicPr>
          <p:cNvPr id="4" name="Content Placeholder 3" descr="Katja Suominen on X: &quot;&quot;Valo ei vielä pala, mutta se välkkyy.&quot; #teinit 💕  #TurunSanomat 16.3. #Jere #sarjakuva https://t.co/6opSugASSJ&quot; / X">
            <a:extLst>
              <a:ext uri="{FF2B5EF4-FFF2-40B4-BE49-F238E27FC236}">
                <a16:creationId xmlns:a16="http://schemas.microsoft.com/office/drawing/2014/main" id="{AC0F1FFA-EC64-E21F-9607-004D72C3D396}"/>
              </a:ext>
            </a:extLst>
          </p:cNvPr>
          <p:cNvPicPr>
            <a:picLocks noGrp="1" noChangeAspect="1"/>
          </p:cNvPicPr>
          <p:nvPr>
            <p:ph idx="1"/>
          </p:nvPr>
        </p:nvPicPr>
        <p:blipFill>
          <a:blip r:embed="rId2"/>
          <a:stretch>
            <a:fillRect/>
          </a:stretch>
        </p:blipFill>
        <p:spPr>
          <a:xfrm>
            <a:off x="1452794" y="1917530"/>
            <a:ext cx="9713735" cy="3731682"/>
          </a:xfrm>
        </p:spPr>
      </p:pic>
    </p:spTree>
    <p:extLst>
      <p:ext uri="{BB962C8B-B14F-4D97-AF65-F5344CB8AC3E}">
        <p14:creationId xmlns:p14="http://schemas.microsoft.com/office/powerpoint/2010/main" val="133395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3EDED3-6E4C-5B8A-E6AD-630F20D38908}"/>
              </a:ext>
            </a:extLst>
          </p:cNvPr>
          <p:cNvSpPr>
            <a:spLocks noGrp="1"/>
          </p:cNvSpPr>
          <p:nvPr>
            <p:ph type="title"/>
          </p:nvPr>
        </p:nvSpPr>
        <p:spPr>
          <a:xfrm>
            <a:off x="1451579" y="804519"/>
            <a:ext cx="9603275" cy="1049235"/>
          </a:xfrm>
        </p:spPr>
        <p:txBody>
          <a:bodyPr>
            <a:normAutofit/>
          </a:bodyPr>
          <a:lstStyle/>
          <a:p>
            <a:r>
              <a:rPr lang="fi-FI" dirty="0"/>
              <a:t>opiskelijoiden toiveita tuesta?</a:t>
            </a:r>
          </a:p>
        </p:txBody>
      </p:sp>
      <p:graphicFrame>
        <p:nvGraphicFramePr>
          <p:cNvPr id="5" name="Sisällön paikkamerkki 2">
            <a:extLst>
              <a:ext uri="{FF2B5EF4-FFF2-40B4-BE49-F238E27FC236}">
                <a16:creationId xmlns:a16="http://schemas.microsoft.com/office/drawing/2014/main" id="{4546AD10-5F04-480D-38AD-BBAA7DD3A25B}"/>
              </a:ext>
            </a:extLst>
          </p:cNvPr>
          <p:cNvGraphicFramePr>
            <a:graphicFrameLocks noGrp="1"/>
          </p:cNvGraphicFramePr>
          <p:nvPr>
            <p:ph idx="1"/>
            <p:extLst>
              <p:ext uri="{D42A27DB-BD31-4B8C-83A1-F6EECF244321}">
                <p14:modId xmlns:p14="http://schemas.microsoft.com/office/powerpoint/2010/main" val="1902895054"/>
              </p:ext>
            </p:extLst>
          </p:nvPr>
        </p:nvGraphicFramePr>
        <p:xfrm>
          <a:off x="1787673" y="1914805"/>
          <a:ext cx="8417073" cy="2748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75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DCD7-0796-7BBD-200A-F1B014A8A6A3}"/>
              </a:ext>
            </a:extLst>
          </p:cNvPr>
          <p:cNvSpPr>
            <a:spLocks noGrp="1"/>
          </p:cNvSpPr>
          <p:nvPr>
            <p:ph type="title"/>
          </p:nvPr>
        </p:nvSpPr>
        <p:spPr/>
        <p:txBody>
          <a:bodyPr/>
          <a:lstStyle/>
          <a:p>
            <a:r>
              <a:rPr lang="en-US" dirty="0"/>
              <a:t>Mihin </a:t>
            </a:r>
            <a:r>
              <a:rPr lang="en-US" dirty="0" err="1"/>
              <a:t>ei</a:t>
            </a:r>
            <a:r>
              <a:rPr lang="en-US" dirty="0"/>
              <a:t> </a:t>
            </a:r>
            <a:r>
              <a:rPr lang="en-US" dirty="0" err="1"/>
              <a:t>koeta</a:t>
            </a:r>
            <a:r>
              <a:rPr lang="en-US" dirty="0"/>
              <a:t> </a:t>
            </a:r>
            <a:r>
              <a:rPr lang="en-US" dirty="0" err="1"/>
              <a:t>tuen</a:t>
            </a:r>
            <a:r>
              <a:rPr lang="en-US" dirty="0"/>
              <a:t> </a:t>
            </a:r>
            <a:r>
              <a:rPr lang="en-US" dirty="0" err="1"/>
              <a:t>tarvetta</a:t>
            </a:r>
          </a:p>
        </p:txBody>
      </p:sp>
      <p:sp>
        <p:nvSpPr>
          <p:cNvPr id="3" name="Content Placeholder 2">
            <a:extLst>
              <a:ext uri="{FF2B5EF4-FFF2-40B4-BE49-F238E27FC236}">
                <a16:creationId xmlns:a16="http://schemas.microsoft.com/office/drawing/2014/main" id="{D043FC2D-F0E1-0F1F-8135-D2CAEA119BE0}"/>
              </a:ext>
            </a:extLst>
          </p:cNvPr>
          <p:cNvSpPr>
            <a:spLocks noGrp="1"/>
          </p:cNvSpPr>
          <p:nvPr>
            <p:ph idx="1"/>
          </p:nvPr>
        </p:nvSpPr>
        <p:spPr/>
        <p:txBody>
          <a:bodyPr>
            <a:normAutofit/>
          </a:bodyPr>
          <a:lstStyle/>
          <a:p>
            <a:r>
              <a:rPr lang="en-US" i="1" dirty="0">
                <a:ea typeface="+mn-lt"/>
                <a:cs typeface="+mn-lt"/>
              </a:rPr>
              <a:t>"</a:t>
            </a:r>
            <a:r>
              <a:rPr lang="en-US" i="1" err="1">
                <a:ea typeface="+mn-lt"/>
                <a:cs typeface="+mn-lt"/>
              </a:rPr>
              <a:t>Opiskelu</a:t>
            </a:r>
            <a:r>
              <a:rPr lang="en-US" i="1" dirty="0">
                <a:ea typeface="+mn-lt"/>
                <a:cs typeface="+mn-lt"/>
              </a:rPr>
              <a:t>"</a:t>
            </a:r>
          </a:p>
          <a:p>
            <a:r>
              <a:rPr lang="en-US" i="1" dirty="0">
                <a:ea typeface="+mn-lt"/>
                <a:cs typeface="+mn-lt"/>
              </a:rPr>
              <a:t>"</a:t>
            </a:r>
            <a:r>
              <a:rPr lang="en-US" i="1" err="1">
                <a:ea typeface="+mn-lt"/>
                <a:cs typeface="+mn-lt"/>
              </a:rPr>
              <a:t>Opiskelu</a:t>
            </a:r>
            <a:r>
              <a:rPr lang="en-US" i="1" dirty="0">
                <a:ea typeface="+mn-lt"/>
                <a:cs typeface="+mn-lt"/>
              </a:rPr>
              <a:t> ja </a:t>
            </a:r>
            <a:r>
              <a:rPr lang="en-US" i="1" err="1">
                <a:ea typeface="+mn-lt"/>
                <a:cs typeface="+mn-lt"/>
              </a:rPr>
              <a:t>siihen</a:t>
            </a:r>
            <a:r>
              <a:rPr lang="en-US" i="1" dirty="0">
                <a:ea typeface="+mn-lt"/>
                <a:cs typeface="+mn-lt"/>
              </a:rPr>
              <a:t> </a:t>
            </a:r>
            <a:r>
              <a:rPr lang="en-US" i="1" err="1">
                <a:ea typeface="+mn-lt"/>
                <a:cs typeface="+mn-lt"/>
              </a:rPr>
              <a:t>liittyvät</a:t>
            </a:r>
            <a:r>
              <a:rPr lang="en-US" i="1" dirty="0">
                <a:ea typeface="+mn-lt"/>
                <a:cs typeface="+mn-lt"/>
              </a:rPr>
              <a:t> </a:t>
            </a:r>
            <a:r>
              <a:rPr lang="en-US" i="1" err="1">
                <a:ea typeface="+mn-lt"/>
                <a:cs typeface="+mn-lt"/>
              </a:rPr>
              <a:t>asiat</a:t>
            </a:r>
            <a:r>
              <a:rPr lang="en-US" i="1" dirty="0">
                <a:ea typeface="+mn-lt"/>
                <a:cs typeface="+mn-lt"/>
              </a:rPr>
              <a:t> </a:t>
            </a:r>
            <a:r>
              <a:rPr lang="en-US" i="1" err="1">
                <a:ea typeface="+mn-lt"/>
                <a:cs typeface="+mn-lt"/>
              </a:rPr>
              <a:t>ellen</a:t>
            </a:r>
            <a:r>
              <a:rPr lang="en-US" i="1" dirty="0">
                <a:ea typeface="+mn-lt"/>
                <a:cs typeface="+mn-lt"/>
              </a:rPr>
              <a:t> </a:t>
            </a:r>
            <a:r>
              <a:rPr lang="en-US" i="1" err="1">
                <a:ea typeface="+mn-lt"/>
                <a:cs typeface="+mn-lt"/>
              </a:rPr>
              <a:t>itse</a:t>
            </a:r>
            <a:r>
              <a:rPr lang="en-US" i="1" dirty="0">
                <a:ea typeface="+mn-lt"/>
                <a:cs typeface="+mn-lt"/>
              </a:rPr>
              <a:t> </a:t>
            </a:r>
            <a:r>
              <a:rPr lang="en-US" i="1" err="1">
                <a:ea typeface="+mn-lt"/>
                <a:cs typeface="+mn-lt"/>
              </a:rPr>
              <a:t>apua</a:t>
            </a:r>
            <a:r>
              <a:rPr lang="en-US" i="1" dirty="0">
                <a:ea typeface="+mn-lt"/>
                <a:cs typeface="+mn-lt"/>
              </a:rPr>
              <a:t> </a:t>
            </a:r>
            <a:r>
              <a:rPr lang="en-US" i="1" err="1">
                <a:ea typeface="+mn-lt"/>
                <a:cs typeface="+mn-lt"/>
              </a:rPr>
              <a:t>kysy</a:t>
            </a:r>
            <a:r>
              <a:rPr lang="en-US" i="1" dirty="0">
                <a:ea typeface="+mn-lt"/>
                <a:cs typeface="+mn-lt"/>
              </a:rPr>
              <a:t>"</a:t>
            </a:r>
            <a:endParaRPr lang="en-US" i="1"/>
          </a:p>
          <a:p>
            <a:r>
              <a:rPr lang="en-US" i="1" dirty="0">
                <a:ea typeface="+mn-lt"/>
                <a:cs typeface="+mn-lt"/>
              </a:rPr>
              <a:t>"En </a:t>
            </a:r>
            <a:r>
              <a:rPr lang="en-US" i="1" err="1">
                <a:ea typeface="+mn-lt"/>
                <a:cs typeface="+mn-lt"/>
              </a:rPr>
              <a:t>tarvitse</a:t>
            </a:r>
            <a:r>
              <a:rPr lang="en-US" i="1" dirty="0">
                <a:ea typeface="+mn-lt"/>
                <a:cs typeface="+mn-lt"/>
              </a:rPr>
              <a:t> </a:t>
            </a:r>
            <a:r>
              <a:rPr lang="en-US" i="1" err="1">
                <a:ea typeface="+mn-lt"/>
                <a:cs typeface="+mn-lt"/>
              </a:rPr>
              <a:t>enää</a:t>
            </a:r>
            <a:r>
              <a:rPr lang="en-US" i="1" dirty="0">
                <a:ea typeface="+mn-lt"/>
                <a:cs typeface="+mn-lt"/>
              </a:rPr>
              <a:t> </a:t>
            </a:r>
            <a:r>
              <a:rPr lang="en-US" i="1" err="1">
                <a:ea typeface="+mn-lt"/>
                <a:cs typeface="+mn-lt"/>
              </a:rPr>
              <a:t>apua</a:t>
            </a:r>
            <a:r>
              <a:rPr lang="en-US" i="1" dirty="0">
                <a:ea typeface="+mn-lt"/>
                <a:cs typeface="+mn-lt"/>
              </a:rPr>
              <a:t> </a:t>
            </a:r>
            <a:r>
              <a:rPr lang="en-US" i="1" err="1">
                <a:ea typeface="+mn-lt"/>
                <a:cs typeface="+mn-lt"/>
              </a:rPr>
              <a:t>opintojeni</a:t>
            </a:r>
            <a:r>
              <a:rPr lang="en-US" i="1" dirty="0">
                <a:ea typeface="+mn-lt"/>
                <a:cs typeface="+mn-lt"/>
              </a:rPr>
              <a:t> </a:t>
            </a:r>
            <a:r>
              <a:rPr lang="en-US" i="1" err="1">
                <a:ea typeface="+mn-lt"/>
                <a:cs typeface="+mn-lt"/>
              </a:rPr>
              <a:t>ylläpitämisessä</a:t>
            </a:r>
            <a:r>
              <a:rPr lang="en-US" i="1" dirty="0">
                <a:ea typeface="+mn-lt"/>
                <a:cs typeface="+mn-lt"/>
              </a:rPr>
              <a:t>"</a:t>
            </a:r>
          </a:p>
          <a:p>
            <a:endParaRPr lang="en-US" dirty="0"/>
          </a:p>
          <a:p>
            <a:r>
              <a:rPr lang="en-US" dirty="0"/>
              <a:t>Wilma </a:t>
            </a:r>
            <a:r>
              <a:rPr lang="en-US" dirty="0" err="1"/>
              <a:t>tunnukset</a:t>
            </a:r>
            <a:r>
              <a:rPr lang="en-US" dirty="0"/>
              <a:t>?</a:t>
            </a:r>
          </a:p>
        </p:txBody>
      </p:sp>
    </p:spTree>
    <p:extLst>
      <p:ext uri="{BB962C8B-B14F-4D97-AF65-F5344CB8AC3E}">
        <p14:creationId xmlns:p14="http://schemas.microsoft.com/office/powerpoint/2010/main" val="264610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08B1-24BB-284B-7685-46F2B284DB46}"/>
              </a:ext>
            </a:extLst>
          </p:cNvPr>
          <p:cNvSpPr>
            <a:spLocks noGrp="1"/>
          </p:cNvSpPr>
          <p:nvPr>
            <p:ph type="title"/>
          </p:nvPr>
        </p:nvSpPr>
        <p:spPr/>
        <p:txBody>
          <a:bodyPr/>
          <a:lstStyle/>
          <a:p>
            <a:r>
              <a:rPr lang="en-US" dirty="0" err="1"/>
              <a:t>Vinkkejä</a:t>
            </a:r>
            <a:r>
              <a:rPr lang="en-US" dirty="0"/>
              <a:t> &amp; </a:t>
            </a:r>
            <a:r>
              <a:rPr lang="en-US" dirty="0" err="1"/>
              <a:t>Linkkejä</a:t>
            </a:r>
          </a:p>
        </p:txBody>
      </p:sp>
      <p:sp>
        <p:nvSpPr>
          <p:cNvPr id="3" name="Content Placeholder 2">
            <a:extLst>
              <a:ext uri="{FF2B5EF4-FFF2-40B4-BE49-F238E27FC236}">
                <a16:creationId xmlns:a16="http://schemas.microsoft.com/office/drawing/2014/main" id="{45C55846-AD0E-2945-36E0-B88B4395EC55}"/>
              </a:ext>
            </a:extLst>
          </p:cNvPr>
          <p:cNvSpPr>
            <a:spLocks noGrp="1"/>
          </p:cNvSpPr>
          <p:nvPr>
            <p:ph idx="1"/>
          </p:nvPr>
        </p:nvSpPr>
        <p:spPr/>
        <p:txBody>
          <a:bodyPr/>
          <a:lstStyle/>
          <a:p>
            <a:r>
              <a:rPr lang="en-US" dirty="0">
                <a:ea typeface="+mn-lt"/>
                <a:cs typeface="+mn-lt"/>
                <a:hlinkClick r:id="rId2"/>
              </a:rPr>
              <a:t>Hallitserahojasi_Nuoret.pdf (martat.fi)</a:t>
            </a:r>
          </a:p>
          <a:p>
            <a:r>
              <a:rPr lang="en-US" dirty="0">
                <a:ea typeface="+mn-lt"/>
                <a:cs typeface="+mn-lt"/>
                <a:hlinkClick r:id="rId3"/>
              </a:rPr>
              <a:t>Tervetuloa täysi-ikäiseksi! - Suomi.fi</a:t>
            </a:r>
            <a:endParaRPr lang="en-US" dirty="0"/>
          </a:p>
          <a:p>
            <a:r>
              <a:rPr lang="en-US" dirty="0">
                <a:ea typeface="+mn-lt"/>
                <a:cs typeface="+mn-lt"/>
                <a:hlinkClick r:id="rId4"/>
              </a:rPr>
              <a:t>NAL_opas_FI_WEB.pdf</a:t>
            </a:r>
            <a:endParaRPr lang="en-US" dirty="0"/>
          </a:p>
          <a:p>
            <a:endParaRPr lang="en-US" dirty="0"/>
          </a:p>
        </p:txBody>
      </p:sp>
      <p:pic>
        <p:nvPicPr>
          <p:cNvPr id="4" name="Picture 3" descr="Hallitse rahojasi -työkalupakit raha-asioiden puheeksi ottamiseen | Martat">
            <a:extLst>
              <a:ext uri="{FF2B5EF4-FFF2-40B4-BE49-F238E27FC236}">
                <a16:creationId xmlns:a16="http://schemas.microsoft.com/office/drawing/2014/main" id="{BF2D4134-CD34-3E19-EB55-4B2153CB7387}"/>
              </a:ext>
            </a:extLst>
          </p:cNvPr>
          <p:cNvPicPr>
            <a:picLocks noChangeAspect="1"/>
          </p:cNvPicPr>
          <p:nvPr/>
        </p:nvPicPr>
        <p:blipFill>
          <a:blip r:embed="rId5"/>
          <a:stretch>
            <a:fillRect/>
          </a:stretch>
        </p:blipFill>
        <p:spPr>
          <a:xfrm>
            <a:off x="7697349" y="1978618"/>
            <a:ext cx="3108796" cy="3847630"/>
          </a:xfrm>
          <a:prstGeom prst="rect">
            <a:avLst/>
          </a:prstGeom>
        </p:spPr>
      </p:pic>
      <p:pic>
        <p:nvPicPr>
          <p:cNvPr id="6" name="Picture 5" descr="Omaan kotiin -opas - Nuorisoasuntoliitto NAL ry">
            <a:extLst>
              <a:ext uri="{FF2B5EF4-FFF2-40B4-BE49-F238E27FC236}">
                <a16:creationId xmlns:a16="http://schemas.microsoft.com/office/drawing/2014/main" id="{C99E7B3F-7721-2C58-A091-F990518F36EA}"/>
              </a:ext>
            </a:extLst>
          </p:cNvPr>
          <p:cNvPicPr>
            <a:picLocks noChangeAspect="1"/>
          </p:cNvPicPr>
          <p:nvPr/>
        </p:nvPicPr>
        <p:blipFill>
          <a:blip r:embed="rId6"/>
          <a:stretch>
            <a:fillRect/>
          </a:stretch>
        </p:blipFill>
        <p:spPr>
          <a:xfrm>
            <a:off x="2713183" y="3615425"/>
            <a:ext cx="4624680" cy="2773379"/>
          </a:xfrm>
          <a:prstGeom prst="rect">
            <a:avLst/>
          </a:prstGeom>
        </p:spPr>
      </p:pic>
    </p:spTree>
    <p:extLst>
      <p:ext uri="{BB962C8B-B14F-4D97-AF65-F5344CB8AC3E}">
        <p14:creationId xmlns:p14="http://schemas.microsoft.com/office/powerpoint/2010/main" val="288220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0C60FD8-FB79-E6F8-4049-5C7A305A93B7}"/>
              </a:ext>
            </a:extLst>
          </p:cNvPr>
          <p:cNvSpPr>
            <a:spLocks noGrp="1"/>
          </p:cNvSpPr>
          <p:nvPr>
            <p:ph type="title"/>
          </p:nvPr>
        </p:nvSpPr>
        <p:spPr>
          <a:xfrm>
            <a:off x="844476" y="1600199"/>
            <a:ext cx="3539266" cy="4297680"/>
          </a:xfrm>
        </p:spPr>
        <p:txBody>
          <a:bodyPr anchor="ctr">
            <a:normAutofit/>
          </a:bodyPr>
          <a:lstStyle/>
          <a:p>
            <a:r>
              <a:rPr lang="fi-FI" dirty="0"/>
              <a:t>Kiitos!</a:t>
            </a:r>
            <a:endParaRPr lang="fi-FI"/>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7458AB37-9A49-1898-CC6D-437D6AF7C33A}"/>
              </a:ext>
            </a:extLst>
          </p:cNvPr>
          <p:cNvSpPr>
            <a:spLocks noGrp="1"/>
          </p:cNvSpPr>
          <p:nvPr>
            <p:ph idx="1"/>
          </p:nvPr>
        </p:nvSpPr>
        <p:spPr>
          <a:xfrm>
            <a:off x="4924851" y="1600199"/>
            <a:ext cx="6130003" cy="4297680"/>
          </a:xfrm>
        </p:spPr>
        <p:txBody>
          <a:bodyPr anchor="ctr">
            <a:normAutofit/>
          </a:bodyPr>
          <a:lstStyle/>
          <a:p>
            <a:pPr marL="0" indent="0">
              <a:buNone/>
            </a:pPr>
            <a:r>
              <a:rPr lang="fi-FI" dirty="0"/>
              <a:t>kuraattori</a:t>
            </a:r>
          </a:p>
          <a:p>
            <a:pPr marL="0" indent="0">
              <a:buNone/>
            </a:pPr>
            <a:r>
              <a:rPr lang="fi-FI" dirty="0"/>
              <a:t>Elisa Repo</a:t>
            </a:r>
            <a:br>
              <a:rPr lang="fi-FI" dirty="0"/>
            </a:br>
            <a:r>
              <a:rPr lang="fi-FI" dirty="0"/>
              <a:t>p. 044 718 1978</a:t>
            </a:r>
            <a:br>
              <a:rPr lang="fi-FI" dirty="0"/>
            </a:br>
            <a:r>
              <a:rPr lang="fi-FI" dirty="0">
                <a:hlinkClick r:id="rId2"/>
              </a:rPr>
              <a:t>elisa.repo@pshyvinvointialue.fi</a:t>
            </a:r>
          </a:p>
        </p:txBody>
      </p:sp>
    </p:spTree>
    <p:extLst>
      <p:ext uri="{BB962C8B-B14F-4D97-AF65-F5344CB8AC3E}">
        <p14:creationId xmlns:p14="http://schemas.microsoft.com/office/powerpoint/2010/main" val="1653210195"/>
      </p:ext>
    </p:extLst>
  </p:cSld>
  <p:clrMapOvr>
    <a:masterClrMapping/>
  </p:clrMapOvr>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125</TotalTime>
  <Words>434</Words>
  <Application>Microsoft Office PowerPoint</Application>
  <PresentationFormat>Laajakuva</PresentationFormat>
  <Paragraphs>44</Paragraphs>
  <Slides>8</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Arial</vt:lpstr>
      <vt:lpstr>Gill Sans MT</vt:lpstr>
      <vt:lpstr>Galleria</vt:lpstr>
      <vt:lpstr>Huoltajien ilta 20.2.2024</vt:lpstr>
      <vt:lpstr>Nuoruus on tärkeä kehityskriisi </vt:lpstr>
      <vt:lpstr>Itsenäistyminen</vt:lpstr>
      <vt:lpstr>PowerPoint-esitys</vt:lpstr>
      <vt:lpstr>opiskelijoiden toiveita tuesta?</vt:lpstr>
      <vt:lpstr>Mihin ei koeta tuen tarvetta</vt:lpstr>
      <vt:lpstr>Vinkkejä &amp; Linkkejä</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Repo Elisa</dc:creator>
  <cp:lastModifiedBy>Karjalainen Tiina</cp:lastModifiedBy>
  <cp:revision>193</cp:revision>
  <dcterms:created xsi:type="dcterms:W3CDTF">2023-11-02T06:44:23Z</dcterms:created>
  <dcterms:modified xsi:type="dcterms:W3CDTF">2024-02-20T09:34:53Z</dcterms:modified>
</cp:coreProperties>
</file>