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4"/>
  </p:sldMasterIdLst>
  <p:sldIdLst>
    <p:sldId id="256" r:id="rId5"/>
    <p:sldId id="270" r:id="rId6"/>
    <p:sldId id="258" r:id="rId7"/>
    <p:sldId id="269" r:id="rId8"/>
    <p:sldId id="259" r:id="rId9"/>
    <p:sldId id="266" r:id="rId10"/>
    <p:sldId id="267" r:id="rId11"/>
    <p:sldId id="268" r:id="rId12"/>
    <p:sldId id="260" r:id="rId13"/>
    <p:sldId id="261" r:id="rId14"/>
    <p:sldId id="262" r:id="rId15"/>
    <p:sldId id="263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1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3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40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44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3018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41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40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2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9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6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5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7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5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9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1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1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090C6-02E8-4AF1-BA84-2B52ED98C2B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  <p:sp>
        <p:nvSpPr>
          <p:cNvPr id="36" name="Suorakulmio 5">
            <a:extLst>
              <a:ext uri="{FF2B5EF4-FFF2-40B4-BE49-F238E27FC236}">
                <a16:creationId xmlns:a16="http://schemas.microsoft.com/office/drawing/2014/main" id="{34D7C5CF-6B2D-42D2-868E-AB0D254DB85C}"/>
              </a:ext>
            </a:extLst>
          </p:cNvPr>
          <p:cNvSpPr/>
          <p:nvPr userDrawn="1"/>
        </p:nvSpPr>
        <p:spPr>
          <a:xfrm>
            <a:off x="0" y="0"/>
            <a:ext cx="1254034" cy="6858000"/>
          </a:xfrm>
          <a:prstGeom prst="rect">
            <a:avLst/>
          </a:prstGeom>
          <a:solidFill>
            <a:srgbClr val="EF7D00"/>
          </a:solidFill>
          <a:ln w="762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7" name="Kuva 3">
            <a:extLst>
              <a:ext uri="{FF2B5EF4-FFF2-40B4-BE49-F238E27FC236}">
                <a16:creationId xmlns:a16="http://schemas.microsoft.com/office/drawing/2014/main" id="{A5CAE67C-02C0-4B32-A5E4-60FB82F97715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508" y="139701"/>
            <a:ext cx="4069891" cy="1435100"/>
          </a:xfrm>
          <a:prstGeom prst="rect">
            <a:avLst/>
          </a:prstGeom>
        </p:spPr>
      </p:pic>
      <p:pic>
        <p:nvPicPr>
          <p:cNvPr id="38" name="Kuva 4">
            <a:extLst>
              <a:ext uri="{FF2B5EF4-FFF2-40B4-BE49-F238E27FC236}">
                <a16:creationId xmlns:a16="http://schemas.microsoft.com/office/drawing/2014/main" id="{74C209A8-CCA6-4528-B456-445502F286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4" t="4220" r="5807" b="5274"/>
          <a:stretch/>
        </p:blipFill>
        <p:spPr>
          <a:xfrm>
            <a:off x="12654" y="5577839"/>
            <a:ext cx="1228725" cy="122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55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5333" y="3533313"/>
            <a:ext cx="9569280" cy="1244068"/>
          </a:xfrm>
        </p:spPr>
        <p:txBody>
          <a:bodyPr/>
          <a:lstStyle/>
          <a:p>
            <a:r>
              <a:rPr lang="en-US" b="1" dirty="0" err="1">
                <a:cs typeface="Calibri Light"/>
              </a:rPr>
              <a:t>Lukiosta</a:t>
            </a:r>
            <a:r>
              <a:rPr lang="en-US" b="1" dirty="0">
                <a:cs typeface="Calibri Light"/>
              </a:rPr>
              <a:t> </a:t>
            </a:r>
            <a:r>
              <a:rPr lang="en-US" b="1" dirty="0" err="1">
                <a:cs typeface="Calibri Light"/>
              </a:rPr>
              <a:t>jatko-opintoihin</a:t>
            </a:r>
            <a:endParaRPr lang="en-US" b="1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 err="1">
                <a:cs typeface="Calibri"/>
              </a:rPr>
              <a:t>Kallaveden</a:t>
            </a:r>
            <a:r>
              <a:rPr lang="en-US" sz="2800" b="1" dirty="0">
                <a:cs typeface="Calibri"/>
              </a:rPr>
              <a:t> </a:t>
            </a:r>
            <a:r>
              <a:rPr lang="en-US" sz="2800" b="1" dirty="0" err="1">
                <a:cs typeface="Calibri"/>
              </a:rPr>
              <a:t>lukio</a:t>
            </a:r>
            <a:endParaRPr lang="en-US" sz="28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0911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C8BF7D-D625-465E-B08D-653A19099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068730"/>
            <a:ext cx="8911687" cy="836269"/>
          </a:xfrm>
        </p:spPr>
        <p:txBody>
          <a:bodyPr/>
          <a:lstStyle/>
          <a:p>
            <a:r>
              <a:rPr lang="fi-FI" b="1" dirty="0">
                <a:cs typeface="Calibri Light"/>
              </a:rPr>
              <a:t>Ensikertalaisuus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31BEE8-CAF2-4A39-B87B-D3EB33B10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383" y="1809593"/>
            <a:ext cx="10515600" cy="32382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dirty="0">
                <a:cs typeface="Calibri"/>
              </a:rPr>
              <a:t>Kevään 2024 ylioppilas on ensikertalainen korkea-asteen haussa niin pitkään, kun EI ota vastaan opiskelupaikkaa yliopistossa tai AMK:ssa</a:t>
            </a:r>
          </a:p>
          <a:p>
            <a:r>
              <a:rPr lang="fi-FI" sz="2400" dirty="0">
                <a:cs typeface="Calibri"/>
              </a:rPr>
              <a:t>Ensikertalaisille on oma kiintiö hakukohteissa – hakija voi tulla valituksi myös ei-ensikertalaisten kiintiössä</a:t>
            </a:r>
          </a:p>
          <a:p>
            <a:endParaRPr lang="fi-FI" dirty="0">
              <a:cs typeface="Calibri"/>
            </a:endParaRPr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B103D01D-660E-4FF5-B624-03C52385B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210251"/>
              </p:ext>
            </p:extLst>
          </p:nvPr>
        </p:nvGraphicFramePr>
        <p:xfrm>
          <a:off x="1359243" y="4108621"/>
          <a:ext cx="8198669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351">
                  <a:extLst>
                    <a:ext uri="{9D8B030D-6E8A-4147-A177-3AD203B41FA5}">
                      <a16:colId xmlns:a16="http://schemas.microsoft.com/office/drawing/2014/main" val="3797619321"/>
                    </a:ext>
                  </a:extLst>
                </a:gridCol>
                <a:gridCol w="1710296">
                  <a:extLst>
                    <a:ext uri="{9D8B030D-6E8A-4147-A177-3AD203B41FA5}">
                      <a16:colId xmlns:a16="http://schemas.microsoft.com/office/drawing/2014/main" val="720162836"/>
                    </a:ext>
                  </a:extLst>
                </a:gridCol>
                <a:gridCol w="2008511">
                  <a:extLst>
                    <a:ext uri="{9D8B030D-6E8A-4147-A177-3AD203B41FA5}">
                      <a16:colId xmlns:a16="http://schemas.microsoft.com/office/drawing/2014/main" val="2778790978"/>
                    </a:ext>
                  </a:extLst>
                </a:gridCol>
                <a:gridCol w="2008511">
                  <a:extLst>
                    <a:ext uri="{9D8B030D-6E8A-4147-A177-3AD203B41FA5}">
                      <a16:colId xmlns:a16="http://schemas.microsoft.com/office/drawing/2014/main" val="811653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VALINTATAPA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KIINTIÖ %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ALOITUSPAIKAT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ENSIKERTALAISET (70 % valittavista)</a:t>
                      </a:r>
                    </a:p>
                  </a:txBody>
                  <a:tcPr marL="57150" marR="57150" marT="57150" marB="57150"/>
                </a:tc>
                <a:extLst>
                  <a:ext uri="{0D108BD9-81ED-4DB2-BD59-A6C34878D82A}">
                    <a16:rowId xmlns:a16="http://schemas.microsoft.com/office/drawing/2014/main" val="2216179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TODISTUSVALINTA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60 %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42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42</a:t>
                      </a:r>
                    </a:p>
                  </a:txBody>
                  <a:tcPr marL="57150" marR="57150" marT="57150" marB="57150"/>
                </a:tc>
                <a:extLst>
                  <a:ext uri="{0D108BD9-81ED-4DB2-BD59-A6C34878D82A}">
                    <a16:rowId xmlns:a16="http://schemas.microsoft.com/office/drawing/2014/main" val="866478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VALINTAKOEVALINTA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40 %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28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7</a:t>
                      </a:r>
                    </a:p>
                  </a:txBody>
                  <a:tcPr marL="57150" marR="57150" marT="57150" marB="57150"/>
                </a:tc>
                <a:extLst>
                  <a:ext uri="{0D108BD9-81ED-4DB2-BD59-A6C34878D82A}">
                    <a16:rowId xmlns:a16="http://schemas.microsoft.com/office/drawing/2014/main" val="5673728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YHTEENSÄ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100 %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70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49</a:t>
                      </a:r>
                    </a:p>
                  </a:txBody>
                  <a:tcPr marL="57150" marR="57150" marT="57150" marB="57150"/>
                </a:tc>
                <a:extLst>
                  <a:ext uri="{0D108BD9-81ED-4DB2-BD59-A6C34878D82A}">
                    <a16:rowId xmlns:a16="http://schemas.microsoft.com/office/drawing/2014/main" val="264162803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BDB53213-ACAD-4C48-8ABB-7AE874E9D35A}"/>
              </a:ext>
            </a:extLst>
          </p:cNvPr>
          <p:cNvSpPr txBox="1"/>
          <p:nvPr/>
        </p:nvSpPr>
        <p:spPr>
          <a:xfrm>
            <a:off x="9522563" y="4107317"/>
            <a:ext cx="2743200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333333"/>
                </a:solidFill>
                <a:latin typeface="Helvetica Neue"/>
              </a:rPr>
              <a:t>Hakukohde kauppatieteet, Kuopio, kauppatieteiden kandidaatti ja maisteri (3 v + 2 v), (kauppatieteellisen alan yhteisvalinta)</a:t>
            </a:r>
          </a:p>
          <a:p>
            <a:endParaRPr lang="en-US">
              <a:solidFill>
                <a:srgbClr val="333333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09217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92D843-EAE8-4ED7-B1BB-7C23C2612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571" y="1349406"/>
            <a:ext cx="10022041" cy="555594"/>
          </a:xfrm>
        </p:spPr>
        <p:txBody>
          <a:bodyPr>
            <a:noAutofit/>
          </a:bodyPr>
          <a:lstStyle/>
          <a:p>
            <a:r>
              <a:rPr lang="fi-FI" b="1" dirty="0">
                <a:cs typeface="Calibri Light"/>
              </a:rPr>
              <a:t>Valintojen tulokset</a:t>
            </a: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7FEA30-68F9-4595-B905-7D54056C0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599" y="2016389"/>
            <a:ext cx="10515600" cy="440904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sz="2400" dirty="0">
                <a:cs typeface="Calibri"/>
              </a:rPr>
              <a:t>Todistusvalinnan tulokset ilmoitetaan hakijoille viimeistään 27.5.2024</a:t>
            </a:r>
          </a:p>
          <a:p>
            <a:r>
              <a:rPr lang="fi-FI" sz="2400" dirty="0">
                <a:cs typeface="Calibri"/>
              </a:rPr>
              <a:t>Ensimmäisen yhteishaun tulokset viimeistään 31.5.2024</a:t>
            </a:r>
          </a:p>
          <a:p>
            <a:r>
              <a:rPr lang="fi-FI" sz="2400" dirty="0">
                <a:cs typeface="Calibri"/>
              </a:rPr>
              <a:t>Muiden kuin todistusvalinnan tulokset ilmoitetaan hakijoille viimeistään 4.7.2024</a:t>
            </a:r>
          </a:p>
          <a:p>
            <a:r>
              <a:rPr lang="fi-FI" sz="2400" dirty="0">
                <a:cs typeface="Calibri"/>
              </a:rPr>
              <a:t>Hakijan on ilmoitettava opiskelupaikan vastaanottamisesta viimeistään 11.7.2024</a:t>
            </a:r>
          </a:p>
          <a:p>
            <a:r>
              <a:rPr lang="fi-FI" sz="2400" dirty="0">
                <a:cs typeface="Calibri"/>
              </a:rPr>
              <a:t>Varasijoilta hyväksyminen päättyy</a:t>
            </a:r>
          </a:p>
          <a:p>
            <a:pPr lvl="1"/>
            <a:r>
              <a:rPr lang="fi-FI" sz="2200" dirty="0">
                <a:cs typeface="Calibri"/>
              </a:rPr>
              <a:t>Ensimmäisen yhteishaun osalta 30.7.2024</a:t>
            </a:r>
          </a:p>
          <a:p>
            <a:pPr lvl="1"/>
            <a:r>
              <a:rPr lang="fi-FI" sz="2200" dirty="0">
                <a:cs typeface="Calibri"/>
              </a:rPr>
              <a:t>Toisen yhteishaun osalta 6.8.2024</a:t>
            </a:r>
          </a:p>
          <a:p>
            <a:r>
              <a:rPr lang="fi-FI" sz="2400" dirty="0">
                <a:cs typeface="Calibri"/>
              </a:rPr>
              <a:t>Opinnot alkavat elo-syyskuussa</a:t>
            </a:r>
          </a:p>
        </p:txBody>
      </p:sp>
    </p:spTree>
    <p:extLst>
      <p:ext uri="{BB962C8B-B14F-4D97-AF65-F5344CB8AC3E}">
        <p14:creationId xmlns:p14="http://schemas.microsoft.com/office/powerpoint/2010/main" val="2522610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C24F11-D36E-445D-A990-955CA8A2F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cs typeface="Calibri Light"/>
              </a:rPr>
              <a:t>Toisen asteen haku</a:t>
            </a: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85BBA7-5D64-4FAE-A683-58D34CCB7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sz="2400" dirty="0">
                <a:cs typeface="Calibri"/>
              </a:rPr>
              <a:t>Ammatillisessa koulutuksessa on tarjolla linjoja, joihin haetaan jatkuvan haun kautta </a:t>
            </a:r>
          </a:p>
          <a:p>
            <a:pPr marL="0" indent="0">
              <a:buNone/>
            </a:pPr>
            <a:r>
              <a:rPr lang="fi-FI" sz="2400" dirty="0">
                <a:cs typeface="Calibri"/>
              </a:rPr>
              <a:t>    (esimerkiksi Savon ammattiopisto --&gt;jatkuva haku)</a:t>
            </a:r>
          </a:p>
          <a:p>
            <a:r>
              <a:rPr lang="fi-FI" sz="2400" dirty="0">
                <a:cs typeface="Calibri"/>
              </a:rPr>
              <a:t>Koulutus kestää n. 2 vuotta</a:t>
            </a:r>
          </a:p>
          <a:p>
            <a:r>
              <a:rPr lang="fi-FI" sz="2400" dirty="0">
                <a:cs typeface="Calibri"/>
              </a:rPr>
              <a:t>Muihin ammatillisen koulutuksiin voi hakea ammatillisten oppilaitosten jatkuvassa haussa (ei siis yhteishaussa, joka on tarkoitettu ilman toisen asteen tutkintoa oleville) --&gt; jatkuvassa haussa paikkoja mahdollisesti ympäri vuoden niillä linjoilla, joilla on vapaita paikkoja</a:t>
            </a:r>
          </a:p>
          <a:p>
            <a:r>
              <a:rPr lang="fi-FI" sz="2400" dirty="0">
                <a:cs typeface="Calibri"/>
              </a:rPr>
              <a:t>Toisen asteen opiskelupaikka ei vie ensikertalaisen asemaa! Erinomainen vaihtoehto jatko-opintojaan pohtivalle.</a:t>
            </a:r>
          </a:p>
        </p:txBody>
      </p:sp>
    </p:spTree>
    <p:extLst>
      <p:ext uri="{BB962C8B-B14F-4D97-AF65-F5344CB8AC3E}">
        <p14:creationId xmlns:p14="http://schemas.microsoft.com/office/powerpoint/2010/main" val="1390352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382040-9AF5-43FE-895B-CF89B6D23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599" y="1054741"/>
            <a:ext cx="10515600" cy="1325563"/>
          </a:xfrm>
        </p:spPr>
        <p:txBody>
          <a:bodyPr/>
          <a:lstStyle/>
          <a:p>
            <a:r>
              <a:rPr lang="fi-FI" b="1" dirty="0">
                <a:cs typeface="Calibri Light"/>
              </a:rPr>
              <a:t>Mistä tietoa?</a:t>
            </a:r>
            <a:endParaRPr lang="fi-FI" b="1">
              <a:cs typeface="Calibri Ligh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76EFA8-893B-4982-BAA7-461FE0F99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599" y="2208449"/>
            <a:ext cx="10515600" cy="44267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Opintopolku.fi</a:t>
            </a:r>
          </a:p>
          <a:p>
            <a:r>
              <a:rPr lang="fi-FI" dirty="0">
                <a:cs typeface="Calibri"/>
              </a:rPr>
              <a:t>Oppilaitosten omat nettisivut</a:t>
            </a:r>
          </a:p>
          <a:p>
            <a:r>
              <a:rPr lang="fi-FI" dirty="0">
                <a:cs typeface="Calibri"/>
              </a:rPr>
              <a:t>Koulutusalojen yhteiset valintasivut esimerkiksi dia.fi, kauppatieteet.fi...</a:t>
            </a:r>
          </a:p>
          <a:p>
            <a:r>
              <a:rPr lang="fi-FI" dirty="0">
                <a:cs typeface="Calibri"/>
              </a:rPr>
              <a:t>Yliopistovalinnat.fi</a:t>
            </a:r>
          </a:p>
          <a:p>
            <a:r>
              <a:rPr lang="fi-FI" dirty="0">
                <a:cs typeface="Calibri"/>
              </a:rPr>
              <a:t>Ammattikorkeakouluun.fi</a:t>
            </a:r>
          </a:p>
          <a:p>
            <a:r>
              <a:rPr lang="fi-FI" dirty="0">
                <a:cs typeface="Calibri"/>
              </a:rPr>
              <a:t>Esitteet ja valintaoppaat</a:t>
            </a:r>
          </a:p>
          <a:p>
            <a:r>
              <a:rPr lang="fi-FI" dirty="0">
                <a:cs typeface="Calibri"/>
              </a:rPr>
              <a:t>AMK:n ja yliopiston Hae nyt- päivä</a:t>
            </a:r>
          </a:p>
          <a:p>
            <a:r>
              <a:rPr lang="fi-FI" dirty="0">
                <a:cs typeface="Calibri"/>
              </a:rPr>
              <a:t>Henkilökohtainen ohjaus</a:t>
            </a:r>
          </a:p>
          <a:p>
            <a:r>
              <a:rPr lang="fi-FI" dirty="0">
                <a:cs typeface="Calibri"/>
              </a:rPr>
              <a:t>Opotunnit </a:t>
            </a:r>
          </a:p>
          <a:p>
            <a:r>
              <a:rPr lang="fi-FI" dirty="0">
                <a:cs typeface="Calibri"/>
              </a:rPr>
              <a:t>Alaesittelyt</a:t>
            </a:r>
          </a:p>
          <a:p>
            <a:r>
              <a:rPr lang="fi-FI" b="1" dirty="0">
                <a:cs typeface="Calibri"/>
              </a:rPr>
              <a:t>Aktiivinen tiedonhakeminen</a:t>
            </a:r>
          </a:p>
        </p:txBody>
      </p:sp>
    </p:spTree>
    <p:extLst>
      <p:ext uri="{BB962C8B-B14F-4D97-AF65-F5344CB8AC3E}">
        <p14:creationId xmlns:p14="http://schemas.microsoft.com/office/powerpoint/2010/main" val="4240177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5DB-31BB-4855-B68F-13B29503E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599" y="1171983"/>
            <a:ext cx="10515600" cy="1325563"/>
          </a:xfrm>
        </p:spPr>
        <p:txBody>
          <a:bodyPr/>
          <a:lstStyle/>
          <a:p>
            <a:r>
              <a:rPr lang="fi-FI" b="1" dirty="0">
                <a:cs typeface="Calibri Light"/>
              </a:rPr>
              <a:t>Lukiosta valmistuminen</a:t>
            </a:r>
            <a:endParaRPr lang="fi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6DB69-97D3-4C5A-BE29-AE191DD10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sz="2800" dirty="0">
                <a:cs typeface="Calibri"/>
              </a:rPr>
              <a:t>Lukion päättötodistus: 150 opintopistettä</a:t>
            </a:r>
          </a:p>
          <a:p>
            <a:r>
              <a:rPr lang="fi-FI" sz="2800" dirty="0">
                <a:ea typeface="+mn-lt"/>
                <a:cs typeface="Calibri"/>
              </a:rPr>
              <a:t>Oppimäärä suoritettava 30.4.2024 mennessä</a:t>
            </a:r>
          </a:p>
          <a:p>
            <a:r>
              <a:rPr lang="fi-FI" sz="2800" b="1">
                <a:ea typeface="+mn-lt"/>
                <a:cs typeface="+mn-lt"/>
              </a:rPr>
              <a:t>Lukion </a:t>
            </a:r>
            <a:r>
              <a:rPr lang="fi-FI" sz="2800" b="1" dirty="0">
                <a:ea typeface="+mn-lt"/>
                <a:cs typeface="+mn-lt"/>
              </a:rPr>
              <a:t>il­moi­tus valmistuneesta päät­tö­to­dis­tuksesta KOSKI-palveluun toukokuun alussa (3.5.2024)</a:t>
            </a:r>
          </a:p>
          <a:p>
            <a:r>
              <a:rPr lang="fi-FI" sz="2800" b="1" dirty="0">
                <a:cs typeface="Calibri"/>
              </a:rPr>
              <a:t>Todistusvalinnassa mukana, kun lukion päättötodistus ja ylioppilastutkintotodistus kunnossa 14.5.2024 mennessä</a:t>
            </a: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775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20A2EE-365E-43AC-B034-AD2E73F99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889" y="1642369"/>
            <a:ext cx="10515600" cy="866198"/>
          </a:xfrm>
        </p:spPr>
        <p:txBody>
          <a:bodyPr>
            <a:normAutofit/>
          </a:bodyPr>
          <a:lstStyle/>
          <a:p>
            <a:r>
              <a:rPr lang="fi-FI" sz="4800" b="1" dirty="0">
                <a:ea typeface="+mj-lt"/>
                <a:cs typeface="+mj-lt"/>
              </a:rPr>
              <a:t>Kevään 2024 haut opintopolussa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B430-DDCD-4228-8683-DCC699D269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96809" y="3100630"/>
            <a:ext cx="5188590" cy="31831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2400" dirty="0">
                <a:ea typeface="+mn-lt"/>
                <a:cs typeface="+mn-lt"/>
              </a:rPr>
              <a:t>Hakuaika 1: </a:t>
            </a:r>
            <a:endParaRPr lang="en-US" sz="2400" dirty="0">
              <a:ea typeface="+mn-lt"/>
              <a:cs typeface="+mn-lt"/>
            </a:endParaRPr>
          </a:p>
          <a:p>
            <a:pPr marL="457200" indent="-457200"/>
            <a:r>
              <a:rPr lang="fi-FI" sz="2400" dirty="0">
                <a:ea typeface="+mn-lt"/>
                <a:cs typeface="+mn-lt"/>
              </a:rPr>
              <a:t>3.1.-17.1.2024 </a:t>
            </a:r>
          </a:p>
          <a:p>
            <a:pPr marL="457200" indent="-457200"/>
            <a:r>
              <a:rPr lang="fi-FI" sz="2400" dirty="0">
                <a:ea typeface="+mn-lt"/>
                <a:cs typeface="+mn-lt"/>
              </a:rPr>
              <a:t>Vieraskieliset koulutukset </a:t>
            </a:r>
          </a:p>
          <a:p>
            <a:pPr marL="457200" indent="-457200"/>
            <a:r>
              <a:rPr lang="fi-FI" sz="2400" dirty="0">
                <a:ea typeface="+mn-lt"/>
                <a:cs typeface="+mn-lt"/>
              </a:rPr>
              <a:t>Taideyliopisto ja Tampereen yliopiston näyttelijätyön koulutus</a:t>
            </a:r>
            <a:endParaRPr lang="fi-FI" sz="2400" dirty="0">
              <a:cs typeface="Calibri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BE8A94D-8041-4C99-8862-EAF3E62F6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70813" y="3100630"/>
            <a:ext cx="4233798" cy="28032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2400" dirty="0">
                <a:cs typeface="Calibri"/>
              </a:rPr>
              <a:t>Hakuaika 2:</a:t>
            </a:r>
            <a:endParaRPr lang="fi-FI" sz="2400" dirty="0"/>
          </a:p>
          <a:p>
            <a:r>
              <a:rPr lang="fi-FI" sz="2400" dirty="0">
                <a:cs typeface="Calibri"/>
              </a:rPr>
              <a:t>13.3.-27.3.2024</a:t>
            </a:r>
          </a:p>
          <a:p>
            <a:r>
              <a:rPr lang="fi-FI" sz="2400" dirty="0">
                <a:cs typeface="Calibri"/>
              </a:rPr>
              <a:t>Muut korkea-asteen koulutukset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583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F7D887-A225-4D4F-A9BD-D60DA59B3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553592"/>
            <a:ext cx="8911687" cy="351408"/>
          </a:xfrm>
        </p:spPr>
        <p:txBody>
          <a:bodyPr>
            <a:normAutofit fontScale="90000"/>
          </a:bodyPr>
          <a:lstStyle/>
          <a:p>
            <a:r>
              <a:rPr lang="fi-FI" sz="5400" b="1" dirty="0">
                <a:cs typeface="Calibri Light"/>
              </a:rPr>
              <a:t>Opintopolku.fi</a:t>
            </a:r>
            <a:endParaRPr lang="fi-FI" sz="5400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0B1967-63D2-49E9-A4AD-9B0F3AA40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599" y="2725769"/>
            <a:ext cx="10515600" cy="34689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3600" dirty="0">
                <a:cs typeface="Calibri"/>
              </a:rPr>
              <a:t>Koulutustarjonta</a:t>
            </a:r>
          </a:p>
          <a:p>
            <a:r>
              <a:rPr lang="fi-FI" sz="3600" dirty="0">
                <a:cs typeface="Calibri"/>
              </a:rPr>
              <a:t>Kevään hakukohteet ja valintaperusteet</a:t>
            </a:r>
          </a:p>
          <a:p>
            <a:r>
              <a:rPr lang="fi-FI" sz="3600" dirty="0">
                <a:cs typeface="Calibri"/>
              </a:rPr>
              <a:t>Sähköinen hakemus: 1-6 hakukohdetta</a:t>
            </a:r>
          </a:p>
          <a:p>
            <a:r>
              <a:rPr lang="fi-FI" sz="3600" dirty="0">
                <a:cs typeface="Calibri"/>
              </a:rPr>
              <a:t>Mieluisuusjärjestys!!</a:t>
            </a:r>
          </a:p>
          <a:p>
            <a:r>
              <a:rPr lang="fi-FI" sz="3600" dirty="0">
                <a:cs typeface="Calibri"/>
              </a:rPr>
              <a:t>Opiskelupaikan vastaanottaminen</a:t>
            </a:r>
          </a:p>
        </p:txBody>
      </p:sp>
    </p:spTree>
    <p:extLst>
      <p:ext uri="{BB962C8B-B14F-4D97-AF65-F5344CB8AC3E}">
        <p14:creationId xmlns:p14="http://schemas.microsoft.com/office/powerpoint/2010/main" val="189904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FB5A57-C2D2-433F-8E52-33A25BD28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340528"/>
            <a:ext cx="8911687" cy="564472"/>
          </a:xfrm>
        </p:spPr>
        <p:txBody>
          <a:bodyPr>
            <a:normAutofit fontScale="90000"/>
          </a:bodyPr>
          <a:lstStyle/>
          <a:p>
            <a:r>
              <a:rPr lang="fi-FI" sz="5400" b="1" dirty="0">
                <a:cs typeface="Calibri Light"/>
              </a:rPr>
              <a:t>Valintaperusteet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5D8B93-7369-41CF-A9A2-53BD11E2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599" y="2578961"/>
            <a:ext cx="10515600" cy="383249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fi-FI" sz="4800" b="1" dirty="0">
                <a:cs typeface="Calibri"/>
              </a:rPr>
              <a:t>Todistusvalinta </a:t>
            </a:r>
            <a:endParaRPr lang="fi-FI" b="1" dirty="0">
              <a:cs typeface="Calibri"/>
            </a:endParaRPr>
          </a:p>
          <a:p>
            <a:pPr marL="742950" lvl="1" indent="0">
              <a:buNone/>
            </a:pPr>
            <a:r>
              <a:rPr lang="fi-FI" sz="4000" dirty="0">
                <a:cs typeface="Calibri"/>
              </a:rPr>
              <a:t>- Suoravalinta: yo-kirjoitusaineiden perusteella</a:t>
            </a:r>
          </a:p>
          <a:p>
            <a:pPr marL="742950" lvl="1" indent="0">
              <a:buNone/>
            </a:pPr>
            <a:r>
              <a:rPr lang="fi-FI" sz="4000" dirty="0">
                <a:cs typeface="Calibri"/>
              </a:rPr>
              <a:t>- Kilpailumenestys: Oikeusguru, Talousguru jne.</a:t>
            </a:r>
          </a:p>
          <a:p>
            <a:pPr marL="514350" indent="-514350">
              <a:buAutoNum type="arabicPeriod"/>
            </a:pPr>
            <a:r>
              <a:rPr lang="fi-FI" sz="4800" b="1" dirty="0">
                <a:cs typeface="Calibri"/>
              </a:rPr>
              <a:t>Valintakoe </a:t>
            </a:r>
          </a:p>
          <a:p>
            <a:pPr marL="514350" indent="-514350">
              <a:buAutoNum type="arabicPeriod"/>
            </a:pPr>
            <a:r>
              <a:rPr lang="fi-FI" sz="4800" dirty="0">
                <a:cs typeface="Calibri"/>
              </a:rPr>
              <a:t>Avoimen väylä</a:t>
            </a:r>
          </a:p>
          <a:p>
            <a:pPr marL="514350" indent="-514350">
              <a:buAutoNum type="arabicPeriod"/>
            </a:pPr>
            <a:r>
              <a:rPr lang="fi-FI" sz="4800" dirty="0">
                <a:cs typeface="Calibri"/>
              </a:rPr>
              <a:t>Opintokurssivalinta</a:t>
            </a:r>
          </a:p>
        </p:txBody>
      </p:sp>
    </p:spTree>
    <p:extLst>
      <p:ext uri="{BB962C8B-B14F-4D97-AF65-F5344CB8AC3E}">
        <p14:creationId xmlns:p14="http://schemas.microsoft.com/office/powerpoint/2010/main" val="375896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BC7171-B172-4BFA-ABC6-759D24968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599" y="1159603"/>
            <a:ext cx="10515600" cy="1325563"/>
          </a:xfrm>
        </p:spPr>
        <p:txBody>
          <a:bodyPr>
            <a:normAutofit/>
          </a:bodyPr>
          <a:lstStyle/>
          <a:p>
            <a:r>
              <a:rPr lang="fi-FI" sz="4800" b="1" dirty="0">
                <a:cs typeface="Calibri Light"/>
              </a:rPr>
              <a:t>AMK -todistusvalinta</a:t>
            </a:r>
            <a:endParaRPr lang="fi-FI" sz="4800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20284F-77B4-40CA-A983-053D0378D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599" y="2634889"/>
            <a:ext cx="10515600" cy="38464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 b="1" dirty="0">
                <a:ea typeface="+mn-lt"/>
                <a:cs typeface="+mn-lt"/>
              </a:rPr>
              <a:t>Viisi ylioppilaskirjoitusainetta </a:t>
            </a:r>
            <a:endParaRPr lang="fi-FI" sz="2000" b="1" dirty="0">
              <a:cs typeface="Calibri" panose="020F0502020204030204"/>
            </a:endParaRPr>
          </a:p>
          <a:p>
            <a:pPr lvl="1"/>
            <a:r>
              <a:rPr lang="fi-FI" sz="2000" b="1" dirty="0">
                <a:ea typeface="+mn-lt"/>
                <a:cs typeface="+mn-lt"/>
              </a:rPr>
              <a:t>Äidinkieli </a:t>
            </a:r>
            <a:endParaRPr lang="fi-FI" sz="2000" b="1" dirty="0"/>
          </a:p>
          <a:p>
            <a:pPr lvl="1"/>
            <a:r>
              <a:rPr lang="fi-FI" sz="2000" b="1" dirty="0">
                <a:ea typeface="+mn-lt"/>
                <a:cs typeface="+mn-lt"/>
              </a:rPr>
              <a:t>Matematiikka</a:t>
            </a:r>
            <a:endParaRPr lang="fi-FI" sz="2000" b="1" dirty="0"/>
          </a:p>
          <a:p>
            <a:pPr lvl="1"/>
            <a:r>
              <a:rPr lang="fi-FI" sz="2000" b="1" dirty="0">
                <a:ea typeface="+mn-lt"/>
                <a:cs typeface="+mn-lt"/>
              </a:rPr>
              <a:t>Vieras/toinen kotimainen kieli</a:t>
            </a:r>
            <a:endParaRPr lang="fi-FI" sz="2000" b="1" dirty="0"/>
          </a:p>
          <a:p>
            <a:pPr lvl="1"/>
            <a:r>
              <a:rPr lang="fi-FI" sz="2000" b="1" dirty="0">
                <a:ea typeface="+mn-lt"/>
                <a:cs typeface="+mn-lt"/>
              </a:rPr>
              <a:t>Kaksi reaaliainetta/vierasta kieltä (toista kotimaista kieltä ei huomioida tässä kohdassa)</a:t>
            </a:r>
            <a:endParaRPr lang="fi-FI" sz="2000" b="1" dirty="0"/>
          </a:p>
          <a:p>
            <a:r>
              <a:rPr lang="fi-FI" sz="2000" dirty="0">
                <a:ea typeface="+mn-lt"/>
                <a:cs typeface="+mn-lt"/>
              </a:rPr>
              <a:t>Kaikki pisteytettävät aineet huomioidaan vain kerran</a:t>
            </a:r>
            <a:endParaRPr lang="fi-FI" sz="2000" dirty="0">
              <a:cs typeface="Calibri"/>
            </a:endParaRPr>
          </a:p>
          <a:p>
            <a:r>
              <a:rPr lang="fi-FI" sz="2000" dirty="0">
                <a:ea typeface="+mn-lt"/>
                <a:cs typeface="+mn-lt"/>
              </a:rPr>
              <a:t>Käytössä kaikilla koulutusaloilla, pois lukien kulttuuriala ja Diakonia-ammattikorkeakoulun tulkin koulutus</a:t>
            </a:r>
            <a:endParaRPr lang="fi-FI" sz="2000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620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DC10CB-A2E3-4C25-867E-A27BC0F67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599" y="1414222"/>
            <a:ext cx="10177013" cy="1933879"/>
          </a:xfrm>
        </p:spPr>
        <p:txBody>
          <a:bodyPr>
            <a:normAutofit/>
          </a:bodyPr>
          <a:lstStyle/>
          <a:p>
            <a:r>
              <a:rPr lang="fi-FI" sz="5400" b="1" dirty="0">
                <a:cs typeface="Calibri Light"/>
              </a:rPr>
              <a:t>Yliopiston todistusvalinta</a:t>
            </a:r>
            <a:br>
              <a:rPr lang="fi-FI" sz="5400" b="1" dirty="0">
                <a:cs typeface="Calibri Light"/>
              </a:rPr>
            </a:br>
            <a:endParaRPr lang="fi-FI" sz="5400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26A483-2FBA-4F52-B9A1-D934F2D87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599" y="2557989"/>
            <a:ext cx="10515600" cy="363674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fi-FI" sz="3600" dirty="0">
                <a:cs typeface="Calibri"/>
              </a:rPr>
              <a:t>Katsottava alakohtaisesti!</a:t>
            </a:r>
          </a:p>
          <a:p>
            <a:r>
              <a:rPr lang="fi-FI" sz="3600" dirty="0">
                <a:cs typeface="Calibri"/>
              </a:rPr>
              <a:t>Todistusvalinnassa huomioidaan 4-6 yo-ainetta</a:t>
            </a:r>
          </a:p>
          <a:p>
            <a:r>
              <a:rPr lang="fi-FI" sz="3600" dirty="0">
                <a:cs typeface="Calibri"/>
              </a:rPr>
              <a:t>Aineet pisteytetään koulutusaloittain eri tavoin</a:t>
            </a:r>
          </a:p>
          <a:p>
            <a:r>
              <a:rPr lang="fi-FI" sz="3600" dirty="0">
                <a:cs typeface="Calibri"/>
              </a:rPr>
              <a:t>Voi olla kynnysehtoja tullakseen huomioiduksi todistusvalinnassa </a:t>
            </a:r>
          </a:p>
          <a:p>
            <a:r>
              <a:rPr lang="fi-FI" sz="3600" dirty="0">
                <a:cs typeface="Calibri"/>
              </a:rPr>
              <a:t>Yliopistojen todistusvalinta muuttuu vuonna 2026</a:t>
            </a:r>
          </a:p>
          <a:p>
            <a:endParaRPr lang="fi-FI" sz="3600" dirty="0">
              <a:cs typeface="Calibri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5915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7C4B5B-3718-4A68-A771-B228AE46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195" y="1771934"/>
            <a:ext cx="8911687" cy="750903"/>
          </a:xfrm>
        </p:spPr>
        <p:txBody>
          <a:bodyPr>
            <a:normAutofit fontScale="90000"/>
          </a:bodyPr>
          <a:lstStyle/>
          <a:p>
            <a:r>
              <a:rPr lang="fi-FI" b="1" dirty="0">
                <a:cs typeface="Calibri Light"/>
              </a:rPr>
              <a:t>Esimerkki yliopiston todistusvalinnasta:</a:t>
            </a:r>
            <a:br>
              <a:rPr lang="fi-FI" b="1" dirty="0">
                <a:cs typeface="Calibri Light"/>
              </a:rPr>
            </a:br>
            <a:r>
              <a:rPr lang="fi-FI" b="1" dirty="0">
                <a:cs typeface="Calibri Light"/>
              </a:rPr>
              <a:t>Kauppatieteet</a:t>
            </a: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3BAB08-7B07-46E3-A728-54175D54E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419" y="2728784"/>
            <a:ext cx="10515600" cy="393735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endParaRPr lang="fi-FI" dirty="0">
              <a:ea typeface="+mn-lt"/>
              <a:cs typeface="+mn-lt"/>
            </a:endParaRPr>
          </a:p>
          <a:p>
            <a:r>
              <a:rPr lang="fi-FI" sz="2400" b="1" dirty="0">
                <a:ea typeface="+mn-lt"/>
                <a:cs typeface="+mn-lt"/>
              </a:rPr>
              <a:t>Kynnysehdot</a:t>
            </a:r>
            <a:endParaRPr lang="fi-FI" sz="2400" dirty="0">
              <a:ea typeface="+mn-lt"/>
              <a:cs typeface="+mn-lt"/>
            </a:endParaRPr>
          </a:p>
          <a:p>
            <a:r>
              <a:rPr lang="fi-FI" sz="2400" dirty="0">
                <a:cs typeface="Calibri"/>
              </a:rPr>
              <a:t>Matematiikka (pitkä tai lyhyt) suoritettu hyväksytysti.</a:t>
            </a:r>
            <a:endParaRPr lang="fi-FI" sz="2400" dirty="0">
              <a:ea typeface="+mn-lt"/>
              <a:cs typeface="+mn-lt"/>
            </a:endParaRPr>
          </a:p>
          <a:p>
            <a:r>
              <a:rPr lang="fi-FI" sz="2400" b="1" dirty="0">
                <a:ea typeface="+mn-lt"/>
                <a:cs typeface="+mn-lt"/>
              </a:rPr>
              <a:t>Todistusvalinnan pisteytys</a:t>
            </a:r>
            <a:endParaRPr lang="fi-FI" sz="2400" dirty="0">
              <a:ea typeface="+mn-lt"/>
              <a:cs typeface="+mn-lt"/>
            </a:endParaRPr>
          </a:p>
          <a:p>
            <a:r>
              <a:rPr lang="fi-FI" sz="2400" dirty="0">
                <a:cs typeface="Calibri"/>
              </a:rPr>
              <a:t>Pisteitä voi saada viidestä aineesta:</a:t>
            </a:r>
            <a:endParaRPr lang="fi-FI" sz="2400" dirty="0">
              <a:ea typeface="+mn-lt"/>
              <a:cs typeface="+mn-lt"/>
            </a:endParaRPr>
          </a:p>
          <a:p>
            <a:pPr>
              <a:buFont typeface="Arial,Sans-Serif" panose="020B0604020202020204" pitchFamily="34" charset="0"/>
            </a:pPr>
            <a:r>
              <a:rPr lang="fi-FI" sz="2400" dirty="0">
                <a:cs typeface="Calibri"/>
              </a:rPr>
              <a:t>Äidinkieli</a:t>
            </a:r>
            <a:endParaRPr lang="fi-FI" sz="2400" dirty="0">
              <a:ea typeface="+mn-lt"/>
              <a:cs typeface="+mn-lt"/>
            </a:endParaRPr>
          </a:p>
          <a:p>
            <a:pPr>
              <a:buFont typeface="Arial,Sans-Serif" panose="020B0604020202020204" pitchFamily="34" charset="0"/>
            </a:pPr>
            <a:r>
              <a:rPr lang="fi-FI" sz="2400" dirty="0">
                <a:cs typeface="Calibri"/>
              </a:rPr>
              <a:t>Matematiikka (pitkä tai lyhyt)</a:t>
            </a:r>
            <a:endParaRPr lang="fi-FI" sz="2400" dirty="0">
              <a:ea typeface="+mn-lt"/>
              <a:cs typeface="+mn-lt"/>
            </a:endParaRPr>
          </a:p>
          <a:p>
            <a:pPr>
              <a:buFont typeface="Arial,Sans-Serif" panose="020B0604020202020204" pitchFamily="34" charset="0"/>
            </a:pPr>
            <a:r>
              <a:rPr lang="fi-FI" sz="2400" dirty="0">
                <a:cs typeface="Calibri"/>
              </a:rPr>
              <a:t>Hakijalle parhaat pisteet tuottava kieli</a:t>
            </a:r>
            <a:endParaRPr lang="fi-FI" sz="2400" dirty="0">
              <a:ea typeface="+mn-lt"/>
              <a:cs typeface="+mn-lt"/>
            </a:endParaRPr>
          </a:p>
          <a:p>
            <a:pPr>
              <a:buFont typeface="Arial,Sans-Serif" panose="020B0604020202020204" pitchFamily="34" charset="0"/>
            </a:pPr>
            <a:r>
              <a:rPr lang="fi-FI" sz="2400" dirty="0">
                <a:cs typeface="Calibri"/>
              </a:rPr>
              <a:t>Kaksi hakijalle parhaat pisteet tuottavaa ainetta</a:t>
            </a:r>
            <a:endParaRPr lang="fi-FI" sz="2400" dirty="0">
              <a:ea typeface="+mn-lt"/>
              <a:cs typeface="+mn-lt"/>
            </a:endParaRPr>
          </a:p>
          <a:p>
            <a:endParaRPr lang="fi-FI" dirty="0">
              <a:ea typeface="+mn-lt"/>
              <a:cs typeface="+mn-lt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774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0C5343-F56E-425B-A0C8-AD2C510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85420"/>
            <a:ext cx="8911687" cy="919579"/>
          </a:xfrm>
        </p:spPr>
        <p:txBody>
          <a:bodyPr/>
          <a:lstStyle/>
          <a:p>
            <a:r>
              <a:rPr lang="fi-FI" b="1" dirty="0">
                <a:cs typeface="Calibri Light"/>
              </a:rPr>
              <a:t>Valintakokeet</a:t>
            </a:r>
            <a:endParaRPr lang="fi-FI" b="1">
              <a:cs typeface="Calibri Ligh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1C1192-89A1-441D-9D77-76C9CCB69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721" y="1802369"/>
            <a:ext cx="10515600" cy="362276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400" dirty="0">
                <a:cs typeface="Calibri"/>
              </a:rPr>
              <a:t>Touko-kesäkuussa</a:t>
            </a:r>
          </a:p>
          <a:p>
            <a:r>
              <a:rPr lang="fi-FI" sz="2400" dirty="0">
                <a:cs typeface="Calibri"/>
              </a:rPr>
              <a:t>Ei erillistä kutsua valintakokeeseen</a:t>
            </a:r>
          </a:p>
          <a:p>
            <a:r>
              <a:rPr lang="fi-FI" sz="2400" dirty="0">
                <a:cs typeface="Calibri"/>
              </a:rPr>
              <a:t>Katsottava yliopistossa alakohtaisesti – moni ala järjestää yhteisiä valintakokeita hakukohteiden kesken (hakija valitsee hakulomakkeella kokeen suorituspaikan)</a:t>
            </a:r>
          </a:p>
          <a:p>
            <a:r>
              <a:rPr lang="fi-FI" sz="2400" dirty="0">
                <a:cs typeface="Calibri"/>
              </a:rPr>
              <a:t>AMK -valintakoe sähköisesti (kolme mahdollista koepäivää, joista hakija valitsee hakulomakkeella yhden)</a:t>
            </a:r>
          </a:p>
          <a:p>
            <a:r>
              <a:rPr lang="fi-FI" sz="2400" dirty="0">
                <a:cs typeface="Calibri"/>
              </a:rPr>
              <a:t>Aikaisempia yliopiston valintakokeita voi löytyä oppilaitoksen nettisivuilta</a:t>
            </a:r>
          </a:p>
          <a:p>
            <a:r>
              <a:rPr lang="fi-FI" sz="2400" dirty="0">
                <a:cs typeface="Calibri"/>
              </a:rPr>
              <a:t>Erityisjärjestelymahdollisuus haettava 3.4.2024 mennessä hakijapalvelujen kautta</a:t>
            </a:r>
          </a:p>
        </p:txBody>
      </p:sp>
    </p:spTree>
    <p:extLst>
      <p:ext uri="{BB962C8B-B14F-4D97-AF65-F5344CB8AC3E}">
        <p14:creationId xmlns:p14="http://schemas.microsoft.com/office/powerpoint/2010/main" val="1109595219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Kuiskau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uiskau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E33D6823513D642A43D5AA134D04887" ma:contentTypeVersion="3" ma:contentTypeDescription="Luo uusi asiakirja." ma:contentTypeScope="" ma:versionID="63fe923a20f6459c2207d398e8434a2a">
  <xsd:schema xmlns:xsd="http://www.w3.org/2001/XMLSchema" xmlns:xs="http://www.w3.org/2001/XMLSchema" xmlns:p="http://schemas.microsoft.com/office/2006/metadata/properties" xmlns:ns2="2026d32e-bcc4-4f0c-a4e2-5fc8e91b4c25" targetNamespace="http://schemas.microsoft.com/office/2006/metadata/properties" ma:root="true" ma:fieldsID="4cfe3bfe5a758addca244645b50c71a5" ns2:_="">
    <xsd:import namespace="2026d32e-bcc4-4f0c-a4e2-5fc8e91b4c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26d32e-bcc4-4f0c-a4e2-5fc8e91b4c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C2EA6E-F326-40E8-95DC-AD91E9BE88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26d32e-bcc4-4f0c-a4e2-5fc8e91b4c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99764A-BF4D-4D03-95F9-74F41AFC8CE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238045C-7BCA-4EBE-A594-E5FD84BF57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519</Words>
  <Application>Microsoft Office PowerPoint</Application>
  <PresentationFormat>Laajakuva</PresentationFormat>
  <Paragraphs>106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9" baseType="lpstr">
      <vt:lpstr>Arial</vt:lpstr>
      <vt:lpstr>Arial,Sans-Serif</vt:lpstr>
      <vt:lpstr>Century Gothic</vt:lpstr>
      <vt:lpstr>Helvetica Neue</vt:lpstr>
      <vt:lpstr>Wingdings 3</vt:lpstr>
      <vt:lpstr>Kuiskaus</vt:lpstr>
      <vt:lpstr>Lukiosta jatko-opintoihin</vt:lpstr>
      <vt:lpstr>Lukiosta valmistuminen</vt:lpstr>
      <vt:lpstr>Kevään 2024 haut opintopolussa</vt:lpstr>
      <vt:lpstr>Opintopolku.fi</vt:lpstr>
      <vt:lpstr>Valintaperusteet</vt:lpstr>
      <vt:lpstr>AMK -todistusvalinta</vt:lpstr>
      <vt:lpstr>Yliopiston todistusvalinta </vt:lpstr>
      <vt:lpstr>Esimerkki yliopiston todistusvalinnasta: Kauppatieteet</vt:lpstr>
      <vt:lpstr>Valintakokeet</vt:lpstr>
      <vt:lpstr>Ensikertalaisuus</vt:lpstr>
      <vt:lpstr>Valintojen tulokset</vt:lpstr>
      <vt:lpstr>Toisen asteen haku</vt:lpstr>
      <vt:lpstr>Mistä tietoa?</vt:lpstr>
    </vt:vector>
  </TitlesOfParts>
  <Company>Kuopion kaupunki koulutuspalvelukeskus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Tikkanen Timo</dc:creator>
  <cp:lastModifiedBy>Karjalainen Tiina</cp:lastModifiedBy>
  <cp:revision>626</cp:revision>
  <dcterms:created xsi:type="dcterms:W3CDTF">2020-10-09T07:24:17Z</dcterms:created>
  <dcterms:modified xsi:type="dcterms:W3CDTF">2023-11-06T11:27:47Z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0x0101005E33D6823513D642A43D5AA134D04887</vt:lpwstr>
  </property>
</Properties>
</file>