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7"/>
  </p:notesMasterIdLst>
  <p:sldIdLst>
    <p:sldId id="336" r:id="rId3"/>
    <p:sldId id="384" r:id="rId4"/>
    <p:sldId id="358" r:id="rId5"/>
    <p:sldId id="418" r:id="rId6"/>
    <p:sldId id="412" r:id="rId7"/>
    <p:sldId id="413" r:id="rId8"/>
    <p:sldId id="374" r:id="rId9"/>
    <p:sldId id="357" r:id="rId10"/>
    <p:sldId id="415" r:id="rId11"/>
    <p:sldId id="416" r:id="rId12"/>
    <p:sldId id="417" r:id="rId13"/>
    <p:sldId id="277" r:id="rId14"/>
    <p:sldId id="379" r:id="rId15"/>
    <p:sldId id="380" r:id="rId16"/>
    <p:sldId id="297" r:id="rId17"/>
    <p:sldId id="300" r:id="rId18"/>
    <p:sldId id="299" r:id="rId19"/>
    <p:sldId id="298" r:id="rId20"/>
    <p:sldId id="383" r:id="rId21"/>
    <p:sldId id="387" r:id="rId22"/>
    <p:sldId id="388" r:id="rId23"/>
    <p:sldId id="389" r:id="rId24"/>
    <p:sldId id="301" r:id="rId25"/>
    <p:sldId id="308" r:id="rId26"/>
    <p:sldId id="378" r:id="rId27"/>
    <p:sldId id="352" r:id="rId28"/>
    <p:sldId id="342" r:id="rId29"/>
    <p:sldId id="343" r:id="rId30"/>
    <p:sldId id="285" r:id="rId31"/>
    <p:sldId id="344" r:id="rId32"/>
    <p:sldId id="386" r:id="rId33"/>
    <p:sldId id="317" r:id="rId34"/>
    <p:sldId id="354" r:id="rId35"/>
    <p:sldId id="318" r:id="rId36"/>
    <p:sldId id="353" r:id="rId37"/>
    <p:sldId id="319" r:id="rId38"/>
    <p:sldId id="278" r:id="rId39"/>
    <p:sldId id="390" r:id="rId40"/>
    <p:sldId id="382" r:id="rId41"/>
    <p:sldId id="419" r:id="rId42"/>
    <p:sldId id="334" r:id="rId43"/>
    <p:sldId id="351" r:id="rId44"/>
    <p:sldId id="311" r:id="rId45"/>
    <p:sldId id="312" r:id="rId46"/>
    <p:sldId id="356" r:id="rId47"/>
    <p:sldId id="313" r:id="rId48"/>
    <p:sldId id="338" r:id="rId49"/>
    <p:sldId id="337" r:id="rId50"/>
    <p:sldId id="359" r:id="rId51"/>
    <p:sldId id="350" r:id="rId52"/>
    <p:sldId id="363" r:id="rId53"/>
    <p:sldId id="361" r:id="rId54"/>
    <p:sldId id="364" r:id="rId55"/>
    <p:sldId id="365" r:id="rId56"/>
    <p:sldId id="362" r:id="rId57"/>
    <p:sldId id="366" r:id="rId58"/>
    <p:sldId id="367" r:id="rId59"/>
    <p:sldId id="368" r:id="rId60"/>
    <p:sldId id="369" r:id="rId61"/>
    <p:sldId id="370" r:id="rId62"/>
    <p:sldId id="284" r:id="rId63"/>
    <p:sldId id="315" r:id="rId64"/>
    <p:sldId id="332" r:id="rId65"/>
    <p:sldId id="385" r:id="rId66"/>
  </p:sldIdLst>
  <p:sldSz cx="9144000" cy="6858000" type="screen4x3"/>
  <p:notesSz cx="6858000" cy="9144000"/>
  <p:defaultTextStyle>
    <a:defPPr>
      <a:defRPr lang="fi-FI"/>
    </a:defPPr>
    <a:lvl1pPr algn="l" rtl="0" fontAlgn="base">
      <a:spcBef>
        <a:spcPct val="50000"/>
      </a:spcBef>
      <a:spcAft>
        <a:spcPct val="0"/>
      </a:spcAft>
      <a:buSzPct val="150000"/>
      <a:buChar char="•"/>
      <a:defRPr sz="2400" b="1" kern="1200">
        <a:solidFill>
          <a:schemeClr val="tx1"/>
        </a:solidFill>
        <a:latin typeface="Arial" charset="0"/>
        <a:ea typeface="+mn-ea"/>
        <a:cs typeface="+mn-cs"/>
      </a:defRPr>
    </a:lvl1pPr>
    <a:lvl2pPr marL="457200" algn="l" rtl="0" fontAlgn="base">
      <a:spcBef>
        <a:spcPct val="50000"/>
      </a:spcBef>
      <a:spcAft>
        <a:spcPct val="0"/>
      </a:spcAft>
      <a:buSzPct val="150000"/>
      <a:buChar char="•"/>
      <a:defRPr sz="2400" b="1" kern="1200">
        <a:solidFill>
          <a:schemeClr val="tx1"/>
        </a:solidFill>
        <a:latin typeface="Arial" charset="0"/>
        <a:ea typeface="+mn-ea"/>
        <a:cs typeface="+mn-cs"/>
      </a:defRPr>
    </a:lvl2pPr>
    <a:lvl3pPr marL="914400" algn="l" rtl="0" fontAlgn="base">
      <a:spcBef>
        <a:spcPct val="50000"/>
      </a:spcBef>
      <a:spcAft>
        <a:spcPct val="0"/>
      </a:spcAft>
      <a:buSzPct val="150000"/>
      <a:buChar char="•"/>
      <a:defRPr sz="2400" b="1" kern="1200">
        <a:solidFill>
          <a:schemeClr val="tx1"/>
        </a:solidFill>
        <a:latin typeface="Arial" charset="0"/>
        <a:ea typeface="+mn-ea"/>
        <a:cs typeface="+mn-cs"/>
      </a:defRPr>
    </a:lvl3pPr>
    <a:lvl4pPr marL="1371600" algn="l" rtl="0" fontAlgn="base">
      <a:spcBef>
        <a:spcPct val="50000"/>
      </a:spcBef>
      <a:spcAft>
        <a:spcPct val="0"/>
      </a:spcAft>
      <a:buSzPct val="150000"/>
      <a:buChar char="•"/>
      <a:defRPr sz="2400" b="1" kern="1200">
        <a:solidFill>
          <a:schemeClr val="tx1"/>
        </a:solidFill>
        <a:latin typeface="Arial" charset="0"/>
        <a:ea typeface="+mn-ea"/>
        <a:cs typeface="+mn-cs"/>
      </a:defRPr>
    </a:lvl4pPr>
    <a:lvl5pPr marL="1828800" algn="l" rtl="0" fontAlgn="base">
      <a:spcBef>
        <a:spcPct val="50000"/>
      </a:spcBef>
      <a:spcAft>
        <a:spcPct val="0"/>
      </a:spcAft>
      <a:buSzPct val="150000"/>
      <a:buChar char="•"/>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79">
          <p15:clr>
            <a:srgbClr val="A4A3A4"/>
          </p15:clr>
        </p15:guide>
        <p15:guide id="2" pos="278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78D90"/>
    <a:srgbClr val="CCCC00"/>
    <a:srgbClr val="CCFF99"/>
    <a:srgbClr val="99FF99"/>
    <a:srgbClr val="99CC00"/>
    <a:srgbClr val="3399FF"/>
    <a:srgbClr val="33CC33"/>
    <a:srgbClr val="CC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696" autoAdjust="0"/>
  </p:normalViewPr>
  <p:slideViewPr>
    <p:cSldViewPr>
      <p:cViewPr varScale="1">
        <p:scale>
          <a:sx n="62" d="100"/>
          <a:sy n="62" d="100"/>
        </p:scale>
        <p:origin x="1412" y="64"/>
      </p:cViewPr>
      <p:guideLst>
        <p:guide orient="horz" pos="1979"/>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279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1" custScaleX="32300" custScaleY="32493" custRadScaleRad="152696" custRadScaleInc="43">
        <dgm:presLayoutVars>
          <dgm:bulletEnabled val="1"/>
        </dgm:presLayoutVars>
      </dgm:prSet>
      <dgm:spPr/>
    </dgm:pt>
  </dgm:ptLst>
  <dgm:cxnLst>
    <dgm:cxn modelId="{0D33B31B-F1F4-4E73-9A3A-6C6ADC2D924F}" type="presOf" srcId="{51232223-E57C-4B18-8F06-17CAE1DAD6B5}" destId="{CC1B2D01-42C3-48C8-9D51-774582E04EB6}" srcOrd="0" destOrd="0" presId="urn:microsoft.com/office/officeart/2005/8/layout/cycle3"/>
    <dgm:cxn modelId="{7E7609EF-5BB6-48DF-97B4-F16D7BCF3434}" srcId="{E84E747B-EFCD-4F15-8109-CC59B9A438D3}" destId="{51232223-E57C-4B18-8F06-17CAE1DAD6B5}" srcOrd="0" destOrd="0" parTransId="{2DFA8433-C91D-4489-8880-35AC14D5A2F4}" sibTransId="{69567BEC-B8CE-4E8E-B35D-9E130E67FE8E}"/>
    <dgm:cxn modelId="{66418BF8-0188-4763-9274-464A50CB882A}" type="presOf" srcId="{E84E747B-EFCD-4F15-8109-CC59B9A438D3}" destId="{8CA9BE66-56A5-42C5-9AE4-B4AF71F42A8B}" srcOrd="0" destOrd="0" presId="urn:microsoft.com/office/officeart/2005/8/layout/cycle3"/>
    <dgm:cxn modelId="{F10D6661-CDA2-48CC-A4E4-2F577389DBA4}" type="presParOf" srcId="{8CA9BE66-56A5-42C5-9AE4-B4AF71F42A8B}" destId="{32345175-60AF-4BD9-862F-58627BF4C63A}" srcOrd="0" destOrd="0" presId="urn:microsoft.com/office/officeart/2005/8/layout/cycle3"/>
    <dgm:cxn modelId="{B4D89B97-A7A3-472E-9C6B-AFB6FA110B19}" type="presParOf" srcId="{32345175-60AF-4BD9-862F-58627BF4C63A}" destId="{CC1B2D01-42C3-48C8-9D51-774582E04EB6}" srcOrd="0"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dirty="0"/>
        </a:p>
      </dgm:t>
    </dgm:pt>
    <dgm:pt modelId="{A5A1C326-8DDE-4616-BFD5-6A74AC309388}">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Toinen kotimainen kieli</a:t>
          </a:r>
        </a:p>
      </dgm:t>
    </dgm:pt>
    <dgm:pt modelId="{A50CF723-C65D-4039-989E-FEBEC74C5DBB}" type="parTrans" cxnId="{08970726-0F22-4DD6-A31E-03C67AB7B128}">
      <dgm:prSet/>
      <dgm:spPr/>
      <dgm:t>
        <a:bodyPr/>
        <a:lstStyle/>
        <a:p>
          <a:endParaRPr lang="fi-FI"/>
        </a:p>
      </dgm:t>
    </dgm:pt>
    <dgm:pt modelId="{681CFE70-4B00-4AF4-8F40-C16AC5DFC162}" type="sibTrans" cxnId="{08970726-0F22-4DD6-A31E-03C67AB7B128}">
      <dgm:prSet/>
      <dgm:spPr/>
      <dgm:t>
        <a:bodyPr/>
        <a:lstStyle/>
        <a:p>
          <a:endParaRPr lang="fi-FI"/>
        </a:p>
      </dgm:t>
    </dgm:pt>
    <dgm:pt modelId="{09822B27-C0D6-4071-A0A0-B5C98846DE2F}">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Vieras kieli</a:t>
          </a:r>
        </a:p>
      </dgm:t>
    </dgm:pt>
    <dgm:pt modelId="{2A062892-90A4-4350-A8CF-BD05599F6E51}" type="parTrans" cxnId="{1BB2A6E6-3EB5-4A7D-BEE2-679595C63C1B}">
      <dgm:prSet/>
      <dgm:spPr/>
      <dgm:t>
        <a:bodyPr/>
        <a:lstStyle/>
        <a:p>
          <a:endParaRPr lang="fi-FI"/>
        </a:p>
      </dgm:t>
    </dgm:pt>
    <dgm:pt modelId="{CA6CCA9A-9194-421C-BF15-5D8FD2CEF2F5}" type="sibTrans" cxnId="{1BB2A6E6-3EB5-4A7D-BEE2-679595C63C1B}">
      <dgm:prSet/>
      <dgm:spPr/>
      <dgm:t>
        <a:bodyPr/>
        <a:lstStyle/>
        <a:p>
          <a:endParaRPr lang="fi-FI"/>
        </a:p>
      </dgm:t>
    </dgm:pt>
    <dgm:pt modelId="{D58CE2A2-AA47-4A57-A952-5DBE21306021}">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Reaali</a:t>
          </a:r>
        </a:p>
      </dgm:t>
    </dgm:pt>
    <dgm:pt modelId="{720BEF6B-48E2-4690-B508-20CC1C6A7114}" type="parTrans" cxnId="{405DD142-9FD2-4481-9CEC-9917DB0D4F56}">
      <dgm:prSet/>
      <dgm:spPr/>
      <dgm:t>
        <a:bodyPr/>
        <a:lstStyle/>
        <a:p>
          <a:endParaRPr lang="fi-FI"/>
        </a:p>
      </dgm:t>
    </dgm:pt>
    <dgm:pt modelId="{58A4B8A7-9C2A-429B-9C19-A7E21C37BEDD}" type="sibTrans" cxnId="{405DD142-9FD2-4481-9CEC-9917DB0D4F56}">
      <dgm:prSet/>
      <dgm:spPr/>
      <dgm:t>
        <a:bodyPr/>
        <a:lstStyle/>
        <a:p>
          <a:endParaRPr lang="fi-FI"/>
        </a:p>
      </dgm:t>
    </dgm:pt>
    <dgm:pt modelId="{4C0EE02A-E1AA-402B-B311-646C912A7D0E}">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Matematiikka</a:t>
          </a:r>
        </a:p>
      </dgm:t>
    </dgm:pt>
    <dgm:pt modelId="{D37980D9-7CF3-41FE-8A0D-2A9365A5557B}" type="parTrans" cxnId="{46A395DA-7C7A-44A2-9DA3-3BA8287E8095}">
      <dgm:prSet/>
      <dgm:spPr/>
      <dgm:t>
        <a:bodyPr/>
        <a:lstStyle/>
        <a:p>
          <a:endParaRPr lang="fi-FI"/>
        </a:p>
      </dgm:t>
    </dgm:pt>
    <dgm:pt modelId="{2DF73FA8-9543-4E61-BF94-5888F4D26557}" type="sibTrans" cxnId="{46A395DA-7C7A-44A2-9DA3-3BA8287E8095}">
      <dgm:prSet/>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5" custRadScaleRad="98490" custRadScaleInc="-66">
        <dgm:presLayoutVars>
          <dgm:bulletEnabled val="1"/>
        </dgm:presLayoutVars>
      </dgm:prSet>
      <dgm:spPr/>
    </dgm:pt>
    <dgm:pt modelId="{C59D3659-5614-4091-ACF2-EA50ADC5290B}" type="pres">
      <dgm:prSet presAssocID="{69567BEC-B8CE-4E8E-B35D-9E130E67FE8E}" presName="sibTransFirstNode" presStyleLbl="bgShp" presStyleIdx="0" presStyleCnt="1" custLinFactNeighborX="530" custLinFactNeighborY="2636" custRadScaleRad="200097" custRadScaleInc="-2147483648"/>
      <dgm:spPr/>
    </dgm:pt>
    <dgm:pt modelId="{B8F191ED-329B-4B75-BB98-DBA9231E2D67}" type="pres">
      <dgm:prSet presAssocID="{A5A1C326-8DDE-4616-BFD5-6A74AC309388}" presName="nodeFollowingNodes" presStyleLbl="node1" presStyleIdx="1" presStyleCnt="5" custRadScaleRad="145583" custRadScaleInc="270030">
        <dgm:presLayoutVars>
          <dgm:bulletEnabled val="1"/>
        </dgm:presLayoutVars>
      </dgm:prSet>
      <dgm:spPr/>
    </dgm:pt>
    <dgm:pt modelId="{70239A5A-1754-47AF-87FC-25B943BD1110}" type="pres">
      <dgm:prSet presAssocID="{09822B27-C0D6-4071-A0A0-B5C98846DE2F}" presName="nodeFollowingNodes" presStyleLbl="node1" presStyleIdx="2" presStyleCnt="5" custRadScaleRad="114866" custRadScaleInc="204270">
        <dgm:presLayoutVars>
          <dgm:bulletEnabled val="1"/>
        </dgm:presLayoutVars>
      </dgm:prSet>
      <dgm:spPr/>
    </dgm:pt>
    <dgm:pt modelId="{B0AA3EB4-DED7-48C6-8290-31E09AEB3445}" type="pres">
      <dgm:prSet presAssocID="{D58CE2A2-AA47-4A57-A952-5DBE21306021}" presName="nodeFollowingNodes" presStyleLbl="node1" presStyleIdx="3" presStyleCnt="5" custRadScaleRad="111904" custRadScaleInc="-206806">
        <dgm:presLayoutVars>
          <dgm:bulletEnabled val="1"/>
        </dgm:presLayoutVars>
      </dgm:prSet>
      <dgm:spPr/>
    </dgm:pt>
    <dgm:pt modelId="{22FDA2C6-D5AB-4939-B357-134226132EE5}" type="pres">
      <dgm:prSet presAssocID="{4C0EE02A-E1AA-402B-B311-646C912A7D0E}" presName="nodeFollowingNodes" presStyleLbl="node1" presStyleIdx="4" presStyleCnt="5" custScaleX="104563" custRadScaleRad="138396" custRadScaleInc="-269109">
        <dgm:presLayoutVars>
          <dgm:bulletEnabled val="1"/>
        </dgm:presLayoutVars>
      </dgm:prSet>
      <dgm:spPr/>
    </dgm:pt>
  </dgm:ptLst>
  <dgm:cxnLst>
    <dgm:cxn modelId="{B468ED00-7AF5-426F-A494-381AB5B58437}" type="presOf" srcId="{A5A1C326-8DDE-4616-BFD5-6A74AC309388}" destId="{B8F191ED-329B-4B75-BB98-DBA9231E2D67}" srcOrd="0" destOrd="0" presId="urn:microsoft.com/office/officeart/2005/8/layout/cycle3"/>
    <dgm:cxn modelId="{08970726-0F22-4DD6-A31E-03C67AB7B128}" srcId="{E84E747B-EFCD-4F15-8109-CC59B9A438D3}" destId="{A5A1C326-8DDE-4616-BFD5-6A74AC309388}" srcOrd="1" destOrd="0" parTransId="{A50CF723-C65D-4039-989E-FEBEC74C5DBB}" sibTransId="{681CFE70-4B00-4AF4-8F40-C16AC5DFC162}"/>
    <dgm:cxn modelId="{B043D15B-A833-474B-A757-5F8CD16CAEA0}" type="presOf" srcId="{69567BEC-B8CE-4E8E-B35D-9E130E67FE8E}" destId="{C59D3659-5614-4091-ACF2-EA50ADC5290B}" srcOrd="0" destOrd="0" presId="urn:microsoft.com/office/officeart/2005/8/layout/cycle3"/>
    <dgm:cxn modelId="{405DD142-9FD2-4481-9CEC-9917DB0D4F56}" srcId="{E84E747B-EFCD-4F15-8109-CC59B9A438D3}" destId="{D58CE2A2-AA47-4A57-A952-5DBE21306021}" srcOrd="3" destOrd="0" parTransId="{720BEF6B-48E2-4690-B508-20CC1C6A7114}" sibTransId="{58A4B8A7-9C2A-429B-9C19-A7E21C37BEDD}"/>
    <dgm:cxn modelId="{3758B451-7C1A-4254-90F7-CB7FEE65C7F7}" type="presOf" srcId="{09822B27-C0D6-4071-A0A0-B5C98846DE2F}" destId="{70239A5A-1754-47AF-87FC-25B943BD1110}" srcOrd="0" destOrd="0" presId="urn:microsoft.com/office/officeart/2005/8/layout/cycle3"/>
    <dgm:cxn modelId="{5C1D8082-96AC-4FBE-A014-DFAF9289483A}" type="presOf" srcId="{4C0EE02A-E1AA-402B-B311-646C912A7D0E}" destId="{22FDA2C6-D5AB-4939-B357-134226132EE5}" srcOrd="0" destOrd="0" presId="urn:microsoft.com/office/officeart/2005/8/layout/cycle3"/>
    <dgm:cxn modelId="{3ED44690-218F-484A-AB22-4BADF59FAE5B}" type="presOf" srcId="{E84E747B-EFCD-4F15-8109-CC59B9A438D3}" destId="{8CA9BE66-56A5-42C5-9AE4-B4AF71F42A8B}" srcOrd="0" destOrd="0" presId="urn:microsoft.com/office/officeart/2005/8/layout/cycle3"/>
    <dgm:cxn modelId="{9E3221C7-8E00-4839-A2E8-6FC6495A54BF}" type="presOf" srcId="{D58CE2A2-AA47-4A57-A952-5DBE21306021}" destId="{B0AA3EB4-DED7-48C6-8290-31E09AEB3445}" srcOrd="0" destOrd="0" presId="urn:microsoft.com/office/officeart/2005/8/layout/cycle3"/>
    <dgm:cxn modelId="{46A395DA-7C7A-44A2-9DA3-3BA8287E8095}" srcId="{E84E747B-EFCD-4F15-8109-CC59B9A438D3}" destId="{4C0EE02A-E1AA-402B-B311-646C912A7D0E}" srcOrd="4" destOrd="0" parTransId="{D37980D9-7CF3-41FE-8A0D-2A9365A5557B}" sibTransId="{2DF73FA8-9543-4E61-BF94-5888F4D26557}"/>
    <dgm:cxn modelId="{1ADD3BE4-48F9-4D0F-9E62-A1E52F251A4A}" type="presOf" srcId="{51232223-E57C-4B18-8F06-17CAE1DAD6B5}" destId="{CC1B2D01-42C3-48C8-9D51-774582E04EB6}" srcOrd="0" destOrd="0" presId="urn:microsoft.com/office/officeart/2005/8/layout/cycle3"/>
    <dgm:cxn modelId="{1BB2A6E6-3EB5-4A7D-BEE2-679595C63C1B}" srcId="{E84E747B-EFCD-4F15-8109-CC59B9A438D3}" destId="{09822B27-C0D6-4071-A0A0-B5C98846DE2F}" srcOrd="2" destOrd="0" parTransId="{2A062892-90A4-4350-A8CF-BD05599F6E51}" sibTransId="{CA6CCA9A-9194-421C-BF15-5D8FD2CEF2F5}"/>
    <dgm:cxn modelId="{7E7609EF-5BB6-48DF-97B4-F16D7BCF3434}" srcId="{E84E747B-EFCD-4F15-8109-CC59B9A438D3}" destId="{51232223-E57C-4B18-8F06-17CAE1DAD6B5}" srcOrd="0" destOrd="0" parTransId="{2DFA8433-C91D-4489-8880-35AC14D5A2F4}" sibTransId="{69567BEC-B8CE-4E8E-B35D-9E130E67FE8E}"/>
    <dgm:cxn modelId="{C2EDD085-1C3C-45C7-9C93-7442DF85B593}" type="presParOf" srcId="{8CA9BE66-56A5-42C5-9AE4-B4AF71F42A8B}" destId="{32345175-60AF-4BD9-862F-58627BF4C63A}" srcOrd="0" destOrd="0" presId="urn:microsoft.com/office/officeart/2005/8/layout/cycle3"/>
    <dgm:cxn modelId="{74300DF5-05F7-490E-92D2-77CE4A661B0F}" type="presParOf" srcId="{32345175-60AF-4BD9-862F-58627BF4C63A}" destId="{CC1B2D01-42C3-48C8-9D51-774582E04EB6}" srcOrd="0" destOrd="0" presId="urn:microsoft.com/office/officeart/2005/8/layout/cycle3"/>
    <dgm:cxn modelId="{E3E66E65-B8A3-4D9F-9C6C-4AF1B9D2492B}" type="presParOf" srcId="{32345175-60AF-4BD9-862F-58627BF4C63A}" destId="{C59D3659-5614-4091-ACF2-EA50ADC5290B}" srcOrd="1" destOrd="0" presId="urn:microsoft.com/office/officeart/2005/8/layout/cycle3"/>
    <dgm:cxn modelId="{A44EE055-4E7E-451A-9293-1F78338E941A}" type="presParOf" srcId="{32345175-60AF-4BD9-862F-58627BF4C63A}" destId="{B8F191ED-329B-4B75-BB98-DBA9231E2D67}" srcOrd="2" destOrd="0" presId="urn:microsoft.com/office/officeart/2005/8/layout/cycle3"/>
    <dgm:cxn modelId="{EA823886-BF93-4704-8A25-CAAF65A0B47B}" type="presParOf" srcId="{32345175-60AF-4BD9-862F-58627BF4C63A}" destId="{70239A5A-1754-47AF-87FC-25B943BD1110}" srcOrd="3" destOrd="0" presId="urn:microsoft.com/office/officeart/2005/8/layout/cycle3"/>
    <dgm:cxn modelId="{AA2AD66A-6C32-4AA9-BD68-FB00DF67A972}" type="presParOf" srcId="{32345175-60AF-4BD9-862F-58627BF4C63A}" destId="{B0AA3EB4-DED7-48C6-8290-31E09AEB3445}" srcOrd="4" destOrd="0" presId="urn:microsoft.com/office/officeart/2005/8/layout/cycle3"/>
    <dgm:cxn modelId="{6976D81D-5F36-4773-8529-5D36A2DBB6D5}" type="presParOf" srcId="{32345175-60AF-4BD9-862F-58627BF4C63A}" destId="{22FDA2C6-D5AB-4939-B357-134226132EE5}"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chemeClr val="bg1">
            <a:lumMod val="85000"/>
          </a:schemeClr>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dirty="0"/>
        </a:p>
      </dgm:t>
    </dgm:pt>
    <dgm:pt modelId="{A5A1C326-8DDE-4616-BFD5-6A74AC309388}">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Toinen kotimainen kieli</a:t>
          </a:r>
        </a:p>
      </dgm:t>
    </dgm:pt>
    <dgm:pt modelId="{A50CF723-C65D-4039-989E-FEBEC74C5DBB}" type="parTrans" cxnId="{08970726-0F22-4DD6-A31E-03C67AB7B128}">
      <dgm:prSet/>
      <dgm:spPr/>
      <dgm:t>
        <a:bodyPr/>
        <a:lstStyle/>
        <a:p>
          <a:endParaRPr lang="fi-FI"/>
        </a:p>
      </dgm:t>
    </dgm:pt>
    <dgm:pt modelId="{681CFE70-4B00-4AF4-8F40-C16AC5DFC162}" type="sibTrans" cxnId="{08970726-0F22-4DD6-A31E-03C67AB7B128}">
      <dgm:prSet/>
      <dgm:spPr/>
      <dgm:t>
        <a:bodyPr/>
        <a:lstStyle/>
        <a:p>
          <a:endParaRPr lang="fi-FI"/>
        </a:p>
      </dgm:t>
    </dgm:pt>
    <dgm:pt modelId="{09822B27-C0D6-4071-A0A0-B5C98846DE2F}">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Vieras kieli</a:t>
          </a:r>
        </a:p>
      </dgm:t>
    </dgm:pt>
    <dgm:pt modelId="{2A062892-90A4-4350-A8CF-BD05599F6E51}" type="parTrans" cxnId="{1BB2A6E6-3EB5-4A7D-BEE2-679595C63C1B}">
      <dgm:prSet/>
      <dgm:spPr/>
      <dgm:t>
        <a:bodyPr/>
        <a:lstStyle/>
        <a:p>
          <a:endParaRPr lang="fi-FI"/>
        </a:p>
      </dgm:t>
    </dgm:pt>
    <dgm:pt modelId="{CA6CCA9A-9194-421C-BF15-5D8FD2CEF2F5}" type="sibTrans" cxnId="{1BB2A6E6-3EB5-4A7D-BEE2-679595C63C1B}">
      <dgm:prSet/>
      <dgm:spPr/>
      <dgm:t>
        <a:bodyPr/>
        <a:lstStyle/>
        <a:p>
          <a:endParaRPr lang="fi-FI"/>
        </a:p>
      </dgm:t>
    </dgm:pt>
    <dgm:pt modelId="{D58CE2A2-AA47-4A57-A952-5DBE21306021}">
      <dgm:prSet phldrT="[Teksti]" custT="1">
        <dgm:style>
          <a:lnRef idx="0">
            <a:schemeClr val="accent3"/>
          </a:lnRef>
          <a:fillRef idx="3">
            <a:schemeClr val="accent3"/>
          </a:fillRef>
          <a:effectRef idx="3">
            <a:schemeClr val="accent3"/>
          </a:effectRef>
          <a:fontRef idx="minor">
            <a:schemeClr val="lt1"/>
          </a:fontRef>
        </dgm:style>
      </dgm:prSet>
      <dgm:spPr>
        <a:solidFill>
          <a:schemeClr val="bg1">
            <a:lumMod val="75000"/>
          </a:schemeClr>
        </a:solidFill>
      </dgm:spPr>
      <dgm:t>
        <a:bodyPr/>
        <a:lstStyle/>
        <a:p>
          <a:r>
            <a:rPr lang="fi-FI" sz="2800" b="1" baseline="0" dirty="0">
              <a:solidFill>
                <a:schemeClr val="tx1"/>
              </a:solidFill>
              <a:latin typeface="+mj-lt"/>
            </a:rPr>
            <a:t>Reaali</a:t>
          </a:r>
        </a:p>
      </dgm:t>
    </dgm:pt>
    <dgm:pt modelId="{720BEF6B-48E2-4690-B508-20CC1C6A7114}" type="parTrans" cxnId="{405DD142-9FD2-4481-9CEC-9917DB0D4F56}">
      <dgm:prSet/>
      <dgm:spPr/>
      <dgm:t>
        <a:bodyPr/>
        <a:lstStyle/>
        <a:p>
          <a:endParaRPr lang="fi-FI"/>
        </a:p>
      </dgm:t>
    </dgm:pt>
    <dgm:pt modelId="{58A4B8A7-9C2A-429B-9C19-A7E21C37BEDD}" type="sibTrans" cxnId="{405DD142-9FD2-4481-9CEC-9917DB0D4F56}">
      <dgm:prSet/>
      <dgm:spPr/>
      <dgm:t>
        <a:bodyPr/>
        <a:lstStyle/>
        <a:p>
          <a:endParaRPr lang="fi-FI"/>
        </a:p>
      </dgm:t>
    </dgm:pt>
    <dgm:pt modelId="{4C0EE02A-E1AA-402B-B311-646C912A7D0E}">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Matematiikka</a:t>
          </a:r>
        </a:p>
      </dgm:t>
    </dgm:pt>
    <dgm:pt modelId="{D37980D9-7CF3-41FE-8A0D-2A9365A5557B}" type="parTrans" cxnId="{46A395DA-7C7A-44A2-9DA3-3BA8287E8095}">
      <dgm:prSet/>
      <dgm:spPr/>
      <dgm:t>
        <a:bodyPr/>
        <a:lstStyle/>
        <a:p>
          <a:endParaRPr lang="fi-FI"/>
        </a:p>
      </dgm:t>
    </dgm:pt>
    <dgm:pt modelId="{2DF73FA8-9543-4E61-BF94-5888F4D26557}" type="sibTrans" cxnId="{46A395DA-7C7A-44A2-9DA3-3BA8287E8095}">
      <dgm:prSet/>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5" custRadScaleRad="98490" custRadScaleInc="-66">
        <dgm:presLayoutVars>
          <dgm:bulletEnabled val="1"/>
        </dgm:presLayoutVars>
      </dgm:prSet>
      <dgm:spPr/>
    </dgm:pt>
    <dgm:pt modelId="{C59D3659-5614-4091-ACF2-EA50ADC5290B}" type="pres">
      <dgm:prSet presAssocID="{69567BEC-B8CE-4E8E-B35D-9E130E67FE8E}" presName="sibTransFirstNode" presStyleLbl="bgShp" presStyleIdx="0" presStyleCnt="1" custLinFactNeighborX="530" custLinFactNeighborY="2636" custRadScaleRad="200097" custRadScaleInc="-2147483648"/>
      <dgm:spPr/>
    </dgm:pt>
    <dgm:pt modelId="{B8F191ED-329B-4B75-BB98-DBA9231E2D67}" type="pres">
      <dgm:prSet presAssocID="{A5A1C326-8DDE-4616-BFD5-6A74AC309388}" presName="nodeFollowingNodes" presStyleLbl="node1" presStyleIdx="1" presStyleCnt="5" custRadScaleRad="150719" custRadScaleInc="272372">
        <dgm:presLayoutVars>
          <dgm:bulletEnabled val="1"/>
        </dgm:presLayoutVars>
      </dgm:prSet>
      <dgm:spPr/>
    </dgm:pt>
    <dgm:pt modelId="{70239A5A-1754-47AF-87FC-25B943BD1110}" type="pres">
      <dgm:prSet presAssocID="{09822B27-C0D6-4071-A0A0-B5C98846DE2F}" presName="nodeFollowingNodes" presStyleLbl="node1" presStyleIdx="2" presStyleCnt="5" custRadScaleRad="114866" custRadScaleInc="204270">
        <dgm:presLayoutVars>
          <dgm:bulletEnabled val="1"/>
        </dgm:presLayoutVars>
      </dgm:prSet>
      <dgm:spPr/>
    </dgm:pt>
    <dgm:pt modelId="{B0AA3EB4-DED7-48C6-8290-31E09AEB3445}" type="pres">
      <dgm:prSet presAssocID="{D58CE2A2-AA47-4A57-A952-5DBE21306021}" presName="nodeFollowingNodes" presStyleLbl="node1" presStyleIdx="3" presStyleCnt="5" custRadScaleRad="111904" custRadScaleInc="-206806">
        <dgm:presLayoutVars>
          <dgm:bulletEnabled val="1"/>
        </dgm:presLayoutVars>
      </dgm:prSet>
      <dgm:spPr/>
    </dgm:pt>
    <dgm:pt modelId="{22FDA2C6-D5AB-4939-B357-134226132EE5}" type="pres">
      <dgm:prSet presAssocID="{4C0EE02A-E1AA-402B-B311-646C912A7D0E}" presName="nodeFollowingNodes" presStyleLbl="node1" presStyleIdx="4" presStyleCnt="5" custScaleX="104563" custRadScaleRad="138396" custRadScaleInc="-269109">
        <dgm:presLayoutVars>
          <dgm:bulletEnabled val="1"/>
        </dgm:presLayoutVars>
      </dgm:prSet>
      <dgm:spPr/>
    </dgm:pt>
  </dgm:ptLst>
  <dgm:cxnLst>
    <dgm:cxn modelId="{08970726-0F22-4DD6-A31E-03C67AB7B128}" srcId="{E84E747B-EFCD-4F15-8109-CC59B9A438D3}" destId="{A5A1C326-8DDE-4616-BFD5-6A74AC309388}" srcOrd="1" destOrd="0" parTransId="{A50CF723-C65D-4039-989E-FEBEC74C5DBB}" sibTransId="{681CFE70-4B00-4AF4-8F40-C16AC5DFC162}"/>
    <dgm:cxn modelId="{D7A1F960-0337-4B31-BAD6-7E2EDC536D09}" type="presOf" srcId="{4C0EE02A-E1AA-402B-B311-646C912A7D0E}" destId="{22FDA2C6-D5AB-4939-B357-134226132EE5}" srcOrd="0" destOrd="0" presId="urn:microsoft.com/office/officeart/2005/8/layout/cycle3"/>
    <dgm:cxn modelId="{405DD142-9FD2-4481-9CEC-9917DB0D4F56}" srcId="{E84E747B-EFCD-4F15-8109-CC59B9A438D3}" destId="{D58CE2A2-AA47-4A57-A952-5DBE21306021}" srcOrd="3" destOrd="0" parTransId="{720BEF6B-48E2-4690-B508-20CC1C6A7114}" sibTransId="{58A4B8A7-9C2A-429B-9C19-A7E21C37BEDD}"/>
    <dgm:cxn modelId="{DE05D16C-5425-464A-88A6-45CEF3A6ABBD}" type="presOf" srcId="{D58CE2A2-AA47-4A57-A952-5DBE21306021}" destId="{B0AA3EB4-DED7-48C6-8290-31E09AEB3445}" srcOrd="0" destOrd="0" presId="urn:microsoft.com/office/officeart/2005/8/layout/cycle3"/>
    <dgm:cxn modelId="{D2B9B3AE-6048-4D3D-99F6-E04D5F3EA96B}" type="presOf" srcId="{09822B27-C0D6-4071-A0A0-B5C98846DE2F}" destId="{70239A5A-1754-47AF-87FC-25B943BD1110}" srcOrd="0" destOrd="0" presId="urn:microsoft.com/office/officeart/2005/8/layout/cycle3"/>
    <dgm:cxn modelId="{7C6915D5-91C2-4AD7-9DC4-F23A50B4499B}" type="presOf" srcId="{51232223-E57C-4B18-8F06-17CAE1DAD6B5}" destId="{CC1B2D01-42C3-48C8-9D51-774582E04EB6}" srcOrd="0" destOrd="0" presId="urn:microsoft.com/office/officeart/2005/8/layout/cycle3"/>
    <dgm:cxn modelId="{46A395DA-7C7A-44A2-9DA3-3BA8287E8095}" srcId="{E84E747B-EFCD-4F15-8109-CC59B9A438D3}" destId="{4C0EE02A-E1AA-402B-B311-646C912A7D0E}" srcOrd="4" destOrd="0" parTransId="{D37980D9-7CF3-41FE-8A0D-2A9365A5557B}" sibTransId="{2DF73FA8-9543-4E61-BF94-5888F4D26557}"/>
    <dgm:cxn modelId="{78E47DE4-D4E3-4F51-92B3-A822FCF37A64}" type="presOf" srcId="{A5A1C326-8DDE-4616-BFD5-6A74AC309388}" destId="{B8F191ED-329B-4B75-BB98-DBA9231E2D67}" srcOrd="0" destOrd="0" presId="urn:microsoft.com/office/officeart/2005/8/layout/cycle3"/>
    <dgm:cxn modelId="{1BB2A6E6-3EB5-4A7D-BEE2-679595C63C1B}" srcId="{E84E747B-EFCD-4F15-8109-CC59B9A438D3}" destId="{09822B27-C0D6-4071-A0A0-B5C98846DE2F}" srcOrd="2" destOrd="0" parTransId="{2A062892-90A4-4350-A8CF-BD05599F6E51}" sibTransId="{CA6CCA9A-9194-421C-BF15-5D8FD2CEF2F5}"/>
    <dgm:cxn modelId="{7E7609EF-5BB6-48DF-97B4-F16D7BCF3434}" srcId="{E84E747B-EFCD-4F15-8109-CC59B9A438D3}" destId="{51232223-E57C-4B18-8F06-17CAE1DAD6B5}" srcOrd="0" destOrd="0" parTransId="{2DFA8433-C91D-4489-8880-35AC14D5A2F4}" sibTransId="{69567BEC-B8CE-4E8E-B35D-9E130E67FE8E}"/>
    <dgm:cxn modelId="{9E0410EF-0146-44F3-A09F-708B735C6008}" type="presOf" srcId="{E84E747B-EFCD-4F15-8109-CC59B9A438D3}" destId="{8CA9BE66-56A5-42C5-9AE4-B4AF71F42A8B}" srcOrd="0" destOrd="0" presId="urn:microsoft.com/office/officeart/2005/8/layout/cycle3"/>
    <dgm:cxn modelId="{669483EF-5755-4162-9088-3ED3AF955B9E}" type="presOf" srcId="{69567BEC-B8CE-4E8E-B35D-9E130E67FE8E}" destId="{C59D3659-5614-4091-ACF2-EA50ADC5290B}" srcOrd="0" destOrd="0" presId="urn:microsoft.com/office/officeart/2005/8/layout/cycle3"/>
    <dgm:cxn modelId="{FC7CE692-6AB6-4580-9423-45AEC7A0A4B2}" type="presParOf" srcId="{8CA9BE66-56A5-42C5-9AE4-B4AF71F42A8B}" destId="{32345175-60AF-4BD9-862F-58627BF4C63A}" srcOrd="0" destOrd="0" presId="urn:microsoft.com/office/officeart/2005/8/layout/cycle3"/>
    <dgm:cxn modelId="{F2B53D9F-6BF1-4D22-B761-2C55ECF5E7F5}" type="presParOf" srcId="{32345175-60AF-4BD9-862F-58627BF4C63A}" destId="{CC1B2D01-42C3-48C8-9D51-774582E04EB6}" srcOrd="0" destOrd="0" presId="urn:microsoft.com/office/officeart/2005/8/layout/cycle3"/>
    <dgm:cxn modelId="{3AAA5553-B3E6-459B-94A5-BF1EB2A60E45}" type="presParOf" srcId="{32345175-60AF-4BD9-862F-58627BF4C63A}" destId="{C59D3659-5614-4091-ACF2-EA50ADC5290B}" srcOrd="1" destOrd="0" presId="urn:microsoft.com/office/officeart/2005/8/layout/cycle3"/>
    <dgm:cxn modelId="{6C9F897E-9C27-4018-B8ED-58967012B61C}" type="presParOf" srcId="{32345175-60AF-4BD9-862F-58627BF4C63A}" destId="{B8F191ED-329B-4B75-BB98-DBA9231E2D67}" srcOrd="2" destOrd="0" presId="urn:microsoft.com/office/officeart/2005/8/layout/cycle3"/>
    <dgm:cxn modelId="{06388D42-A5F4-4CE0-B6BA-9104A6F42320}" type="presParOf" srcId="{32345175-60AF-4BD9-862F-58627BF4C63A}" destId="{70239A5A-1754-47AF-87FC-25B943BD1110}" srcOrd="3" destOrd="0" presId="urn:microsoft.com/office/officeart/2005/8/layout/cycle3"/>
    <dgm:cxn modelId="{26ECC1F5-83FC-493A-9085-2ED4E1D0E00F}" type="presParOf" srcId="{32345175-60AF-4BD9-862F-58627BF4C63A}" destId="{B0AA3EB4-DED7-48C6-8290-31E09AEB3445}" srcOrd="4" destOrd="0" presId="urn:microsoft.com/office/officeart/2005/8/layout/cycle3"/>
    <dgm:cxn modelId="{C9782474-B0DC-4A38-BB51-915B394954E8}" type="presParOf" srcId="{32345175-60AF-4BD9-862F-58627BF4C63A}" destId="{22FDA2C6-D5AB-4939-B357-134226132EE5}"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dirty="0"/>
        </a:p>
      </dgm:t>
    </dgm:pt>
    <dgm:pt modelId="{A5A1C326-8DDE-4616-BFD5-6A74AC309388}">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Toinen kotimainen kieli</a:t>
          </a:r>
        </a:p>
      </dgm:t>
    </dgm:pt>
    <dgm:pt modelId="{A50CF723-C65D-4039-989E-FEBEC74C5DBB}" type="parTrans" cxnId="{08970726-0F22-4DD6-A31E-03C67AB7B128}">
      <dgm:prSet/>
      <dgm:spPr/>
      <dgm:t>
        <a:bodyPr/>
        <a:lstStyle/>
        <a:p>
          <a:endParaRPr lang="fi-FI"/>
        </a:p>
      </dgm:t>
    </dgm:pt>
    <dgm:pt modelId="{681CFE70-4B00-4AF4-8F40-C16AC5DFC162}" type="sibTrans" cxnId="{08970726-0F22-4DD6-A31E-03C67AB7B128}">
      <dgm:prSet/>
      <dgm:spPr/>
      <dgm:t>
        <a:bodyPr/>
        <a:lstStyle/>
        <a:p>
          <a:endParaRPr lang="fi-FI"/>
        </a:p>
      </dgm:t>
    </dgm:pt>
    <dgm:pt modelId="{09822B27-C0D6-4071-A0A0-B5C98846DE2F}">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Vieras kieli</a:t>
          </a:r>
        </a:p>
      </dgm:t>
    </dgm:pt>
    <dgm:pt modelId="{2A062892-90A4-4350-A8CF-BD05599F6E51}" type="parTrans" cxnId="{1BB2A6E6-3EB5-4A7D-BEE2-679595C63C1B}">
      <dgm:prSet/>
      <dgm:spPr/>
      <dgm:t>
        <a:bodyPr/>
        <a:lstStyle/>
        <a:p>
          <a:endParaRPr lang="fi-FI"/>
        </a:p>
      </dgm:t>
    </dgm:pt>
    <dgm:pt modelId="{CA6CCA9A-9194-421C-BF15-5D8FD2CEF2F5}" type="sibTrans" cxnId="{1BB2A6E6-3EB5-4A7D-BEE2-679595C63C1B}">
      <dgm:prSet/>
      <dgm:spPr/>
      <dgm:t>
        <a:bodyPr/>
        <a:lstStyle/>
        <a:p>
          <a:endParaRPr lang="fi-FI"/>
        </a:p>
      </dgm:t>
    </dgm:pt>
    <dgm:pt modelId="{D58CE2A2-AA47-4A57-A952-5DBE21306021}">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Reaali</a:t>
          </a:r>
        </a:p>
      </dgm:t>
    </dgm:pt>
    <dgm:pt modelId="{720BEF6B-48E2-4690-B508-20CC1C6A7114}" type="parTrans" cxnId="{405DD142-9FD2-4481-9CEC-9917DB0D4F56}">
      <dgm:prSet/>
      <dgm:spPr/>
      <dgm:t>
        <a:bodyPr/>
        <a:lstStyle/>
        <a:p>
          <a:endParaRPr lang="fi-FI"/>
        </a:p>
      </dgm:t>
    </dgm:pt>
    <dgm:pt modelId="{58A4B8A7-9C2A-429B-9C19-A7E21C37BEDD}" type="sibTrans" cxnId="{405DD142-9FD2-4481-9CEC-9917DB0D4F56}">
      <dgm:prSet/>
      <dgm:spPr/>
      <dgm:t>
        <a:bodyPr/>
        <a:lstStyle/>
        <a:p>
          <a:endParaRPr lang="fi-FI"/>
        </a:p>
      </dgm:t>
    </dgm:pt>
    <dgm:pt modelId="{4C0EE02A-E1AA-402B-B311-646C912A7D0E}">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Matematiikka</a:t>
          </a:r>
        </a:p>
      </dgm:t>
    </dgm:pt>
    <dgm:pt modelId="{D37980D9-7CF3-41FE-8A0D-2A9365A5557B}" type="parTrans" cxnId="{46A395DA-7C7A-44A2-9DA3-3BA8287E8095}">
      <dgm:prSet/>
      <dgm:spPr/>
      <dgm:t>
        <a:bodyPr/>
        <a:lstStyle/>
        <a:p>
          <a:endParaRPr lang="fi-FI"/>
        </a:p>
      </dgm:t>
    </dgm:pt>
    <dgm:pt modelId="{2DF73FA8-9543-4E61-BF94-5888F4D26557}" type="sibTrans" cxnId="{46A395DA-7C7A-44A2-9DA3-3BA8287E8095}">
      <dgm:prSet/>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5" custRadScaleRad="96935" custRadScaleInc="-1388">
        <dgm:presLayoutVars>
          <dgm:bulletEnabled val="1"/>
        </dgm:presLayoutVars>
      </dgm:prSet>
      <dgm:spPr/>
    </dgm:pt>
    <dgm:pt modelId="{C59D3659-5614-4091-ACF2-EA50ADC5290B}" type="pres">
      <dgm:prSet presAssocID="{69567BEC-B8CE-4E8E-B35D-9E130E67FE8E}" presName="sibTransFirstNode" presStyleLbl="bgShp" presStyleIdx="0" presStyleCnt="1" custLinFactNeighborX="530" custLinFactNeighborY="2636" custRadScaleRad="200097" custRadScaleInc="-2147483648"/>
      <dgm:spPr/>
    </dgm:pt>
    <dgm:pt modelId="{B8F191ED-329B-4B75-BB98-DBA9231E2D67}" type="pres">
      <dgm:prSet presAssocID="{A5A1C326-8DDE-4616-BFD5-6A74AC309388}" presName="nodeFollowingNodes" presStyleLbl="node1" presStyleIdx="1" presStyleCnt="5" custRadScaleRad="141190" custRadScaleInc="270501">
        <dgm:presLayoutVars>
          <dgm:bulletEnabled val="1"/>
        </dgm:presLayoutVars>
      </dgm:prSet>
      <dgm:spPr/>
    </dgm:pt>
    <dgm:pt modelId="{70239A5A-1754-47AF-87FC-25B943BD1110}" type="pres">
      <dgm:prSet presAssocID="{09822B27-C0D6-4071-A0A0-B5C98846DE2F}" presName="nodeFollowingNodes" presStyleLbl="node1" presStyleIdx="2" presStyleCnt="5" custRadScaleRad="114866" custRadScaleInc="204270">
        <dgm:presLayoutVars>
          <dgm:bulletEnabled val="1"/>
        </dgm:presLayoutVars>
      </dgm:prSet>
      <dgm:spPr/>
    </dgm:pt>
    <dgm:pt modelId="{B0AA3EB4-DED7-48C6-8290-31E09AEB3445}" type="pres">
      <dgm:prSet presAssocID="{D58CE2A2-AA47-4A57-A952-5DBE21306021}" presName="nodeFollowingNodes" presStyleLbl="node1" presStyleIdx="3" presStyleCnt="5" custRadScaleRad="112485" custRadScaleInc="-202677">
        <dgm:presLayoutVars>
          <dgm:bulletEnabled val="1"/>
        </dgm:presLayoutVars>
      </dgm:prSet>
      <dgm:spPr/>
    </dgm:pt>
    <dgm:pt modelId="{22FDA2C6-D5AB-4939-B357-134226132EE5}" type="pres">
      <dgm:prSet presAssocID="{4C0EE02A-E1AA-402B-B311-646C912A7D0E}" presName="nodeFollowingNodes" presStyleLbl="node1" presStyleIdx="4" presStyleCnt="5" custScaleX="104563" custRadScaleRad="138396" custRadScaleInc="-269109">
        <dgm:presLayoutVars>
          <dgm:bulletEnabled val="1"/>
        </dgm:presLayoutVars>
      </dgm:prSet>
      <dgm:spPr/>
    </dgm:pt>
  </dgm:ptLst>
  <dgm:cxnLst>
    <dgm:cxn modelId="{B6E2BA1F-C28E-4FF2-AC5D-0F06F4AC6CB4}" type="presOf" srcId="{E84E747B-EFCD-4F15-8109-CC59B9A438D3}" destId="{8CA9BE66-56A5-42C5-9AE4-B4AF71F42A8B}" srcOrd="0" destOrd="0" presId="urn:microsoft.com/office/officeart/2005/8/layout/cycle3"/>
    <dgm:cxn modelId="{08970726-0F22-4DD6-A31E-03C67AB7B128}" srcId="{E84E747B-EFCD-4F15-8109-CC59B9A438D3}" destId="{A5A1C326-8DDE-4616-BFD5-6A74AC309388}" srcOrd="1" destOrd="0" parTransId="{A50CF723-C65D-4039-989E-FEBEC74C5DBB}" sibTransId="{681CFE70-4B00-4AF4-8F40-C16AC5DFC162}"/>
    <dgm:cxn modelId="{F9A14D5C-99CB-4597-8276-434E1791DBB0}" type="presOf" srcId="{D58CE2A2-AA47-4A57-A952-5DBE21306021}" destId="{B0AA3EB4-DED7-48C6-8290-31E09AEB3445}" srcOrd="0" destOrd="0" presId="urn:microsoft.com/office/officeart/2005/8/layout/cycle3"/>
    <dgm:cxn modelId="{405DD142-9FD2-4481-9CEC-9917DB0D4F56}" srcId="{E84E747B-EFCD-4F15-8109-CC59B9A438D3}" destId="{D58CE2A2-AA47-4A57-A952-5DBE21306021}" srcOrd="3" destOrd="0" parTransId="{720BEF6B-48E2-4690-B508-20CC1C6A7114}" sibTransId="{58A4B8A7-9C2A-429B-9C19-A7E21C37BEDD}"/>
    <dgm:cxn modelId="{5A283B66-C811-4093-B9FD-38D7952FED7B}" type="presOf" srcId="{4C0EE02A-E1AA-402B-B311-646C912A7D0E}" destId="{22FDA2C6-D5AB-4939-B357-134226132EE5}" srcOrd="0" destOrd="0" presId="urn:microsoft.com/office/officeart/2005/8/layout/cycle3"/>
    <dgm:cxn modelId="{01EFEF57-81EF-4C2C-B1C8-164EBF741CB1}" type="presOf" srcId="{51232223-E57C-4B18-8F06-17CAE1DAD6B5}" destId="{CC1B2D01-42C3-48C8-9D51-774582E04EB6}" srcOrd="0" destOrd="0" presId="urn:microsoft.com/office/officeart/2005/8/layout/cycle3"/>
    <dgm:cxn modelId="{BF10417F-3F0E-45A8-BE81-682430DFA077}" type="presOf" srcId="{69567BEC-B8CE-4E8E-B35D-9E130E67FE8E}" destId="{C59D3659-5614-4091-ACF2-EA50ADC5290B}" srcOrd="0" destOrd="0" presId="urn:microsoft.com/office/officeart/2005/8/layout/cycle3"/>
    <dgm:cxn modelId="{1FB288BC-6D87-41C0-A16C-9393AD06258F}" type="presOf" srcId="{09822B27-C0D6-4071-A0A0-B5C98846DE2F}" destId="{70239A5A-1754-47AF-87FC-25B943BD1110}" srcOrd="0" destOrd="0" presId="urn:microsoft.com/office/officeart/2005/8/layout/cycle3"/>
    <dgm:cxn modelId="{46A395DA-7C7A-44A2-9DA3-3BA8287E8095}" srcId="{E84E747B-EFCD-4F15-8109-CC59B9A438D3}" destId="{4C0EE02A-E1AA-402B-B311-646C912A7D0E}" srcOrd="4" destOrd="0" parTransId="{D37980D9-7CF3-41FE-8A0D-2A9365A5557B}" sibTransId="{2DF73FA8-9543-4E61-BF94-5888F4D26557}"/>
    <dgm:cxn modelId="{1BB2A6E6-3EB5-4A7D-BEE2-679595C63C1B}" srcId="{E84E747B-EFCD-4F15-8109-CC59B9A438D3}" destId="{09822B27-C0D6-4071-A0A0-B5C98846DE2F}" srcOrd="2" destOrd="0" parTransId="{2A062892-90A4-4350-A8CF-BD05599F6E51}" sibTransId="{CA6CCA9A-9194-421C-BF15-5D8FD2CEF2F5}"/>
    <dgm:cxn modelId="{7E7609EF-5BB6-48DF-97B4-F16D7BCF3434}" srcId="{E84E747B-EFCD-4F15-8109-CC59B9A438D3}" destId="{51232223-E57C-4B18-8F06-17CAE1DAD6B5}" srcOrd="0" destOrd="0" parTransId="{2DFA8433-C91D-4489-8880-35AC14D5A2F4}" sibTransId="{69567BEC-B8CE-4E8E-B35D-9E130E67FE8E}"/>
    <dgm:cxn modelId="{7C380BFC-620A-49ED-8E7A-1A4EE4288E68}" type="presOf" srcId="{A5A1C326-8DDE-4616-BFD5-6A74AC309388}" destId="{B8F191ED-329B-4B75-BB98-DBA9231E2D67}" srcOrd="0" destOrd="0" presId="urn:microsoft.com/office/officeart/2005/8/layout/cycle3"/>
    <dgm:cxn modelId="{B1AFFF9B-B7D7-4A34-8FD7-9CF4BD9661C6}" type="presParOf" srcId="{8CA9BE66-56A5-42C5-9AE4-B4AF71F42A8B}" destId="{32345175-60AF-4BD9-862F-58627BF4C63A}" srcOrd="0" destOrd="0" presId="urn:microsoft.com/office/officeart/2005/8/layout/cycle3"/>
    <dgm:cxn modelId="{0071B4D9-C8AD-41D6-B75A-9DFF254CB962}" type="presParOf" srcId="{32345175-60AF-4BD9-862F-58627BF4C63A}" destId="{CC1B2D01-42C3-48C8-9D51-774582E04EB6}" srcOrd="0" destOrd="0" presId="urn:microsoft.com/office/officeart/2005/8/layout/cycle3"/>
    <dgm:cxn modelId="{2B0FB1C4-76EF-4D52-B93F-D14AF6753CCF}" type="presParOf" srcId="{32345175-60AF-4BD9-862F-58627BF4C63A}" destId="{C59D3659-5614-4091-ACF2-EA50ADC5290B}" srcOrd="1" destOrd="0" presId="urn:microsoft.com/office/officeart/2005/8/layout/cycle3"/>
    <dgm:cxn modelId="{AC3DCFC1-A4CD-405E-A021-D1BA7C854D4C}" type="presParOf" srcId="{32345175-60AF-4BD9-862F-58627BF4C63A}" destId="{B8F191ED-329B-4B75-BB98-DBA9231E2D67}" srcOrd="2" destOrd="0" presId="urn:microsoft.com/office/officeart/2005/8/layout/cycle3"/>
    <dgm:cxn modelId="{0C8A8E63-8563-4802-81AA-97755C5E32E6}" type="presParOf" srcId="{32345175-60AF-4BD9-862F-58627BF4C63A}" destId="{70239A5A-1754-47AF-87FC-25B943BD1110}" srcOrd="3" destOrd="0" presId="urn:microsoft.com/office/officeart/2005/8/layout/cycle3"/>
    <dgm:cxn modelId="{F426CDCF-DA1B-4B5E-A8B4-9CF259992A7A}" type="presParOf" srcId="{32345175-60AF-4BD9-862F-58627BF4C63A}" destId="{B0AA3EB4-DED7-48C6-8290-31E09AEB3445}" srcOrd="4" destOrd="0" presId="urn:microsoft.com/office/officeart/2005/8/layout/cycle3"/>
    <dgm:cxn modelId="{37142C8B-52DF-4040-A1BA-9D7A14AFE94C}" type="presParOf" srcId="{32345175-60AF-4BD9-862F-58627BF4C63A}" destId="{22FDA2C6-D5AB-4939-B357-134226132EE5}"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068626-5802-4B5A-B8E0-AD7912AC365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i-FI"/>
        </a:p>
      </dgm:t>
    </dgm:pt>
    <dgm:pt modelId="{0540C2F8-C1A1-4374-B555-FF94A3952708}">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kevät</a:t>
          </a:r>
        </a:p>
      </dgm:t>
    </dgm:pt>
    <dgm:pt modelId="{8245520C-69FB-4F9B-9C5B-FA543226481C}" type="parTrans" cxnId="{0A3F9DF6-6735-49BE-9E88-D02BE727A699}">
      <dgm:prSet/>
      <dgm:spPr/>
      <dgm:t>
        <a:bodyPr/>
        <a:lstStyle/>
        <a:p>
          <a:endParaRPr lang="fi-FI" b="1">
            <a:solidFill>
              <a:schemeClr val="tx1"/>
            </a:solidFill>
          </a:endParaRPr>
        </a:p>
      </dgm:t>
    </dgm:pt>
    <dgm:pt modelId="{FD34B318-06C6-4E34-8864-D5B7F36E120A}" type="sibTrans" cxnId="{0A3F9DF6-6735-49BE-9E88-D02BE727A699}">
      <dgm:prSet/>
      <dgm:spPr/>
      <dgm:t>
        <a:bodyPr/>
        <a:lstStyle/>
        <a:p>
          <a:endParaRPr lang="fi-FI" b="1">
            <a:solidFill>
              <a:schemeClr val="tx1"/>
            </a:solidFill>
          </a:endParaRPr>
        </a:p>
      </dgm:t>
    </dgm:pt>
    <dgm:pt modelId="{CA0F8300-11F8-4DC0-AFCF-A85D7DE05889}">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syksy	</a:t>
          </a:r>
        </a:p>
      </dgm:t>
    </dgm:pt>
    <dgm:pt modelId="{8E371B59-459E-49BF-8AC2-C99EE0103A23}" type="parTrans" cxnId="{163D8943-0138-4043-9DB9-DAB2BE5E7618}">
      <dgm:prSet/>
      <dgm:spPr/>
      <dgm:t>
        <a:bodyPr/>
        <a:lstStyle/>
        <a:p>
          <a:endParaRPr lang="fi-FI" b="1">
            <a:solidFill>
              <a:schemeClr val="tx1"/>
            </a:solidFill>
          </a:endParaRPr>
        </a:p>
      </dgm:t>
    </dgm:pt>
    <dgm:pt modelId="{5704F251-D142-4B49-BE56-24786AB9DE03}" type="sibTrans" cxnId="{163D8943-0138-4043-9DB9-DAB2BE5E7618}">
      <dgm:prSet/>
      <dgm:spPr/>
      <dgm:t>
        <a:bodyPr/>
        <a:lstStyle/>
        <a:p>
          <a:endParaRPr lang="fi-FI" b="1">
            <a:solidFill>
              <a:schemeClr val="tx1"/>
            </a:solidFill>
          </a:endParaRPr>
        </a:p>
      </dgm:t>
    </dgm:pt>
    <dgm:pt modelId="{A589C872-3E90-4590-93FD-3BC2DFB0DB74}">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kevät</a:t>
          </a:r>
        </a:p>
      </dgm:t>
    </dgm:pt>
    <dgm:pt modelId="{3C07DA43-8DCC-40B8-95AA-4A1CACFB59AB}" type="parTrans" cxnId="{9A0F2242-5AA7-48CD-A7B3-463C3D56A93E}">
      <dgm:prSet/>
      <dgm:spPr/>
      <dgm:t>
        <a:bodyPr/>
        <a:lstStyle/>
        <a:p>
          <a:endParaRPr lang="fi-FI" b="1">
            <a:solidFill>
              <a:schemeClr val="tx1"/>
            </a:solidFill>
          </a:endParaRPr>
        </a:p>
      </dgm:t>
    </dgm:pt>
    <dgm:pt modelId="{091C4BBC-F303-4DF9-A162-4A7AF276A539}" type="sibTrans" cxnId="{9A0F2242-5AA7-48CD-A7B3-463C3D56A93E}">
      <dgm:prSet/>
      <dgm:spPr/>
      <dgm:t>
        <a:bodyPr/>
        <a:lstStyle/>
        <a:p>
          <a:endParaRPr lang="fi-FI" b="1">
            <a:solidFill>
              <a:schemeClr val="tx1"/>
            </a:solidFill>
          </a:endParaRPr>
        </a:p>
      </dgm:t>
    </dgm:pt>
    <dgm:pt modelId="{02EB9F1F-3255-4EE9-9849-987EDCCCBB5D}">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syksy</a:t>
          </a:r>
        </a:p>
      </dgm:t>
    </dgm:pt>
    <dgm:pt modelId="{5CDF9A13-35C2-4F95-8A7C-C4F6536FCEF1}" type="parTrans" cxnId="{5FDE953B-B735-46B6-B62A-871095FFA460}">
      <dgm:prSet/>
      <dgm:spPr/>
      <dgm:t>
        <a:bodyPr/>
        <a:lstStyle/>
        <a:p>
          <a:endParaRPr lang="fi-FI" b="1">
            <a:solidFill>
              <a:schemeClr val="tx1"/>
            </a:solidFill>
          </a:endParaRPr>
        </a:p>
      </dgm:t>
    </dgm:pt>
    <dgm:pt modelId="{A7157D01-A530-4A6F-9F21-520808968C25}" type="sibTrans" cxnId="{5FDE953B-B735-46B6-B62A-871095FFA460}">
      <dgm:prSet/>
      <dgm:spPr/>
      <dgm:t>
        <a:bodyPr/>
        <a:lstStyle/>
        <a:p>
          <a:endParaRPr lang="fi-FI" b="1">
            <a:solidFill>
              <a:schemeClr val="tx1"/>
            </a:solidFill>
          </a:endParaRPr>
        </a:p>
      </dgm:t>
    </dgm:pt>
    <dgm:pt modelId="{DC75F36B-AECE-4EDF-B321-58DCD311038C}">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kevät</a:t>
          </a:r>
        </a:p>
      </dgm:t>
    </dgm:pt>
    <dgm:pt modelId="{01486192-3E9C-4AAF-9C0E-4E35DD1D2786}" type="parTrans" cxnId="{BD99E58A-F5FB-45AF-AF97-471198E51679}">
      <dgm:prSet/>
      <dgm:spPr/>
      <dgm:t>
        <a:bodyPr/>
        <a:lstStyle/>
        <a:p>
          <a:endParaRPr lang="fi-FI" b="1">
            <a:solidFill>
              <a:schemeClr val="tx1"/>
            </a:solidFill>
          </a:endParaRPr>
        </a:p>
      </dgm:t>
    </dgm:pt>
    <dgm:pt modelId="{F42F5EA1-54CE-41F0-ACF0-B16D626F3CD9}" type="sibTrans" cxnId="{BD99E58A-F5FB-45AF-AF97-471198E51679}">
      <dgm:prSet/>
      <dgm:spPr/>
      <dgm:t>
        <a:bodyPr/>
        <a:lstStyle/>
        <a:p>
          <a:endParaRPr lang="fi-FI" b="1">
            <a:solidFill>
              <a:schemeClr val="tx1"/>
            </a:solidFill>
          </a:endParaRPr>
        </a:p>
      </dgm:t>
    </dgm:pt>
    <dgm:pt modelId="{61FDEE23-9EB8-4353-9663-99A8F989C9D1}" type="pres">
      <dgm:prSet presAssocID="{5D068626-5802-4B5A-B8E0-AD7912AC3651}" presName="Name0" presStyleCnt="0">
        <dgm:presLayoutVars>
          <dgm:dir/>
          <dgm:resizeHandles val="exact"/>
        </dgm:presLayoutVars>
      </dgm:prSet>
      <dgm:spPr/>
    </dgm:pt>
    <dgm:pt modelId="{C4A41EFF-2930-4E02-93AC-655F5BB5279E}" type="pres">
      <dgm:prSet presAssocID="{0540C2F8-C1A1-4374-B555-FF94A3952708}" presName="Name5" presStyleLbl="vennNode1" presStyleIdx="0" presStyleCnt="5" custLinFactX="-59218" custLinFactNeighborX="-100000" custLinFactNeighborY="-57">
        <dgm:presLayoutVars>
          <dgm:bulletEnabled val="1"/>
        </dgm:presLayoutVars>
      </dgm:prSet>
      <dgm:spPr/>
    </dgm:pt>
    <dgm:pt modelId="{B3951E7D-75C4-4540-B976-031845E23A95}" type="pres">
      <dgm:prSet presAssocID="{FD34B318-06C6-4E34-8864-D5B7F36E120A}" presName="space" presStyleCnt="0"/>
      <dgm:spPr/>
    </dgm:pt>
    <dgm:pt modelId="{515F2085-174E-4696-9FB8-F007721744F6}" type="pres">
      <dgm:prSet presAssocID="{CA0F8300-11F8-4DC0-AFCF-A85D7DE05889}" presName="Name5" presStyleLbl="vennNode1" presStyleIdx="1" presStyleCnt="5" custLinFactX="-171" custLinFactNeighborX="-100000" custLinFactNeighborY="-57">
        <dgm:presLayoutVars>
          <dgm:bulletEnabled val="1"/>
        </dgm:presLayoutVars>
      </dgm:prSet>
      <dgm:spPr/>
    </dgm:pt>
    <dgm:pt modelId="{D716B697-D1DB-4CDB-970A-C25D9B8B371A}" type="pres">
      <dgm:prSet presAssocID="{5704F251-D142-4B49-BE56-24786AB9DE03}" presName="space" presStyleCnt="0"/>
      <dgm:spPr/>
    </dgm:pt>
    <dgm:pt modelId="{91E1DAE3-2511-42FF-884D-ADBB867A8F5F}" type="pres">
      <dgm:prSet presAssocID="{A589C872-3E90-4590-93FD-3BC2DFB0DB74}" presName="Name5" presStyleLbl="vennNode1" presStyleIdx="2" presStyleCnt="5">
        <dgm:presLayoutVars>
          <dgm:bulletEnabled val="1"/>
        </dgm:presLayoutVars>
      </dgm:prSet>
      <dgm:spPr/>
    </dgm:pt>
    <dgm:pt modelId="{07D44F47-C034-463E-BB89-91105A09DB32}" type="pres">
      <dgm:prSet presAssocID="{091C4BBC-F303-4DF9-A162-4A7AF276A539}" presName="space" presStyleCnt="0"/>
      <dgm:spPr/>
    </dgm:pt>
    <dgm:pt modelId="{2489F23B-8DA4-4259-8FD7-368A096CADC3}" type="pres">
      <dgm:prSet presAssocID="{02EB9F1F-3255-4EE9-9849-987EDCCCBB5D}" presName="Name5" presStyleLbl="vennNode1" presStyleIdx="3" presStyleCnt="5" custLinFactX="33428" custLinFactNeighborX="100000" custLinFactNeighborY="-57">
        <dgm:presLayoutVars>
          <dgm:bulletEnabled val="1"/>
        </dgm:presLayoutVars>
      </dgm:prSet>
      <dgm:spPr/>
    </dgm:pt>
    <dgm:pt modelId="{ABA424BF-2473-48A1-B171-14D3FE151C4E}" type="pres">
      <dgm:prSet presAssocID="{A7157D01-A530-4A6F-9F21-520808968C25}" presName="space" presStyleCnt="0"/>
      <dgm:spPr/>
    </dgm:pt>
    <dgm:pt modelId="{3468B273-B785-401D-9B2A-BB38906028F3}" type="pres">
      <dgm:prSet presAssocID="{DC75F36B-AECE-4EDF-B321-58DCD311038C}" presName="Name5" presStyleLbl="vennNode1" presStyleIdx="4" presStyleCnt="5" custLinFactX="53543" custLinFactNeighborX="100000" custLinFactNeighborY="-57">
        <dgm:presLayoutVars>
          <dgm:bulletEnabled val="1"/>
        </dgm:presLayoutVars>
      </dgm:prSet>
      <dgm:spPr/>
    </dgm:pt>
  </dgm:ptLst>
  <dgm:cxnLst>
    <dgm:cxn modelId="{6358EC25-4343-458E-8C5C-EEC50F50D9A3}" type="presOf" srcId="{5D068626-5802-4B5A-B8E0-AD7912AC3651}" destId="{61FDEE23-9EB8-4353-9663-99A8F989C9D1}" srcOrd="0" destOrd="0" presId="urn:microsoft.com/office/officeart/2005/8/layout/venn3"/>
    <dgm:cxn modelId="{5FDE953B-B735-46B6-B62A-871095FFA460}" srcId="{5D068626-5802-4B5A-B8E0-AD7912AC3651}" destId="{02EB9F1F-3255-4EE9-9849-987EDCCCBB5D}" srcOrd="3" destOrd="0" parTransId="{5CDF9A13-35C2-4F95-8A7C-C4F6536FCEF1}" sibTransId="{A7157D01-A530-4A6F-9F21-520808968C25}"/>
    <dgm:cxn modelId="{9A0F2242-5AA7-48CD-A7B3-463C3D56A93E}" srcId="{5D068626-5802-4B5A-B8E0-AD7912AC3651}" destId="{A589C872-3E90-4590-93FD-3BC2DFB0DB74}" srcOrd="2" destOrd="0" parTransId="{3C07DA43-8DCC-40B8-95AA-4A1CACFB59AB}" sibTransId="{091C4BBC-F303-4DF9-A162-4A7AF276A539}"/>
    <dgm:cxn modelId="{163D8943-0138-4043-9DB9-DAB2BE5E7618}" srcId="{5D068626-5802-4B5A-B8E0-AD7912AC3651}" destId="{CA0F8300-11F8-4DC0-AFCF-A85D7DE05889}" srcOrd="1" destOrd="0" parTransId="{8E371B59-459E-49BF-8AC2-C99EE0103A23}" sibTransId="{5704F251-D142-4B49-BE56-24786AB9DE03}"/>
    <dgm:cxn modelId="{2D47EF70-94D0-4CEB-A847-4E0848A0066E}" type="presOf" srcId="{0540C2F8-C1A1-4374-B555-FF94A3952708}" destId="{C4A41EFF-2930-4E02-93AC-655F5BB5279E}" srcOrd="0" destOrd="0" presId="urn:microsoft.com/office/officeart/2005/8/layout/venn3"/>
    <dgm:cxn modelId="{772FFB51-CE1C-4592-A86C-20FDC9D0702B}" type="presOf" srcId="{02EB9F1F-3255-4EE9-9849-987EDCCCBB5D}" destId="{2489F23B-8DA4-4259-8FD7-368A096CADC3}" srcOrd="0" destOrd="0" presId="urn:microsoft.com/office/officeart/2005/8/layout/venn3"/>
    <dgm:cxn modelId="{BD99E58A-F5FB-45AF-AF97-471198E51679}" srcId="{5D068626-5802-4B5A-B8E0-AD7912AC3651}" destId="{DC75F36B-AECE-4EDF-B321-58DCD311038C}" srcOrd="4" destOrd="0" parTransId="{01486192-3E9C-4AAF-9C0E-4E35DD1D2786}" sibTransId="{F42F5EA1-54CE-41F0-ACF0-B16D626F3CD9}"/>
    <dgm:cxn modelId="{CD7945B9-7819-410E-983C-40D87C1DA3CE}" type="presOf" srcId="{A589C872-3E90-4590-93FD-3BC2DFB0DB74}" destId="{91E1DAE3-2511-42FF-884D-ADBB867A8F5F}" srcOrd="0" destOrd="0" presId="urn:microsoft.com/office/officeart/2005/8/layout/venn3"/>
    <dgm:cxn modelId="{B96D90C4-A01F-4431-8432-A7AA1D6BB453}" type="presOf" srcId="{DC75F36B-AECE-4EDF-B321-58DCD311038C}" destId="{3468B273-B785-401D-9B2A-BB38906028F3}" srcOrd="0" destOrd="0" presId="urn:microsoft.com/office/officeart/2005/8/layout/venn3"/>
    <dgm:cxn modelId="{0A3F9DF6-6735-49BE-9E88-D02BE727A699}" srcId="{5D068626-5802-4B5A-B8E0-AD7912AC3651}" destId="{0540C2F8-C1A1-4374-B555-FF94A3952708}" srcOrd="0" destOrd="0" parTransId="{8245520C-69FB-4F9B-9C5B-FA543226481C}" sibTransId="{FD34B318-06C6-4E34-8864-D5B7F36E120A}"/>
    <dgm:cxn modelId="{F1BCEAFB-710F-4BDC-86D7-CA6DB4A6CD42}" type="presOf" srcId="{CA0F8300-11F8-4DC0-AFCF-A85D7DE05889}" destId="{515F2085-174E-4696-9FB8-F007721744F6}" srcOrd="0" destOrd="0" presId="urn:microsoft.com/office/officeart/2005/8/layout/venn3"/>
    <dgm:cxn modelId="{9B8FCE49-C649-408F-B03B-C24C2FDD92EE}" type="presParOf" srcId="{61FDEE23-9EB8-4353-9663-99A8F989C9D1}" destId="{C4A41EFF-2930-4E02-93AC-655F5BB5279E}" srcOrd="0" destOrd="0" presId="urn:microsoft.com/office/officeart/2005/8/layout/venn3"/>
    <dgm:cxn modelId="{BB18ECE4-1F22-4364-9105-58BD68583A22}" type="presParOf" srcId="{61FDEE23-9EB8-4353-9663-99A8F989C9D1}" destId="{B3951E7D-75C4-4540-B976-031845E23A95}" srcOrd="1" destOrd="0" presId="urn:microsoft.com/office/officeart/2005/8/layout/venn3"/>
    <dgm:cxn modelId="{659C104F-651D-4CB4-8142-017BAE3E758E}" type="presParOf" srcId="{61FDEE23-9EB8-4353-9663-99A8F989C9D1}" destId="{515F2085-174E-4696-9FB8-F007721744F6}" srcOrd="2" destOrd="0" presId="urn:microsoft.com/office/officeart/2005/8/layout/venn3"/>
    <dgm:cxn modelId="{B0D30BBD-8E3C-4716-865F-243D41C04157}" type="presParOf" srcId="{61FDEE23-9EB8-4353-9663-99A8F989C9D1}" destId="{D716B697-D1DB-4CDB-970A-C25D9B8B371A}" srcOrd="3" destOrd="0" presId="urn:microsoft.com/office/officeart/2005/8/layout/venn3"/>
    <dgm:cxn modelId="{9483F31B-2305-40BB-A365-5884CD1ED66C}" type="presParOf" srcId="{61FDEE23-9EB8-4353-9663-99A8F989C9D1}" destId="{91E1DAE3-2511-42FF-884D-ADBB867A8F5F}" srcOrd="4" destOrd="0" presId="urn:microsoft.com/office/officeart/2005/8/layout/venn3"/>
    <dgm:cxn modelId="{551F3238-E45D-450B-96E5-0B8F084F273A}" type="presParOf" srcId="{61FDEE23-9EB8-4353-9663-99A8F989C9D1}" destId="{07D44F47-C034-463E-BB89-91105A09DB32}" srcOrd="5" destOrd="0" presId="urn:microsoft.com/office/officeart/2005/8/layout/venn3"/>
    <dgm:cxn modelId="{85A13463-F3F0-476C-A03C-BB4894417581}" type="presParOf" srcId="{61FDEE23-9EB8-4353-9663-99A8F989C9D1}" destId="{2489F23B-8DA4-4259-8FD7-368A096CADC3}" srcOrd="6" destOrd="0" presId="urn:microsoft.com/office/officeart/2005/8/layout/venn3"/>
    <dgm:cxn modelId="{0BC69608-1785-4142-9D49-8F88629DD2A7}" type="presParOf" srcId="{61FDEE23-9EB8-4353-9663-99A8F989C9D1}" destId="{ABA424BF-2473-48A1-B171-14D3FE151C4E}" srcOrd="7" destOrd="0" presId="urn:microsoft.com/office/officeart/2005/8/layout/venn3"/>
    <dgm:cxn modelId="{A2ED46A7-FF2C-4D3D-9A67-3822A346E6F8}" type="presParOf" srcId="{61FDEE23-9EB8-4353-9663-99A8F989C9D1}" destId="{3468B273-B785-401D-9B2A-BB38906028F3}"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B2D01-42C3-48C8-9D51-774582E04EB6}">
      <dsp:nvSpPr>
        <dsp:cNvPr id="0" name=""/>
        <dsp:cNvSpPr/>
      </dsp:nvSpPr>
      <dsp:spPr>
        <a:xfrm>
          <a:off x="2623986" y="44361"/>
          <a:ext cx="2488668" cy="1251769"/>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85092" y="105467"/>
        <a:ext cx="2366456" cy="1129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3659-5614-4091-ACF2-EA50ADC5290B}">
      <dsp:nvSpPr>
        <dsp:cNvPr id="0" name=""/>
        <dsp:cNvSpPr/>
      </dsp:nvSpPr>
      <dsp:spPr>
        <a:xfrm>
          <a:off x="1224154" y="144012"/>
          <a:ext cx="5367665" cy="5367665"/>
        </a:xfrm>
        <a:prstGeom prst="circularArrow">
          <a:avLst>
            <a:gd name="adj1" fmla="val 5544"/>
            <a:gd name="adj2" fmla="val 330680"/>
            <a:gd name="adj3" fmla="val 13776269"/>
            <a:gd name="adj4" fmla="val 17385755"/>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CC1B2D01-42C3-48C8-9D51-774582E04EB6}">
      <dsp:nvSpPr>
        <dsp:cNvPr id="0" name=""/>
        <dsp:cNvSpPr/>
      </dsp:nvSpPr>
      <dsp:spPr>
        <a:xfrm>
          <a:off x="2622984" y="36182"/>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84324" y="97522"/>
        <a:ext cx="2390427" cy="1133873"/>
      </dsp:txXfrm>
    </dsp:sp>
    <dsp:sp modelId="{B8F191ED-329B-4B75-BB98-DBA9231E2D67}">
      <dsp:nvSpPr>
        <dsp:cNvPr id="0" name=""/>
        <dsp:cNvSpPr/>
      </dsp:nvSpPr>
      <dsp:spPr>
        <a:xfrm>
          <a:off x="0" y="4144046"/>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Toinen kotimainen kieli</a:t>
          </a:r>
        </a:p>
      </dsp:txBody>
      <dsp:txXfrm>
        <a:off x="61340" y="4205386"/>
        <a:ext cx="2390427" cy="1133873"/>
      </dsp:txXfrm>
    </dsp:sp>
    <dsp:sp modelId="{70239A5A-1754-47AF-87FC-25B943BD1110}">
      <dsp:nvSpPr>
        <dsp:cNvPr id="0" name=""/>
        <dsp:cNvSpPr/>
      </dsp:nvSpPr>
      <dsp:spPr>
        <a:xfrm>
          <a:off x="11" y="2448274"/>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Vieras kieli</a:t>
          </a:r>
        </a:p>
      </dsp:txBody>
      <dsp:txXfrm>
        <a:off x="61351" y="2509614"/>
        <a:ext cx="2390427" cy="1133873"/>
      </dsp:txXfrm>
    </dsp:sp>
    <dsp:sp modelId="{B0AA3EB4-DED7-48C6-8290-31E09AEB3445}">
      <dsp:nvSpPr>
        <dsp:cNvPr id="0" name=""/>
        <dsp:cNvSpPr/>
      </dsp:nvSpPr>
      <dsp:spPr>
        <a:xfrm>
          <a:off x="5184573" y="2376260"/>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Reaali</a:t>
          </a:r>
        </a:p>
      </dsp:txBody>
      <dsp:txXfrm>
        <a:off x="5245913" y="2437600"/>
        <a:ext cx="2390427" cy="1133873"/>
      </dsp:txXfrm>
    </dsp:sp>
    <dsp:sp modelId="{22FDA2C6-D5AB-4939-B357-134226132EE5}">
      <dsp:nvSpPr>
        <dsp:cNvPr id="0" name=""/>
        <dsp:cNvSpPr/>
      </dsp:nvSpPr>
      <dsp:spPr>
        <a:xfrm>
          <a:off x="5077075" y="4144046"/>
          <a:ext cx="2627780"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Matematiikka</a:t>
          </a:r>
        </a:p>
      </dsp:txBody>
      <dsp:txXfrm>
        <a:off x="5138415" y="4205386"/>
        <a:ext cx="2505100" cy="1133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3659-5614-4091-ACF2-EA50ADC5290B}">
      <dsp:nvSpPr>
        <dsp:cNvPr id="0" name=""/>
        <dsp:cNvSpPr/>
      </dsp:nvSpPr>
      <dsp:spPr>
        <a:xfrm>
          <a:off x="1224154" y="144012"/>
          <a:ext cx="5367665" cy="5367665"/>
        </a:xfrm>
        <a:prstGeom prst="circularArrow">
          <a:avLst>
            <a:gd name="adj1" fmla="val 5544"/>
            <a:gd name="adj2" fmla="val 330680"/>
            <a:gd name="adj3" fmla="val 13776269"/>
            <a:gd name="adj4" fmla="val 17385755"/>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CC1B2D01-42C3-48C8-9D51-774582E04EB6}">
      <dsp:nvSpPr>
        <dsp:cNvPr id="0" name=""/>
        <dsp:cNvSpPr/>
      </dsp:nvSpPr>
      <dsp:spPr>
        <a:xfrm>
          <a:off x="2622984" y="36182"/>
          <a:ext cx="2513107" cy="1256553"/>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84324" y="97522"/>
        <a:ext cx="2390427" cy="1133873"/>
      </dsp:txXfrm>
    </dsp:sp>
    <dsp:sp modelId="{B8F191ED-329B-4B75-BB98-DBA9231E2D67}">
      <dsp:nvSpPr>
        <dsp:cNvPr id="0" name=""/>
        <dsp:cNvSpPr/>
      </dsp:nvSpPr>
      <dsp:spPr>
        <a:xfrm>
          <a:off x="0" y="4144046"/>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Toinen kotimainen kieli</a:t>
          </a:r>
        </a:p>
      </dsp:txBody>
      <dsp:txXfrm>
        <a:off x="61340" y="4205386"/>
        <a:ext cx="2390427" cy="1133873"/>
      </dsp:txXfrm>
    </dsp:sp>
    <dsp:sp modelId="{70239A5A-1754-47AF-87FC-25B943BD1110}">
      <dsp:nvSpPr>
        <dsp:cNvPr id="0" name=""/>
        <dsp:cNvSpPr/>
      </dsp:nvSpPr>
      <dsp:spPr>
        <a:xfrm>
          <a:off x="11" y="2448274"/>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Vieras kieli</a:t>
          </a:r>
        </a:p>
      </dsp:txBody>
      <dsp:txXfrm>
        <a:off x="61351" y="2509614"/>
        <a:ext cx="2390427" cy="1133873"/>
      </dsp:txXfrm>
    </dsp:sp>
    <dsp:sp modelId="{B0AA3EB4-DED7-48C6-8290-31E09AEB3445}">
      <dsp:nvSpPr>
        <dsp:cNvPr id="0" name=""/>
        <dsp:cNvSpPr/>
      </dsp:nvSpPr>
      <dsp:spPr>
        <a:xfrm>
          <a:off x="5184573" y="2376260"/>
          <a:ext cx="2513107" cy="1256553"/>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Reaali</a:t>
          </a:r>
        </a:p>
      </dsp:txBody>
      <dsp:txXfrm>
        <a:off x="5245913" y="2437600"/>
        <a:ext cx="2390427" cy="1133873"/>
      </dsp:txXfrm>
    </dsp:sp>
    <dsp:sp modelId="{22FDA2C6-D5AB-4939-B357-134226132EE5}">
      <dsp:nvSpPr>
        <dsp:cNvPr id="0" name=""/>
        <dsp:cNvSpPr/>
      </dsp:nvSpPr>
      <dsp:spPr>
        <a:xfrm>
          <a:off x="5077075" y="4144046"/>
          <a:ext cx="2627780"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Matematiikka</a:t>
          </a:r>
        </a:p>
      </dsp:txBody>
      <dsp:txXfrm>
        <a:off x="5138415" y="4205386"/>
        <a:ext cx="2505100" cy="11338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3659-5614-4091-ACF2-EA50ADC5290B}">
      <dsp:nvSpPr>
        <dsp:cNvPr id="0" name=""/>
        <dsp:cNvSpPr/>
      </dsp:nvSpPr>
      <dsp:spPr>
        <a:xfrm>
          <a:off x="1193462" y="179840"/>
          <a:ext cx="5367665" cy="5367665"/>
        </a:xfrm>
        <a:prstGeom prst="circularArrow">
          <a:avLst>
            <a:gd name="adj1" fmla="val 5544"/>
            <a:gd name="adj2" fmla="val 330680"/>
            <a:gd name="adj3" fmla="val 13776269"/>
            <a:gd name="adj4" fmla="val 17385755"/>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CC1B2D01-42C3-48C8-9D51-774582E04EB6}">
      <dsp:nvSpPr>
        <dsp:cNvPr id="0" name=""/>
        <dsp:cNvSpPr/>
      </dsp:nvSpPr>
      <dsp:spPr>
        <a:xfrm>
          <a:off x="2592292" y="72010"/>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53632" y="133350"/>
        <a:ext cx="2390427" cy="1133873"/>
      </dsp:txXfrm>
    </dsp:sp>
    <dsp:sp modelId="{B8F191ED-329B-4B75-BB98-DBA9231E2D67}">
      <dsp:nvSpPr>
        <dsp:cNvPr id="0" name=""/>
        <dsp:cNvSpPr/>
      </dsp:nvSpPr>
      <dsp:spPr>
        <a:xfrm>
          <a:off x="19" y="4144046"/>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Toinen kotimainen kieli</a:t>
          </a:r>
        </a:p>
      </dsp:txBody>
      <dsp:txXfrm>
        <a:off x="61359" y="4205386"/>
        <a:ext cx="2390427" cy="1133873"/>
      </dsp:txXfrm>
    </dsp:sp>
    <dsp:sp modelId="{70239A5A-1754-47AF-87FC-25B943BD1110}">
      <dsp:nvSpPr>
        <dsp:cNvPr id="0" name=""/>
        <dsp:cNvSpPr/>
      </dsp:nvSpPr>
      <dsp:spPr>
        <a:xfrm>
          <a:off x="11" y="2448274"/>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Vieras kieli</a:t>
          </a:r>
        </a:p>
      </dsp:txBody>
      <dsp:txXfrm>
        <a:off x="61351" y="2509614"/>
        <a:ext cx="2390427" cy="1133873"/>
      </dsp:txXfrm>
    </dsp:sp>
    <dsp:sp modelId="{B0AA3EB4-DED7-48C6-8290-31E09AEB3445}">
      <dsp:nvSpPr>
        <dsp:cNvPr id="0" name=""/>
        <dsp:cNvSpPr/>
      </dsp:nvSpPr>
      <dsp:spPr>
        <a:xfrm>
          <a:off x="5191737" y="2487857"/>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Reaali</a:t>
          </a:r>
        </a:p>
      </dsp:txBody>
      <dsp:txXfrm>
        <a:off x="5253077" y="2549197"/>
        <a:ext cx="2390427" cy="1133873"/>
      </dsp:txXfrm>
    </dsp:sp>
    <dsp:sp modelId="{22FDA2C6-D5AB-4939-B357-134226132EE5}">
      <dsp:nvSpPr>
        <dsp:cNvPr id="0" name=""/>
        <dsp:cNvSpPr/>
      </dsp:nvSpPr>
      <dsp:spPr>
        <a:xfrm>
          <a:off x="5077075" y="4144046"/>
          <a:ext cx="2627780"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Matematiikka</a:t>
          </a:r>
        </a:p>
      </dsp:txBody>
      <dsp:txXfrm>
        <a:off x="5138415" y="4205386"/>
        <a:ext cx="2505100" cy="11338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41EFF-2930-4E02-93AC-655F5BB5279E}">
      <dsp:nvSpPr>
        <dsp:cNvPr id="0" name=""/>
        <dsp:cNvSpPr/>
      </dsp:nvSpPr>
      <dsp:spPr>
        <a:xfrm>
          <a:off x="827191"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kevät</a:t>
          </a:r>
        </a:p>
      </dsp:txBody>
      <dsp:txXfrm>
        <a:off x="1016811" y="189620"/>
        <a:ext cx="915564" cy="915564"/>
      </dsp:txXfrm>
    </dsp:sp>
    <dsp:sp modelId="{515F2085-174E-4696-9FB8-F007721744F6}">
      <dsp:nvSpPr>
        <dsp:cNvPr id="0" name=""/>
        <dsp:cNvSpPr/>
      </dsp:nvSpPr>
      <dsp:spPr>
        <a:xfrm>
          <a:off x="2627578"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syksy	</a:t>
          </a:r>
        </a:p>
      </dsp:txBody>
      <dsp:txXfrm>
        <a:off x="2817198" y="189620"/>
        <a:ext cx="915564" cy="915564"/>
      </dsp:txXfrm>
    </dsp:sp>
    <dsp:sp modelId="{91E1DAE3-2511-42FF-884D-ADBB867A8F5F}">
      <dsp:nvSpPr>
        <dsp:cNvPr id="0" name=""/>
        <dsp:cNvSpPr/>
      </dsp:nvSpPr>
      <dsp:spPr>
        <a:xfrm>
          <a:off x="3924597" y="669"/>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kevät</a:t>
          </a:r>
        </a:p>
      </dsp:txBody>
      <dsp:txXfrm>
        <a:off x="4114217" y="190289"/>
        <a:ext cx="915564" cy="915564"/>
      </dsp:txXfrm>
    </dsp:sp>
    <dsp:sp modelId="{2489F23B-8DA4-4259-8FD7-368A096CADC3}">
      <dsp:nvSpPr>
        <dsp:cNvPr id="0" name=""/>
        <dsp:cNvSpPr/>
      </dsp:nvSpPr>
      <dsp:spPr>
        <a:xfrm>
          <a:off x="5652229"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syksy</a:t>
          </a:r>
        </a:p>
      </dsp:txBody>
      <dsp:txXfrm>
        <a:off x="5841849" y="189620"/>
        <a:ext cx="915564" cy="915564"/>
      </dsp:txXfrm>
    </dsp:sp>
    <dsp:sp modelId="{3468B273-B785-401D-9B2A-BB38906028F3}">
      <dsp:nvSpPr>
        <dsp:cNvPr id="0" name=""/>
        <dsp:cNvSpPr/>
      </dsp:nvSpPr>
      <dsp:spPr>
        <a:xfrm>
          <a:off x="6948523"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kevät</a:t>
          </a:r>
        </a:p>
      </dsp:txBody>
      <dsp:txXfrm>
        <a:off x="7138143" y="189620"/>
        <a:ext cx="915564" cy="91556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SzTx/>
              <a:buFontTx/>
              <a:buNone/>
              <a:defRPr sz="1200" b="0"/>
            </a:lvl1pPr>
          </a:lstStyle>
          <a:p>
            <a:pPr>
              <a:defRPr/>
            </a:pPr>
            <a:endParaRPr lang="fi-FI"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SzTx/>
              <a:buFontTx/>
              <a:buNone/>
              <a:defRPr sz="1200" b="0"/>
            </a:lvl1pPr>
          </a:lstStyle>
          <a:p>
            <a:pPr>
              <a:defRPr/>
            </a:pPr>
            <a:endParaRPr lang="fi-FI"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SzTx/>
              <a:buFontTx/>
              <a:buNone/>
              <a:defRPr sz="1200" b="0"/>
            </a:lvl1pPr>
          </a:lstStyle>
          <a:p>
            <a:pPr>
              <a:defRPr/>
            </a:pPr>
            <a:endParaRPr lang="fi-FI"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SzTx/>
              <a:buFontTx/>
              <a:buNone/>
              <a:defRPr sz="1200" b="0"/>
            </a:lvl1pPr>
          </a:lstStyle>
          <a:p>
            <a:pPr>
              <a:defRPr/>
            </a:pPr>
            <a:fld id="{F3F57841-CA54-4A08-8A54-B57532CFC9FB}" type="slidenum">
              <a:rPr lang="fi-FI"/>
              <a:pPr>
                <a:defRPr/>
              </a:pPr>
              <a:t>‹#›</a:t>
            </a:fld>
            <a:endParaRPr lang="fi-FI" dirty="0"/>
          </a:p>
        </p:txBody>
      </p:sp>
    </p:spTree>
    <p:extLst>
      <p:ext uri="{BB962C8B-B14F-4D97-AF65-F5344CB8AC3E}">
        <p14:creationId xmlns:p14="http://schemas.microsoft.com/office/powerpoint/2010/main" val="3225687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Kokelas, joka on keväällä 2019 kirjoittanut neljännen pakollisen ja saanut siitä hylätyn, saa uusia kokeen kolme kertaa kolmen seuraavan tutkintokerran aikana, koska hänellä on tutkinnon suorittaminen kesken uuden lain tullessa voimaan.</a:t>
            </a:r>
          </a:p>
          <a:p>
            <a:r>
              <a:rPr lang="fi-FI" dirty="0"/>
              <a:t>Sama koskee kokelasta, joka sai pakollisesta hylätyn jo syksyllä 2018.</a:t>
            </a:r>
          </a:p>
          <a:p>
            <a:r>
              <a:rPr lang="fi-FI" dirty="0"/>
              <a:t>Kokelas, joka sai hylätyn pakollisesta kokeesta keväällä 2018, saa käyttää uusimiskertansa kolmen seuraavan tutkintokerran aikana. Näin ollen aika, jonka puitteissa hänen on uusittava kokeensa, on vielä voimassa uuden lain tullessa voimaan. Lautakunnan tulkinnan mukaan hän saa siis tulla uusimaan hylättyä pakollista koetta vielä syksyllä 2019 riippumatta siitä, onko hän käyttänyt yhtä vai kahta uusimiskertaa. </a:t>
            </a:r>
          </a:p>
          <a:p>
            <a:r>
              <a:rPr lang="fi-FI" dirty="0"/>
              <a:t>Jos kokelas on tullut hylätyksi yhdessä pakollisessa aineessa, mutta pääsee ylioppilaaksi kompensaation kautta, hän voi uusia hylättyä koetta ilman rajoituksia. Tämä koskee kaikkia kokelaita riippumatta siitä, milloin ovat päässeet ylioppilaaksi.</a:t>
            </a:r>
          </a:p>
        </p:txBody>
      </p:sp>
      <p:sp>
        <p:nvSpPr>
          <p:cNvPr id="4" name="Dian numeron paikkamerkki 3"/>
          <p:cNvSpPr>
            <a:spLocks noGrp="1"/>
          </p:cNvSpPr>
          <p:nvPr>
            <p:ph type="sldNum" sz="quarter" idx="10"/>
          </p:nvPr>
        </p:nvSpPr>
        <p:spPr/>
        <p:txBody>
          <a:bodyPr/>
          <a:lstStyle/>
          <a:p>
            <a:pPr>
              <a:defRPr/>
            </a:pPr>
            <a:fld id="{F3F57841-CA54-4A08-8A54-B57532CFC9FB}" type="slidenum">
              <a:rPr lang="fi-FI" smtClean="0"/>
              <a:pPr>
                <a:defRPr/>
              </a:pPr>
              <a:t>35</a:t>
            </a:fld>
            <a:endParaRPr lang="fi-FI" dirty="0"/>
          </a:p>
        </p:txBody>
      </p:sp>
    </p:spTree>
    <p:extLst>
      <p:ext uri="{BB962C8B-B14F-4D97-AF65-F5344CB8AC3E}">
        <p14:creationId xmlns:p14="http://schemas.microsoft.com/office/powerpoint/2010/main" val="349575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a:prstGeom prst="rect">
            <a:avLst/>
          </a:prstGeo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Pystysuoran tekstin paikkamerkki 2"/>
          <p:cNvSpPr>
            <a:spLocks noGrp="1"/>
          </p:cNvSpPr>
          <p:nvPr>
            <p:ph type="body" orient="vert" idx="1"/>
          </p:nvPr>
        </p:nvSpPr>
        <p:spPr>
          <a:xfrm>
            <a:off x="457200" y="1600200"/>
            <a:ext cx="8229600" cy="4525963"/>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a:prstGeom prst="rect">
            <a:avLst/>
          </a:prstGeo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Kaavion paikkamerkki 2"/>
          <p:cNvSpPr>
            <a:spLocks noGrp="1"/>
          </p:cNvSpPr>
          <p:nvPr>
            <p:ph type="chart" idx="1"/>
          </p:nvPr>
        </p:nvSpPr>
        <p:spPr>
          <a:xfrm>
            <a:off x="457200" y="1600200"/>
            <a:ext cx="8229600" cy="4525963"/>
          </a:xfrm>
          <a:prstGeom prst="rect">
            <a:avLst/>
          </a:prstGeom>
        </p:spPr>
        <p:txBody>
          <a:bodyPr/>
          <a:lstStyle/>
          <a:p>
            <a:pPr lvl="0"/>
            <a:endParaRPr lang="fi-FI" noProof="0" dirty="0"/>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A97E444-AF6B-4101-82C3-4ED9521E68D4}"/>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2EFCD7C6-7779-49E1-887C-EA885F360CB7}"/>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DF7F9943-67EF-4418-803A-95C333244A4B}"/>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5">
                <a:extLst>
                  <a:ext uri="{FF2B5EF4-FFF2-40B4-BE49-F238E27FC236}">
                    <a16:creationId xmlns:a16="http://schemas.microsoft.com/office/drawing/2014/main" id="{0912FD8D-9981-4939-984F-C0575C4BA2A1}"/>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 name="Freeform 6">
                <a:extLst>
                  <a:ext uri="{FF2B5EF4-FFF2-40B4-BE49-F238E27FC236}">
                    <a16:creationId xmlns:a16="http://schemas.microsoft.com/office/drawing/2014/main" id="{3ECD38F4-2C29-4714-95D9-077717FF52BC}"/>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7">
                <a:extLst>
                  <a:ext uri="{FF2B5EF4-FFF2-40B4-BE49-F238E27FC236}">
                    <a16:creationId xmlns:a16="http://schemas.microsoft.com/office/drawing/2014/main" id="{BB220FE6-E3DD-4E98-A26D-033933EDB92E}"/>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2" name="Freeform 8">
                <a:extLst>
                  <a:ext uri="{FF2B5EF4-FFF2-40B4-BE49-F238E27FC236}">
                    <a16:creationId xmlns:a16="http://schemas.microsoft.com/office/drawing/2014/main" id="{17560398-7E90-4FEC-8281-C4F9096EE048}"/>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9">
                <a:extLst>
                  <a:ext uri="{FF2B5EF4-FFF2-40B4-BE49-F238E27FC236}">
                    <a16:creationId xmlns:a16="http://schemas.microsoft.com/office/drawing/2014/main" id="{B06BEE78-C359-4E6D-9978-365004EABFE4}"/>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0">
                <a:extLst>
                  <a:ext uri="{FF2B5EF4-FFF2-40B4-BE49-F238E27FC236}">
                    <a16:creationId xmlns:a16="http://schemas.microsoft.com/office/drawing/2014/main" id="{621C2619-5C48-498F-8AE3-A86E7F29F36D}"/>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1">
                <a:extLst>
                  <a:ext uri="{FF2B5EF4-FFF2-40B4-BE49-F238E27FC236}">
                    <a16:creationId xmlns:a16="http://schemas.microsoft.com/office/drawing/2014/main" id="{F4EA931E-CFF1-439A-B531-A4E5CF4E4906}"/>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6" name="Freeform 12">
                <a:extLst>
                  <a:ext uri="{FF2B5EF4-FFF2-40B4-BE49-F238E27FC236}">
                    <a16:creationId xmlns:a16="http://schemas.microsoft.com/office/drawing/2014/main" id="{E5D95635-A0EA-4B21-AF26-E26767AEB56B}"/>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3">
                <a:extLst>
                  <a:ext uri="{FF2B5EF4-FFF2-40B4-BE49-F238E27FC236}">
                    <a16:creationId xmlns:a16="http://schemas.microsoft.com/office/drawing/2014/main" id="{56A07804-77C0-4A3A-A314-E8E9855AF305}"/>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8" name="Freeform 14">
                <a:extLst>
                  <a:ext uri="{FF2B5EF4-FFF2-40B4-BE49-F238E27FC236}">
                    <a16:creationId xmlns:a16="http://schemas.microsoft.com/office/drawing/2014/main" id="{09DFE98B-D376-4BE1-BBDC-AB46AACA2578}"/>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5">
                <a:extLst>
                  <a:ext uri="{FF2B5EF4-FFF2-40B4-BE49-F238E27FC236}">
                    <a16:creationId xmlns:a16="http://schemas.microsoft.com/office/drawing/2014/main" id="{F8DFC2D2-38B2-4A4F-A1DB-DFC4BE224618}"/>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6">
                <a:extLst>
                  <a:ext uri="{FF2B5EF4-FFF2-40B4-BE49-F238E27FC236}">
                    <a16:creationId xmlns:a16="http://schemas.microsoft.com/office/drawing/2014/main" id="{2D58E208-5E5F-4C3F-9CCD-AB25073BBCE3}"/>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7">
                <a:extLst>
                  <a:ext uri="{FF2B5EF4-FFF2-40B4-BE49-F238E27FC236}">
                    <a16:creationId xmlns:a16="http://schemas.microsoft.com/office/drawing/2014/main" id="{13AF589E-E952-4469-99BA-034138F611E7}"/>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2" name="Freeform 18">
                <a:extLst>
                  <a:ext uri="{FF2B5EF4-FFF2-40B4-BE49-F238E27FC236}">
                    <a16:creationId xmlns:a16="http://schemas.microsoft.com/office/drawing/2014/main" id="{BFEDE57C-1EFD-473F-80DC-40105E08F77F}"/>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19">
                <a:extLst>
                  <a:ext uri="{FF2B5EF4-FFF2-40B4-BE49-F238E27FC236}">
                    <a16:creationId xmlns:a16="http://schemas.microsoft.com/office/drawing/2014/main" id="{406015E0-8D71-4269-AEF2-FF223DB6FD22}"/>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4" name="Freeform 20">
                <a:extLst>
                  <a:ext uri="{FF2B5EF4-FFF2-40B4-BE49-F238E27FC236}">
                    <a16:creationId xmlns:a16="http://schemas.microsoft.com/office/drawing/2014/main" id="{A2081385-1247-4457-BA74-6A9648CAE0FB}"/>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5" name="Freeform 21">
                <a:extLst>
                  <a:ext uri="{FF2B5EF4-FFF2-40B4-BE49-F238E27FC236}">
                    <a16:creationId xmlns:a16="http://schemas.microsoft.com/office/drawing/2014/main" id="{99B21591-7DC3-4633-A552-D9E69947372C}"/>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6" name="Freeform 22">
                <a:extLst>
                  <a:ext uri="{FF2B5EF4-FFF2-40B4-BE49-F238E27FC236}">
                    <a16:creationId xmlns:a16="http://schemas.microsoft.com/office/drawing/2014/main" id="{4BE55402-E782-41E9-B4FC-1D7D01F6884B}"/>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6" name="Freeform 23">
              <a:extLst>
                <a:ext uri="{FF2B5EF4-FFF2-40B4-BE49-F238E27FC236}">
                  <a16:creationId xmlns:a16="http://schemas.microsoft.com/office/drawing/2014/main" id="{EEE36315-39CE-4AA0-8E45-E2C72F303AF1}"/>
                </a:ext>
              </a:extLst>
            </p:cNvPr>
            <p:cNvSpPr>
              <a:spLocks/>
            </p:cNvSpPr>
            <p:nvPr/>
          </p:nvSpPr>
          <p:spPr bwMode="ltGray">
            <a:xfrm flipH="1">
              <a:off x="-2" y="1536"/>
              <a:ext cx="5762" cy="412"/>
            </a:xfrm>
            <a:custGeom>
              <a:avLst/>
              <a:gdLst>
                <a:gd name="T0" fmla="*/ 0 w 5762"/>
                <a:gd name="T1" fmla="*/ 66851 h 385"/>
                <a:gd name="T2" fmla="*/ 5762 w 5762"/>
                <a:gd name="T3" fmla="*/ 63903 h 385"/>
                <a:gd name="T4" fmla="*/ 5762 w 5762"/>
                <a:gd name="T5" fmla="*/ 4 h 385"/>
                <a:gd name="T6" fmla="*/ 0 w 5762"/>
                <a:gd name="T7" fmla="*/ 0 h 385"/>
                <a:gd name="T8" fmla="*/ 0 w 5762"/>
                <a:gd name="T9" fmla="*/ 6685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 name="Freeform 24">
              <a:extLst>
                <a:ext uri="{FF2B5EF4-FFF2-40B4-BE49-F238E27FC236}">
                  <a16:creationId xmlns:a16="http://schemas.microsoft.com/office/drawing/2014/main" id="{D6F7DD46-11F6-4690-AA61-91B2598ABC83}"/>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7" name="Rectangle 27">
            <a:extLst>
              <a:ext uri="{FF2B5EF4-FFF2-40B4-BE49-F238E27FC236}">
                <a16:creationId xmlns:a16="http://schemas.microsoft.com/office/drawing/2014/main" id="{9062D91B-8FC1-4216-BB39-BE3B72657FDF}"/>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8" name="Rectangle 28">
            <a:extLst>
              <a:ext uri="{FF2B5EF4-FFF2-40B4-BE49-F238E27FC236}">
                <a16:creationId xmlns:a16="http://schemas.microsoft.com/office/drawing/2014/main" id="{B14828BA-22F2-46F1-897C-8DA062037335}"/>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9" name="Rectangle 29">
            <a:extLst>
              <a:ext uri="{FF2B5EF4-FFF2-40B4-BE49-F238E27FC236}">
                <a16:creationId xmlns:a16="http://schemas.microsoft.com/office/drawing/2014/main" id="{3AC30FC5-186D-431B-B3C4-CCD9406024F5}"/>
              </a:ext>
            </a:extLst>
          </p:cNvPr>
          <p:cNvSpPr>
            <a:spLocks noGrp="1" noChangeArrowheads="1"/>
          </p:cNvSpPr>
          <p:nvPr>
            <p:ph type="sldNum" sz="quarter" idx="12"/>
          </p:nvPr>
        </p:nvSpPr>
        <p:spPr/>
        <p:txBody>
          <a:bodyPr/>
          <a:lstStyle>
            <a:lvl1pPr>
              <a:defRPr>
                <a:solidFill>
                  <a:srgbClr val="000000"/>
                </a:solidFill>
              </a:defRPr>
            </a:lvl1pPr>
          </a:lstStyle>
          <a:p>
            <a:pPr>
              <a:defRPr/>
            </a:pPr>
            <a:fld id="{D07612A3-9C1A-4CCC-9AF9-BE3931D4809A}" type="slidenum">
              <a:rPr lang="en-GB" altLang="fi-FI"/>
              <a:pPr>
                <a:defRPr/>
              </a:pPr>
              <a:t>‹#›</a:t>
            </a:fld>
            <a:endParaRPr lang="en-GB" altLang="fi-FI"/>
          </a:p>
        </p:txBody>
      </p:sp>
    </p:spTree>
    <p:extLst>
      <p:ext uri="{BB962C8B-B14F-4D97-AF65-F5344CB8AC3E}">
        <p14:creationId xmlns:p14="http://schemas.microsoft.com/office/powerpoint/2010/main" val="115842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57294D53-C3ED-48C8-BE9C-DA50AE47CB1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175DCBA8-404B-431B-B1A2-1A6EA5CED20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AB9E30FE-97FB-4CA3-9258-1D83B195C3AE}"/>
              </a:ext>
            </a:extLst>
          </p:cNvPr>
          <p:cNvSpPr>
            <a:spLocks noGrp="1" noChangeArrowheads="1"/>
          </p:cNvSpPr>
          <p:nvPr>
            <p:ph type="sldNum" sz="quarter" idx="12"/>
          </p:nvPr>
        </p:nvSpPr>
        <p:spPr>
          <a:ln/>
        </p:spPr>
        <p:txBody>
          <a:bodyPr/>
          <a:lstStyle>
            <a:lvl1pPr>
              <a:defRPr/>
            </a:lvl1pPr>
          </a:lstStyle>
          <a:p>
            <a:pPr>
              <a:defRPr/>
            </a:pPr>
            <a:fld id="{93A845FD-153E-4924-A026-94FF5A196F0F}" type="slidenum">
              <a:rPr lang="en-GB" altLang="fi-FI"/>
              <a:pPr>
                <a:defRPr/>
              </a:pPr>
              <a:t>‹#›</a:t>
            </a:fld>
            <a:endParaRPr lang="en-GB" altLang="fi-FI"/>
          </a:p>
        </p:txBody>
      </p:sp>
    </p:spTree>
    <p:extLst>
      <p:ext uri="{BB962C8B-B14F-4D97-AF65-F5344CB8AC3E}">
        <p14:creationId xmlns:p14="http://schemas.microsoft.com/office/powerpoint/2010/main" val="731679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5451248C-3089-4FAA-93BF-952737C35E8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65BAF4B6-9173-4667-823D-9EA301B7E45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07B6A61E-824F-4C5C-A74C-EA70B676122A}"/>
              </a:ext>
            </a:extLst>
          </p:cNvPr>
          <p:cNvSpPr>
            <a:spLocks noGrp="1" noChangeArrowheads="1"/>
          </p:cNvSpPr>
          <p:nvPr>
            <p:ph type="sldNum" sz="quarter" idx="12"/>
          </p:nvPr>
        </p:nvSpPr>
        <p:spPr>
          <a:ln/>
        </p:spPr>
        <p:txBody>
          <a:bodyPr/>
          <a:lstStyle>
            <a:lvl1pPr>
              <a:defRPr/>
            </a:lvl1pPr>
          </a:lstStyle>
          <a:p>
            <a:pPr>
              <a:defRPr/>
            </a:pPr>
            <a:fld id="{36134BC7-6A49-4703-801F-AB8696D99EED}" type="slidenum">
              <a:rPr lang="en-GB" altLang="fi-FI"/>
              <a:pPr>
                <a:defRPr/>
              </a:pPr>
              <a:t>‹#›</a:t>
            </a:fld>
            <a:endParaRPr lang="en-GB" altLang="fi-FI"/>
          </a:p>
        </p:txBody>
      </p:sp>
    </p:spTree>
    <p:extLst>
      <p:ext uri="{BB962C8B-B14F-4D97-AF65-F5344CB8AC3E}">
        <p14:creationId xmlns:p14="http://schemas.microsoft.com/office/powerpoint/2010/main" val="266540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1431C37D-03A6-4BDC-8DD1-C3D4759B753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9AF4CAE3-9C31-42DC-BE51-C83D27AD458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1BC890FE-6D81-49AC-A051-F2E8FDF7670B}"/>
              </a:ext>
            </a:extLst>
          </p:cNvPr>
          <p:cNvSpPr>
            <a:spLocks noGrp="1" noChangeArrowheads="1"/>
          </p:cNvSpPr>
          <p:nvPr>
            <p:ph type="sldNum" sz="quarter" idx="12"/>
          </p:nvPr>
        </p:nvSpPr>
        <p:spPr>
          <a:ln/>
        </p:spPr>
        <p:txBody>
          <a:bodyPr/>
          <a:lstStyle>
            <a:lvl1pPr>
              <a:defRPr/>
            </a:lvl1pPr>
          </a:lstStyle>
          <a:p>
            <a:pPr>
              <a:defRPr/>
            </a:pPr>
            <a:fld id="{5E039FCC-9BF8-470E-9D9C-05142C3C120B}" type="slidenum">
              <a:rPr lang="en-GB" altLang="fi-FI"/>
              <a:pPr>
                <a:defRPr/>
              </a:pPr>
              <a:t>‹#›</a:t>
            </a:fld>
            <a:endParaRPr lang="en-GB" altLang="fi-FI"/>
          </a:p>
        </p:txBody>
      </p:sp>
    </p:spTree>
    <p:extLst>
      <p:ext uri="{BB962C8B-B14F-4D97-AF65-F5344CB8AC3E}">
        <p14:creationId xmlns:p14="http://schemas.microsoft.com/office/powerpoint/2010/main" val="1039921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08D8B4D2-E771-40B5-9275-292EC1BFBAE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56A0E245-8384-4662-BC3D-731E7BADFF1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C662D2E5-8AB6-4437-9321-7BCE3ECFE585}"/>
              </a:ext>
            </a:extLst>
          </p:cNvPr>
          <p:cNvSpPr>
            <a:spLocks noGrp="1" noChangeArrowheads="1"/>
          </p:cNvSpPr>
          <p:nvPr>
            <p:ph type="sldNum" sz="quarter" idx="12"/>
          </p:nvPr>
        </p:nvSpPr>
        <p:spPr>
          <a:ln/>
        </p:spPr>
        <p:txBody>
          <a:bodyPr/>
          <a:lstStyle>
            <a:lvl1pPr>
              <a:defRPr/>
            </a:lvl1pPr>
          </a:lstStyle>
          <a:p>
            <a:pPr>
              <a:defRPr/>
            </a:pPr>
            <a:fld id="{B4789A06-3D26-4BB2-BA01-9CB34E1C67C7}" type="slidenum">
              <a:rPr lang="en-GB" altLang="fi-FI"/>
              <a:pPr>
                <a:defRPr/>
              </a:pPr>
              <a:t>‹#›</a:t>
            </a:fld>
            <a:endParaRPr lang="en-GB" altLang="fi-FI"/>
          </a:p>
        </p:txBody>
      </p:sp>
    </p:spTree>
    <p:extLst>
      <p:ext uri="{BB962C8B-B14F-4D97-AF65-F5344CB8AC3E}">
        <p14:creationId xmlns:p14="http://schemas.microsoft.com/office/powerpoint/2010/main" val="1609597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14574AAC-687F-462C-B0D6-9BAE3E8B98B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BC6DE478-CBB6-47AB-B37C-23C13D0E59F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DDA9AE5B-9E22-475F-BA2A-B3CF0C998325}"/>
              </a:ext>
            </a:extLst>
          </p:cNvPr>
          <p:cNvSpPr>
            <a:spLocks noGrp="1" noChangeArrowheads="1"/>
          </p:cNvSpPr>
          <p:nvPr>
            <p:ph type="sldNum" sz="quarter" idx="12"/>
          </p:nvPr>
        </p:nvSpPr>
        <p:spPr>
          <a:ln/>
        </p:spPr>
        <p:txBody>
          <a:bodyPr/>
          <a:lstStyle>
            <a:lvl1pPr>
              <a:defRPr/>
            </a:lvl1pPr>
          </a:lstStyle>
          <a:p>
            <a:pPr>
              <a:defRPr/>
            </a:pPr>
            <a:fld id="{6C89B988-1E61-40CE-8547-95E898F0F3D0}" type="slidenum">
              <a:rPr lang="en-GB" altLang="fi-FI"/>
              <a:pPr>
                <a:defRPr/>
              </a:pPr>
              <a:t>‹#›</a:t>
            </a:fld>
            <a:endParaRPr lang="en-GB" altLang="fi-FI"/>
          </a:p>
        </p:txBody>
      </p:sp>
    </p:spTree>
    <p:extLst>
      <p:ext uri="{BB962C8B-B14F-4D97-AF65-F5344CB8AC3E}">
        <p14:creationId xmlns:p14="http://schemas.microsoft.com/office/powerpoint/2010/main" val="4223821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F343598A-67FE-4529-9826-959E29F757EB}"/>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27213372-9B20-4C5E-83D3-FD5677A4290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4FB530E6-74B0-4D9B-BA92-8868E42D7FB2}"/>
              </a:ext>
            </a:extLst>
          </p:cNvPr>
          <p:cNvSpPr>
            <a:spLocks noGrp="1" noChangeArrowheads="1"/>
          </p:cNvSpPr>
          <p:nvPr>
            <p:ph type="sldNum" sz="quarter" idx="12"/>
          </p:nvPr>
        </p:nvSpPr>
        <p:spPr>
          <a:ln/>
        </p:spPr>
        <p:txBody>
          <a:bodyPr/>
          <a:lstStyle>
            <a:lvl1pPr>
              <a:defRPr/>
            </a:lvl1pPr>
          </a:lstStyle>
          <a:p>
            <a:pPr>
              <a:defRPr/>
            </a:pPr>
            <a:fld id="{6BFB6C3E-5B84-4837-9B8E-2DD462E246F1}" type="slidenum">
              <a:rPr lang="en-GB" altLang="fi-FI"/>
              <a:pPr>
                <a:defRPr/>
              </a:pPr>
              <a:t>‹#›</a:t>
            </a:fld>
            <a:endParaRPr lang="en-GB" altLang="fi-FI"/>
          </a:p>
        </p:txBody>
      </p:sp>
    </p:spTree>
    <p:extLst>
      <p:ext uri="{BB962C8B-B14F-4D97-AF65-F5344CB8AC3E}">
        <p14:creationId xmlns:p14="http://schemas.microsoft.com/office/powerpoint/2010/main" val="180620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Sisällön paikkamerkki 2"/>
          <p:cNvSpPr>
            <a:spLocks noGrp="1"/>
          </p:cNvSpPr>
          <p:nvPr>
            <p:ph idx="1"/>
          </p:nvPr>
        </p:nvSpPr>
        <p:spPr>
          <a:xfrm>
            <a:off x="457200" y="1600200"/>
            <a:ext cx="8229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1CF9D985-72F0-4775-838A-D120C82C0FD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E880CDEA-9039-4449-A049-9AE4843C4AB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60CF4911-56B7-4C8A-B65E-AC27F2BC72A9}"/>
              </a:ext>
            </a:extLst>
          </p:cNvPr>
          <p:cNvSpPr>
            <a:spLocks noGrp="1" noChangeArrowheads="1"/>
          </p:cNvSpPr>
          <p:nvPr>
            <p:ph type="sldNum" sz="quarter" idx="12"/>
          </p:nvPr>
        </p:nvSpPr>
        <p:spPr>
          <a:ln/>
        </p:spPr>
        <p:txBody>
          <a:bodyPr/>
          <a:lstStyle>
            <a:lvl1pPr>
              <a:defRPr/>
            </a:lvl1pPr>
          </a:lstStyle>
          <a:p>
            <a:pPr>
              <a:defRPr/>
            </a:pPr>
            <a:fld id="{E083ABC1-6866-404B-9C33-67C437BBDE92}" type="slidenum">
              <a:rPr lang="en-GB" altLang="fi-FI"/>
              <a:pPr>
                <a:defRPr/>
              </a:pPr>
              <a:t>‹#›</a:t>
            </a:fld>
            <a:endParaRPr lang="en-GB" altLang="fi-FI"/>
          </a:p>
        </p:txBody>
      </p:sp>
    </p:spTree>
    <p:extLst>
      <p:ext uri="{BB962C8B-B14F-4D97-AF65-F5344CB8AC3E}">
        <p14:creationId xmlns:p14="http://schemas.microsoft.com/office/powerpoint/2010/main" val="2042495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4ED2B895-E3B3-4D3F-A1D6-2E7393A6F96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F5D0912-5A22-414E-B9D5-4622BFBCC5F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39A18F67-1F38-4948-AF54-B46AEEDF38D4}"/>
              </a:ext>
            </a:extLst>
          </p:cNvPr>
          <p:cNvSpPr>
            <a:spLocks noGrp="1" noChangeArrowheads="1"/>
          </p:cNvSpPr>
          <p:nvPr>
            <p:ph type="sldNum" sz="quarter" idx="12"/>
          </p:nvPr>
        </p:nvSpPr>
        <p:spPr>
          <a:ln/>
        </p:spPr>
        <p:txBody>
          <a:bodyPr/>
          <a:lstStyle>
            <a:lvl1pPr>
              <a:defRPr/>
            </a:lvl1pPr>
          </a:lstStyle>
          <a:p>
            <a:pPr>
              <a:defRPr/>
            </a:pPr>
            <a:fld id="{AE85DC8C-9DAC-4622-A011-DFB28E58BD6C}" type="slidenum">
              <a:rPr lang="en-GB" altLang="fi-FI"/>
              <a:pPr>
                <a:defRPr/>
              </a:pPr>
              <a:t>‹#›</a:t>
            </a:fld>
            <a:endParaRPr lang="en-GB" altLang="fi-FI"/>
          </a:p>
        </p:txBody>
      </p:sp>
    </p:spTree>
    <p:extLst>
      <p:ext uri="{BB962C8B-B14F-4D97-AF65-F5344CB8AC3E}">
        <p14:creationId xmlns:p14="http://schemas.microsoft.com/office/powerpoint/2010/main" val="3443803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502AF36E-3EBC-4271-B8DA-9BCBF1EB288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AEBE1AEE-E08A-4279-960F-72F9F79B6C2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396AD3A3-1988-4DF6-B12E-8988C881D841}"/>
              </a:ext>
            </a:extLst>
          </p:cNvPr>
          <p:cNvSpPr>
            <a:spLocks noGrp="1" noChangeArrowheads="1"/>
          </p:cNvSpPr>
          <p:nvPr>
            <p:ph type="sldNum" sz="quarter" idx="12"/>
          </p:nvPr>
        </p:nvSpPr>
        <p:spPr>
          <a:ln/>
        </p:spPr>
        <p:txBody>
          <a:bodyPr/>
          <a:lstStyle>
            <a:lvl1pPr>
              <a:defRPr/>
            </a:lvl1pPr>
          </a:lstStyle>
          <a:p>
            <a:pPr>
              <a:defRPr/>
            </a:pPr>
            <a:fld id="{72E0EC14-5433-4E3F-BFD1-28A695E73BF0}" type="slidenum">
              <a:rPr lang="en-GB" altLang="fi-FI"/>
              <a:pPr>
                <a:defRPr/>
              </a:pPr>
              <a:t>‹#›</a:t>
            </a:fld>
            <a:endParaRPr lang="en-GB" altLang="fi-FI"/>
          </a:p>
        </p:txBody>
      </p:sp>
    </p:spTree>
    <p:extLst>
      <p:ext uri="{BB962C8B-B14F-4D97-AF65-F5344CB8AC3E}">
        <p14:creationId xmlns:p14="http://schemas.microsoft.com/office/powerpoint/2010/main" val="2138197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7702E2C1-D645-406A-8657-228A7ECF153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9963CEBD-A1CA-473A-AE16-9BA1AD884B5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B25B23B2-9DF4-45DD-8DE6-DEA9130B02A2}"/>
              </a:ext>
            </a:extLst>
          </p:cNvPr>
          <p:cNvSpPr>
            <a:spLocks noGrp="1" noChangeArrowheads="1"/>
          </p:cNvSpPr>
          <p:nvPr>
            <p:ph type="sldNum" sz="quarter" idx="12"/>
          </p:nvPr>
        </p:nvSpPr>
        <p:spPr>
          <a:ln/>
        </p:spPr>
        <p:txBody>
          <a:bodyPr/>
          <a:lstStyle>
            <a:lvl1pPr>
              <a:defRPr/>
            </a:lvl1pPr>
          </a:lstStyle>
          <a:p>
            <a:pPr>
              <a:defRPr/>
            </a:pPr>
            <a:fld id="{D9B6C8B6-5D93-474F-8EBF-AB242E36CBA3}" type="slidenum">
              <a:rPr lang="en-GB" altLang="fi-FI"/>
              <a:pPr>
                <a:defRPr/>
              </a:pPr>
              <a:t>‹#›</a:t>
            </a:fld>
            <a:endParaRPr lang="en-GB" altLang="fi-FI"/>
          </a:p>
        </p:txBody>
      </p:sp>
    </p:spTree>
    <p:extLst>
      <p:ext uri="{BB962C8B-B14F-4D97-AF65-F5344CB8AC3E}">
        <p14:creationId xmlns:p14="http://schemas.microsoft.com/office/powerpoint/2010/main" val="185456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539552" y="274638"/>
            <a:ext cx="8147248" cy="778098"/>
          </a:xfrm>
          <a:prstGeom prst="rect">
            <a:avLst/>
          </a:prstGeom>
        </p:spPr>
        <p:txBody>
          <a:bodyPr/>
          <a:lstStyle>
            <a:lvl1pPr>
              <a:defRPr sz="3200">
                <a:solidFill>
                  <a:schemeClr val="bg1"/>
                </a:solidFill>
                <a:latin typeface="Arial Rounded MT Bold" pitchFamily="34" charset="0"/>
              </a:defRPr>
            </a:lvl1pPr>
          </a:lstStyle>
          <a:p>
            <a:r>
              <a:rPr lang="fi-FI" dirty="0"/>
              <a:t>Muokkaa </a:t>
            </a:r>
            <a:r>
              <a:rPr lang="fi-FI" dirty="0" err="1"/>
              <a:t>perustyyl</a:t>
            </a:r>
            <a:r>
              <a:rPr lang="fi-FI" dirty="0"/>
              <a:t>. </a:t>
            </a:r>
            <a:r>
              <a:rPr lang="fi-FI" dirty="0" err="1"/>
              <a:t>napsautt</a:t>
            </a:r>
            <a:r>
              <a:rPr lang="fi-FI" dirty="0"/>
              <a:t>.</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a:prstGeom prst="rect">
            <a:avLst/>
          </a:prstGeo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a:p>
        </p:txBody>
      </p:sp>
      <p:sp>
        <p:nvSpPr>
          <p:cNvPr id="4" name="Tekstin paikkamerkki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32" name="Text Box 8"/>
          <p:cNvSpPr txBox="1">
            <a:spLocks noChangeArrowheads="1"/>
          </p:cNvSpPr>
          <p:nvPr userDrawn="1"/>
        </p:nvSpPr>
        <p:spPr bwMode="auto">
          <a:xfrm>
            <a:off x="8243961" y="6700718"/>
            <a:ext cx="1296591" cy="184666"/>
          </a:xfrm>
          <a:prstGeom prst="rect">
            <a:avLst/>
          </a:prstGeom>
          <a:noFill/>
          <a:ln w="9525">
            <a:noFill/>
            <a:miter lim="800000"/>
            <a:headEnd/>
            <a:tailEnd/>
          </a:ln>
          <a:effectLst/>
        </p:spPr>
        <p:txBody>
          <a:bodyPr wrap="square">
            <a:spAutoFit/>
          </a:bodyPr>
          <a:lstStyle/>
          <a:p>
            <a:pPr>
              <a:buSzTx/>
              <a:buFontTx/>
              <a:buNone/>
              <a:defRPr/>
            </a:pPr>
            <a:r>
              <a:rPr lang="en-US" sz="600" b="0" dirty="0">
                <a:cs typeface="Arial" charset="0"/>
              </a:rPr>
              <a:t>© Present-</a:t>
            </a:r>
            <a:r>
              <a:rPr lang="en-US" sz="600" b="0" dirty="0" err="1">
                <a:cs typeface="Arial" charset="0"/>
              </a:rPr>
              <a:t>äSSä</a:t>
            </a:r>
            <a:r>
              <a:rPr lang="en-US" sz="600" b="0" dirty="0">
                <a:cs typeface="Arial" charset="0"/>
              </a:rPr>
              <a:t> 2013</a:t>
            </a:r>
          </a:p>
        </p:txBody>
      </p:sp>
      <p:sp>
        <p:nvSpPr>
          <p:cNvPr id="2" name="Pyöristetty suorakulmio 1"/>
          <p:cNvSpPr/>
          <p:nvPr userDrawn="1"/>
        </p:nvSpPr>
        <p:spPr bwMode="auto">
          <a:xfrm>
            <a:off x="971600" y="116632"/>
            <a:ext cx="7128792" cy="648072"/>
          </a:xfrm>
          <a:prstGeom prst="roundRect">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a:ln>
                <a:noFill/>
              </a:ln>
              <a:solidFill>
                <a:schemeClr val="tx1"/>
              </a:solidFill>
              <a:effectLst/>
              <a:latin typeface="Arial" charset="0"/>
            </a:endParaRPr>
          </a:p>
        </p:txBody>
      </p:sp>
      <p:sp>
        <p:nvSpPr>
          <p:cNvPr id="3" name="Tekstiruutu 2"/>
          <p:cNvSpPr txBox="1"/>
          <p:nvPr userDrawn="1"/>
        </p:nvSpPr>
        <p:spPr>
          <a:xfrm>
            <a:off x="1907704" y="209835"/>
            <a:ext cx="4896544" cy="461665"/>
          </a:xfrm>
          <a:prstGeom prst="rect">
            <a:avLst/>
          </a:prstGeom>
          <a:noFill/>
        </p:spPr>
        <p:txBody>
          <a:bodyPr wrap="square" rtlCol="0">
            <a:spAutoFit/>
          </a:bodyPr>
          <a:lstStyle/>
          <a:p>
            <a:pPr>
              <a:buNone/>
            </a:pPr>
            <a:r>
              <a:rPr lang="fi-FI" dirty="0">
                <a:solidFill>
                  <a:srgbClr val="FF0000"/>
                </a:solidFill>
              </a:rPr>
              <a:t>Älä</a:t>
            </a:r>
            <a:r>
              <a:rPr lang="fi-FI" baseline="0" dirty="0">
                <a:solidFill>
                  <a:srgbClr val="FF0000"/>
                </a:solidFill>
              </a:rPr>
              <a:t> muuta </a:t>
            </a:r>
            <a:r>
              <a:rPr lang="fi-FI" baseline="0" dirty="0" err="1">
                <a:solidFill>
                  <a:srgbClr val="FF0000"/>
                </a:solidFill>
              </a:rPr>
              <a:t>perustyylidiaa</a:t>
            </a:r>
            <a:endParaRPr lang="fi-FI" dirty="0">
              <a:solidFill>
                <a:srgbClr val="FF0000"/>
              </a:solidFill>
            </a:endParaRPr>
          </a:p>
        </p:txBody>
      </p:sp>
      <p:pic>
        <p:nvPicPr>
          <p:cNvPr id="4098"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314" y="-243408"/>
            <a:ext cx="946785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701544B-AB19-46DB-9B99-C530B7C9AED4}"/>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11DBD7CF-9867-43CB-98AD-E649285E1D21}"/>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897F7601-EBBF-4673-AF45-ABA4BCFF4588}"/>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6" name="Freeform 5">
                <a:extLst>
                  <a:ext uri="{FF2B5EF4-FFF2-40B4-BE49-F238E27FC236}">
                    <a16:creationId xmlns:a16="http://schemas.microsoft.com/office/drawing/2014/main" id="{CDEDD536-AD34-4591-BCDF-F5562DE81B77}"/>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7" name="Freeform 6">
                <a:extLst>
                  <a:ext uri="{FF2B5EF4-FFF2-40B4-BE49-F238E27FC236}">
                    <a16:creationId xmlns:a16="http://schemas.microsoft.com/office/drawing/2014/main" id="{2ED75AD8-36BB-4D9F-B328-73444C19D16B}"/>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8" name="Freeform 7">
                <a:extLst>
                  <a:ext uri="{FF2B5EF4-FFF2-40B4-BE49-F238E27FC236}">
                    <a16:creationId xmlns:a16="http://schemas.microsoft.com/office/drawing/2014/main" id="{CCC14194-53E1-4EDA-8490-123DCA492360}"/>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39" name="Freeform 8">
                <a:extLst>
                  <a:ext uri="{FF2B5EF4-FFF2-40B4-BE49-F238E27FC236}">
                    <a16:creationId xmlns:a16="http://schemas.microsoft.com/office/drawing/2014/main" id="{8FA1EEAF-0E70-4622-A611-27A967BAB8A4}"/>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0" name="Freeform 9">
                <a:extLst>
                  <a:ext uri="{FF2B5EF4-FFF2-40B4-BE49-F238E27FC236}">
                    <a16:creationId xmlns:a16="http://schemas.microsoft.com/office/drawing/2014/main" id="{AD03AC12-3016-4147-B28F-D20246538876}"/>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1" name="Freeform 10">
                <a:extLst>
                  <a:ext uri="{FF2B5EF4-FFF2-40B4-BE49-F238E27FC236}">
                    <a16:creationId xmlns:a16="http://schemas.microsoft.com/office/drawing/2014/main" id="{BF318874-8722-4EE8-B2D0-137093DBFC3E}"/>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2" name="Freeform 11">
                <a:extLst>
                  <a:ext uri="{FF2B5EF4-FFF2-40B4-BE49-F238E27FC236}">
                    <a16:creationId xmlns:a16="http://schemas.microsoft.com/office/drawing/2014/main" id="{98B7FC34-7710-4877-98A3-BD8B2C7C4394}"/>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3" name="Freeform 12">
                <a:extLst>
                  <a:ext uri="{FF2B5EF4-FFF2-40B4-BE49-F238E27FC236}">
                    <a16:creationId xmlns:a16="http://schemas.microsoft.com/office/drawing/2014/main" id="{DE6473F8-E800-4FDD-AE1F-205200B7EEA4}"/>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4" name="Freeform 13">
                <a:extLst>
                  <a:ext uri="{FF2B5EF4-FFF2-40B4-BE49-F238E27FC236}">
                    <a16:creationId xmlns:a16="http://schemas.microsoft.com/office/drawing/2014/main" id="{B45E1578-D366-452A-9269-6E4E48B37DAD}"/>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45" name="Freeform 14">
                <a:extLst>
                  <a:ext uri="{FF2B5EF4-FFF2-40B4-BE49-F238E27FC236}">
                    <a16:creationId xmlns:a16="http://schemas.microsoft.com/office/drawing/2014/main" id="{0768FC3B-5E0D-41FB-A8AC-27B0B6376AEF}"/>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6" name="Freeform 15">
                <a:extLst>
                  <a:ext uri="{FF2B5EF4-FFF2-40B4-BE49-F238E27FC236}">
                    <a16:creationId xmlns:a16="http://schemas.microsoft.com/office/drawing/2014/main" id="{3B7E035D-F307-4206-A78F-AB54AD05180B}"/>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7" name="Freeform 16">
                <a:extLst>
                  <a:ext uri="{FF2B5EF4-FFF2-40B4-BE49-F238E27FC236}">
                    <a16:creationId xmlns:a16="http://schemas.microsoft.com/office/drawing/2014/main" id="{E943FC17-FB27-4C1A-B83F-B155C4B9D8F6}"/>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8" name="Freeform 17">
                <a:extLst>
                  <a:ext uri="{FF2B5EF4-FFF2-40B4-BE49-F238E27FC236}">
                    <a16:creationId xmlns:a16="http://schemas.microsoft.com/office/drawing/2014/main" id="{F4B6BFB8-1804-46DB-832A-1794F3F5B789}"/>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9" name="Freeform 18">
                <a:extLst>
                  <a:ext uri="{FF2B5EF4-FFF2-40B4-BE49-F238E27FC236}">
                    <a16:creationId xmlns:a16="http://schemas.microsoft.com/office/drawing/2014/main" id="{977BAD5C-5DCB-40E1-A37B-6C820B2594D0}"/>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0" name="Freeform 19">
                <a:extLst>
                  <a:ext uri="{FF2B5EF4-FFF2-40B4-BE49-F238E27FC236}">
                    <a16:creationId xmlns:a16="http://schemas.microsoft.com/office/drawing/2014/main" id="{F81DFDDF-5CE2-4ABF-AA61-F594DAB68452}"/>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51" name="Freeform 20">
                <a:extLst>
                  <a:ext uri="{FF2B5EF4-FFF2-40B4-BE49-F238E27FC236}">
                    <a16:creationId xmlns:a16="http://schemas.microsoft.com/office/drawing/2014/main" id="{158B6952-49BD-457A-B62E-F7642EA9B805}"/>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2" name="Freeform 21">
                <a:extLst>
                  <a:ext uri="{FF2B5EF4-FFF2-40B4-BE49-F238E27FC236}">
                    <a16:creationId xmlns:a16="http://schemas.microsoft.com/office/drawing/2014/main" id="{FB824284-9753-48F6-B9F3-D8DFE3F7098A}"/>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3" name="Freeform 22">
                <a:extLst>
                  <a:ext uri="{FF2B5EF4-FFF2-40B4-BE49-F238E27FC236}">
                    <a16:creationId xmlns:a16="http://schemas.microsoft.com/office/drawing/2014/main" id="{9B5EDDEF-F37D-4019-830F-3ACAF3648696}"/>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1033" name="Freeform 23">
              <a:extLst>
                <a:ext uri="{FF2B5EF4-FFF2-40B4-BE49-F238E27FC236}">
                  <a16:creationId xmlns:a16="http://schemas.microsoft.com/office/drawing/2014/main" id="{82B7E443-3166-4AA4-B5D0-346BBCB90B52}"/>
                </a:ext>
              </a:extLst>
            </p:cNvPr>
            <p:cNvSpPr>
              <a:spLocks/>
            </p:cNvSpPr>
            <p:nvPr/>
          </p:nvSpPr>
          <p:spPr bwMode="ltGray">
            <a:xfrm rot="16200000" flipH="1">
              <a:off x="-1954" y="1951"/>
              <a:ext cx="4320" cy="412"/>
            </a:xfrm>
            <a:custGeom>
              <a:avLst/>
              <a:gdLst>
                <a:gd name="T0" fmla="*/ 0 w 5762"/>
                <a:gd name="T1" fmla="*/ 66851 h 385"/>
                <a:gd name="T2" fmla="*/ 1 w 5762"/>
                <a:gd name="T3" fmla="*/ 63903 h 385"/>
                <a:gd name="T4" fmla="*/ 1 w 5762"/>
                <a:gd name="T5" fmla="*/ 4 h 385"/>
                <a:gd name="T6" fmla="*/ 0 w 5762"/>
                <a:gd name="T7" fmla="*/ 0 h 385"/>
                <a:gd name="T8" fmla="*/ 0 w 5762"/>
                <a:gd name="T9" fmla="*/ 6685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34" name="Freeform 24">
              <a:extLst>
                <a:ext uri="{FF2B5EF4-FFF2-40B4-BE49-F238E27FC236}">
                  <a16:creationId xmlns:a16="http://schemas.microsoft.com/office/drawing/2014/main" id="{6EE12AA3-CEB7-454F-9451-788ED9553AC9}"/>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1027" name="Rectangle 25">
            <a:extLst>
              <a:ext uri="{FF2B5EF4-FFF2-40B4-BE49-F238E27FC236}">
                <a16:creationId xmlns:a16="http://schemas.microsoft.com/office/drawing/2014/main" id="{0E4D67CA-31AB-4C11-8B5F-33D41805E3DE}"/>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1028" name="Rectangle 26">
            <a:extLst>
              <a:ext uri="{FF2B5EF4-FFF2-40B4-BE49-F238E27FC236}">
                <a16:creationId xmlns:a16="http://schemas.microsoft.com/office/drawing/2014/main" id="{C0B22AFC-FEC1-4025-846D-090F647EBA1E}"/>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175852EE-47EE-45F6-85AC-ADA298BA6B27}"/>
              </a:ext>
            </a:extLst>
          </p:cNvPr>
          <p:cNvSpPr>
            <a:spLocks noGrp="1" noChangeArrowheads="1"/>
          </p:cNvSpPr>
          <p:nvPr>
            <p:ph type="dt" sz="half" idx="2"/>
          </p:nvPr>
        </p:nvSpPr>
        <p:spPr bwMode="auto">
          <a:xfrm>
            <a:off x="1173163" y="6265863"/>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55505D1D-3C55-4E95-BAD3-56EF2B77940C}"/>
              </a:ext>
            </a:extLst>
          </p:cNvPr>
          <p:cNvSpPr>
            <a:spLocks noGrp="1" noChangeArrowheads="1"/>
          </p:cNvSpPr>
          <p:nvPr>
            <p:ph type="ftr" sz="quarter" idx="3"/>
          </p:nvPr>
        </p:nvSpPr>
        <p:spPr bwMode="auto">
          <a:xfrm>
            <a:off x="35814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FAC93EC0-B384-44FD-9D03-8B6132A0FF25}"/>
              </a:ext>
            </a:extLst>
          </p:cNvPr>
          <p:cNvSpPr>
            <a:spLocks noGrp="1" noChangeArrowheads="1"/>
          </p:cNvSpPr>
          <p:nvPr>
            <p:ph type="sldNum" sz="quarter" idx="4"/>
          </p:nvPr>
        </p:nvSpPr>
        <p:spPr bwMode="auto">
          <a:xfrm>
            <a:off x="70104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pPr>
              <a:defRPr/>
            </a:pPr>
            <a:fld id="{711A23B3-D825-4391-B75C-E7909F743264}" type="slidenum">
              <a:rPr lang="en-GB" altLang="fi-FI"/>
              <a:pPr>
                <a:defRPr/>
              </a:pPr>
              <a:t>‹#›</a:t>
            </a:fld>
            <a:endParaRPr lang="en-GB" altLang="fi-FI"/>
          </a:p>
        </p:txBody>
      </p:sp>
    </p:spTree>
    <p:extLst>
      <p:ext uri="{BB962C8B-B14F-4D97-AF65-F5344CB8AC3E}">
        <p14:creationId xmlns:p14="http://schemas.microsoft.com/office/powerpoint/2010/main" val="41647699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ilmo.ylioppilastutkinto.fi/f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lioppilastutkinto.fi/fi/tutkinnon-suorittaminen/tulokset-ja-koesuoritukset" TargetMode="Externa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hyperlink" Target="http://www.abitti.fi/"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ylioppilastutkinto.fi/fi/ylioppilastutkinto/hinnasto"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kallavedenlukio.fi/" TargetMode="External"/><Relationship Id="rId2" Type="http://schemas.openxmlformats.org/officeDocument/2006/relationships/hyperlink" Target="http://www.ylioppilastutkinto.fi/"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r"/>
            <a:r>
              <a:rPr lang="fi-FI" sz="2800" b="1" dirty="0"/>
              <a:t>Rehtorin info ylioppilaskirjoituksiin  osallistuville</a:t>
            </a:r>
            <a:endParaRPr lang="fi-FI" sz="2800" b="1" dirty="0">
              <a:solidFill>
                <a:srgbClr val="FF0000"/>
              </a:solidFill>
            </a:endParaRPr>
          </a:p>
        </p:txBody>
      </p:sp>
      <p:sp>
        <p:nvSpPr>
          <p:cNvPr id="3" name="Alaotsikko 2"/>
          <p:cNvSpPr>
            <a:spLocks noGrp="1"/>
          </p:cNvSpPr>
          <p:nvPr>
            <p:ph type="subTitle" idx="1"/>
          </p:nvPr>
        </p:nvSpPr>
        <p:spPr/>
        <p:txBody>
          <a:bodyPr/>
          <a:lstStyle/>
          <a:p>
            <a:pPr algn="r"/>
            <a:endParaRPr lang="fi-FI" b="1" dirty="0"/>
          </a:p>
          <a:p>
            <a:pPr algn="r"/>
            <a:r>
              <a:rPr lang="fi-FI" b="1" dirty="0"/>
              <a:t> marraskuu 2023</a:t>
            </a:r>
          </a:p>
          <a:p>
            <a:pPr algn="r"/>
            <a:endParaRPr lang="fi-FI" sz="1200" b="1" dirty="0"/>
          </a:p>
          <a:p>
            <a:pPr algn="r"/>
            <a:r>
              <a:rPr lang="fi-FI" sz="1200" b="1" dirty="0"/>
              <a:t>Tiina Karjalainen</a:t>
            </a:r>
          </a:p>
        </p:txBody>
      </p:sp>
      <p:pic>
        <p:nvPicPr>
          <p:cNvPr id="5122" name="Picture 2" descr="K:\KUVIA\Lukioilme_KALLAVED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9144"/>
            <a:ext cx="3099816" cy="303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08711"/>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6F5706-79F5-4F1D-893F-1E27DD04739F}"/>
              </a:ext>
            </a:extLst>
          </p:cNvPr>
          <p:cNvSpPr>
            <a:spLocks noGrp="1"/>
          </p:cNvSpPr>
          <p:nvPr>
            <p:ph type="title"/>
          </p:nvPr>
        </p:nvSpPr>
        <p:spPr/>
        <p:txBody>
          <a:bodyPr/>
          <a:lstStyle/>
          <a:p>
            <a:r>
              <a:rPr lang="fi-FI" dirty="0"/>
              <a:t>Maksuttomuus</a:t>
            </a:r>
          </a:p>
        </p:txBody>
      </p:sp>
      <p:sp>
        <p:nvSpPr>
          <p:cNvPr id="3" name="Sisällön paikkamerkki 2">
            <a:extLst>
              <a:ext uri="{FF2B5EF4-FFF2-40B4-BE49-F238E27FC236}">
                <a16:creationId xmlns:a16="http://schemas.microsoft.com/office/drawing/2014/main" id="{74B78816-405E-4FD7-8ED6-1CD9C1E69FEC}"/>
              </a:ext>
            </a:extLst>
          </p:cNvPr>
          <p:cNvSpPr>
            <a:spLocks noGrp="1"/>
          </p:cNvSpPr>
          <p:nvPr>
            <p:ph idx="1"/>
          </p:nvPr>
        </p:nvSpPr>
        <p:spPr/>
        <p:txBody>
          <a:bodyPr/>
          <a:lstStyle/>
          <a:p>
            <a:r>
              <a:rPr lang="fi-FI" dirty="0"/>
              <a:t>Kokelas voi ilmoittautua </a:t>
            </a:r>
            <a:r>
              <a:rPr lang="fi-FI" b="1" dirty="0"/>
              <a:t>maksuttomasti</a:t>
            </a:r>
            <a:r>
              <a:rPr lang="fi-FI" dirty="0"/>
              <a:t> </a:t>
            </a:r>
            <a:r>
              <a:rPr lang="fi-FI" b="1" dirty="0"/>
              <a:t>viiteen ensimmäiseen kokeeseen. </a:t>
            </a:r>
            <a:r>
              <a:rPr lang="fi-FI" dirty="0"/>
              <a:t>Seuraavista kokeista peritään maksu. </a:t>
            </a:r>
          </a:p>
          <a:p>
            <a:r>
              <a:rPr lang="fi-FI" dirty="0"/>
              <a:t>Jos kokelas ilmoittautuu saman tutkintokerran aikana useaan kokeeseen siten, että suoritettavia kokeita tulee yhteensä enemmän kuin viisi, kokelas valitsee, mitkä sen tutkintokerran kokeista hän suorittaa maksuttomasti.</a:t>
            </a:r>
          </a:p>
        </p:txBody>
      </p:sp>
    </p:spTree>
    <p:extLst>
      <p:ext uri="{BB962C8B-B14F-4D97-AF65-F5344CB8AC3E}">
        <p14:creationId xmlns:p14="http://schemas.microsoft.com/office/powerpoint/2010/main" val="758668174"/>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27D6C6-ABFE-470A-860A-05FEA340E97A}"/>
              </a:ext>
            </a:extLst>
          </p:cNvPr>
          <p:cNvSpPr>
            <a:spLocks noGrp="1"/>
          </p:cNvSpPr>
          <p:nvPr>
            <p:ph type="title"/>
          </p:nvPr>
        </p:nvSpPr>
        <p:spPr/>
        <p:txBody>
          <a:bodyPr/>
          <a:lstStyle/>
          <a:p>
            <a:r>
              <a:rPr lang="fi-FI" dirty="0"/>
              <a:t>Maksuttomuus</a:t>
            </a:r>
          </a:p>
        </p:txBody>
      </p:sp>
      <p:sp>
        <p:nvSpPr>
          <p:cNvPr id="3" name="Sisällön paikkamerkki 2">
            <a:extLst>
              <a:ext uri="{FF2B5EF4-FFF2-40B4-BE49-F238E27FC236}">
                <a16:creationId xmlns:a16="http://schemas.microsoft.com/office/drawing/2014/main" id="{D4060920-01E1-4E7D-BAE9-F13BD651AAD8}"/>
              </a:ext>
            </a:extLst>
          </p:cNvPr>
          <p:cNvSpPr>
            <a:spLocks noGrp="1"/>
          </p:cNvSpPr>
          <p:nvPr>
            <p:ph idx="1"/>
          </p:nvPr>
        </p:nvSpPr>
        <p:spPr>
          <a:xfrm>
            <a:off x="431000" y="1484784"/>
            <a:ext cx="8229600" cy="4608512"/>
          </a:xfrm>
        </p:spPr>
        <p:txBody>
          <a:bodyPr/>
          <a:lstStyle/>
          <a:p>
            <a:r>
              <a:rPr lang="fi-FI" sz="2400" dirty="0"/>
              <a:t>Jos kokelas saa maksuttomasti suoritetusta kokeesta </a:t>
            </a:r>
            <a:r>
              <a:rPr lang="fi-FI" sz="2400" b="1" dirty="0"/>
              <a:t>hylätyn arvosanan</a:t>
            </a:r>
            <a:r>
              <a:rPr lang="fi-FI" sz="2400" dirty="0"/>
              <a:t>, hän </a:t>
            </a:r>
            <a:r>
              <a:rPr lang="fi-FI" sz="2400" b="1" dirty="0"/>
              <a:t>saa uusia kokeen ilman maksua.</a:t>
            </a:r>
          </a:p>
          <a:p>
            <a:r>
              <a:rPr lang="fi-FI" sz="2400" dirty="0"/>
              <a:t>Hylätyn kokeen uusiminen ilman maksua ei kuitenkaan ole mahdollista seuraavissa tapauksissa:</a:t>
            </a:r>
          </a:p>
          <a:p>
            <a:pPr marL="0" indent="0">
              <a:buNone/>
            </a:pPr>
            <a:r>
              <a:rPr lang="fi-FI" sz="2400" dirty="0"/>
              <a:t>1. kokelas on jättänyt saapumatta koetilaisuuteen</a:t>
            </a:r>
          </a:p>
          <a:p>
            <a:pPr marL="0" indent="0">
              <a:buNone/>
            </a:pPr>
            <a:r>
              <a:rPr lang="fi-FI" sz="2400" dirty="0"/>
              <a:t>2. kokelas ei ole jättänyt koesuoritusta arvosteltavaksi</a:t>
            </a:r>
          </a:p>
          <a:p>
            <a:pPr marL="0" indent="0">
              <a:buNone/>
            </a:pPr>
            <a:r>
              <a:rPr lang="fi-FI" sz="2400" dirty="0"/>
              <a:t>3. kokelaan koe on hylätty vilpin tai koetilaisuuden järjestyksen häiritsemisen vuoksi</a:t>
            </a:r>
          </a:p>
          <a:p>
            <a:r>
              <a:rPr lang="fi-FI" sz="2400" b="1" dirty="0"/>
              <a:t>Hyväksytyn kokeen uusimisesta peritään aina maksu.</a:t>
            </a:r>
          </a:p>
          <a:p>
            <a:r>
              <a:rPr lang="fi-FI" sz="2400" b="1" dirty="0"/>
              <a:t>Ylioppilastutkinnon valmistumisen jälkeen suoritetuista kokeista peritään aina maksu. </a:t>
            </a:r>
          </a:p>
        </p:txBody>
      </p:sp>
    </p:spTree>
    <p:extLst>
      <p:ext uri="{BB962C8B-B14F-4D97-AF65-F5344CB8AC3E}">
        <p14:creationId xmlns:p14="http://schemas.microsoft.com/office/powerpoint/2010/main" val="4150632807"/>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auto">
          <a:xfrm>
            <a:off x="1193626" y="189582"/>
            <a:ext cx="6762750" cy="7191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Ylioppilastutkinto</a:t>
            </a:r>
          </a:p>
        </p:txBody>
      </p:sp>
      <p:sp>
        <p:nvSpPr>
          <p:cNvPr id="7171" name="Rectangle 3"/>
          <p:cNvSpPr>
            <a:spLocks noGrp="1" noChangeArrowheads="1"/>
          </p:cNvSpPr>
          <p:nvPr>
            <p:ph type="subTitle" idx="1"/>
          </p:nvPr>
        </p:nvSpPr>
        <p:spPr bwMode="auto">
          <a:xfrm>
            <a:off x="1227138" y="5132784"/>
            <a:ext cx="64008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fi-FI" sz="2800" b="1" dirty="0">
                <a:latin typeface="Arial Rounded MT Bold" pitchFamily="34" charset="0"/>
              </a:rPr>
              <a:t>Ylioppilastutkintotodistukseen vaaditaan yo-kirjoitusten lisäksi lukion päättötodistus tai ammatillisen tutkinnon todistus</a:t>
            </a:r>
          </a:p>
        </p:txBody>
      </p:sp>
      <p:pic>
        <p:nvPicPr>
          <p:cNvPr id="7172" name="Kuva 6" descr="DSC_0014.JPG"/>
          <p:cNvPicPr>
            <a:picLocks noChangeAspect="1" noChangeArrowheads="1"/>
          </p:cNvPicPr>
          <p:nvPr/>
        </p:nvPicPr>
        <p:blipFill>
          <a:blip r:embed="rId2" cstate="print">
            <a:lum bright="20000" contrast="22000"/>
          </a:blip>
          <a:srcRect/>
          <a:stretch>
            <a:fillRect/>
          </a:stretch>
        </p:blipFill>
        <p:spPr bwMode="auto">
          <a:xfrm>
            <a:off x="1619672" y="1096144"/>
            <a:ext cx="5665366" cy="37743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Valmistuminen</a:t>
            </a:r>
          </a:p>
        </p:txBody>
      </p:sp>
      <p:sp>
        <p:nvSpPr>
          <p:cNvPr id="3" name="Sisällön paikkamerkki 2"/>
          <p:cNvSpPr>
            <a:spLocks noGrp="1"/>
          </p:cNvSpPr>
          <p:nvPr>
            <p:ph idx="1"/>
          </p:nvPr>
        </p:nvSpPr>
        <p:spPr/>
        <p:txBody>
          <a:bodyPr/>
          <a:lstStyle/>
          <a:p>
            <a:pPr>
              <a:spcAft>
                <a:spcPts val="0"/>
              </a:spcAft>
              <a:tabLst>
                <a:tab pos="-822960" algn="l"/>
                <a:tab pos="822960" algn="l"/>
                <a:tab pos="1408430" algn="l"/>
                <a:tab pos="2468880" algn="l"/>
                <a:tab pos="3291840" algn="l"/>
                <a:tab pos="4114800" algn="l"/>
                <a:tab pos="4937760" algn="l"/>
              </a:tabLst>
            </a:pPr>
            <a:r>
              <a:rPr lang="fi-FI" sz="2400" b="1" dirty="0">
                <a:ea typeface="Times New Roman"/>
                <a:cs typeface="Courier 10cpi"/>
              </a:rPr>
              <a:t>Ylioppilastutkintotodistuksen ja ylioppilaslakin saa, kun kaikki pakolliset ja syventävät sekä soveltavat kurssit on suoritettu = </a:t>
            </a:r>
            <a:r>
              <a:rPr lang="fi-FI" sz="2400" b="1" u="sng" dirty="0">
                <a:ea typeface="Times New Roman"/>
                <a:cs typeface="Courier 10cpi"/>
              </a:rPr>
              <a:t>vähintään 150 opintopistettä ja ylioppilastutkinto </a:t>
            </a:r>
            <a:r>
              <a:rPr lang="fi-FI" sz="2400" b="1" dirty="0">
                <a:ea typeface="Times New Roman"/>
                <a:cs typeface="Courier 10cpi"/>
              </a:rPr>
              <a:t>on suoritettu </a:t>
            </a:r>
            <a:endParaRPr lang="fi-FI" sz="2400" b="1" dirty="0">
              <a:latin typeface="Courier 10cpi"/>
              <a:ea typeface="Times New Roman"/>
              <a:cs typeface="Courier 10cpi"/>
            </a:endParaRPr>
          </a:p>
          <a:p>
            <a:pPr>
              <a:spcAft>
                <a:spcPts val="0"/>
              </a:spcAft>
              <a:tabLst>
                <a:tab pos="-822960" algn="l"/>
                <a:tab pos="822960" algn="l"/>
                <a:tab pos="1408430" algn="l"/>
                <a:tab pos="2468880" algn="l"/>
                <a:tab pos="3291840" algn="l"/>
                <a:tab pos="4114800" algn="l"/>
                <a:tab pos="4937760" algn="l"/>
              </a:tabLst>
            </a:pPr>
            <a:endParaRPr lang="fi-FI" sz="2400" b="1" dirty="0">
              <a:latin typeface="Courier 10cpi"/>
              <a:ea typeface="Times New Roman"/>
              <a:cs typeface="Courier 10cpi"/>
            </a:endParaRPr>
          </a:p>
          <a:p>
            <a:r>
              <a:rPr lang="fi-FI" sz="2400" dirty="0"/>
              <a:t>Kahden tutkinnon opiskelija saa yo-todistuksen ja lakin, kun ammattitutkinto (+tarpeellinen määrä lukiokursseja) ja ylioppilastutkinto on suoritettu </a:t>
            </a:r>
          </a:p>
          <a:p>
            <a:endParaRPr lang="fi-FI" sz="1800" dirty="0"/>
          </a:p>
        </p:txBody>
      </p:sp>
    </p:spTree>
    <p:extLst>
      <p:ext uri="{BB962C8B-B14F-4D97-AF65-F5344CB8AC3E}">
        <p14:creationId xmlns:p14="http://schemas.microsoft.com/office/powerpoint/2010/main" val="804484546"/>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Valmistuminen</a:t>
            </a:r>
          </a:p>
        </p:txBody>
      </p:sp>
      <p:sp>
        <p:nvSpPr>
          <p:cNvPr id="3" name="Sisällön paikkamerkki 2"/>
          <p:cNvSpPr>
            <a:spLocks noGrp="1"/>
          </p:cNvSpPr>
          <p:nvPr>
            <p:ph idx="1"/>
          </p:nvPr>
        </p:nvSpPr>
        <p:spPr/>
        <p:txBody>
          <a:bodyPr/>
          <a:lstStyle/>
          <a:p>
            <a:pPr>
              <a:spcAft>
                <a:spcPts val="0"/>
              </a:spcAft>
              <a:tabLst>
                <a:tab pos="-822960" algn="l"/>
                <a:tab pos="822960" algn="l"/>
                <a:tab pos="1645920" algn="l"/>
                <a:tab pos="2468880" algn="l"/>
                <a:tab pos="3291840" algn="l"/>
                <a:tab pos="4114800" algn="l"/>
                <a:tab pos="4937760" algn="l"/>
              </a:tabLst>
            </a:pPr>
            <a:r>
              <a:rPr lang="fi-FI" sz="2400" dirty="0">
                <a:ea typeface="Times New Roman"/>
                <a:cs typeface="Courier 10cpi"/>
              </a:rPr>
              <a:t>Lukion oppimäärä suoritetaan (noin) </a:t>
            </a:r>
            <a:r>
              <a:rPr lang="fi-FI" sz="2400" u="sng" dirty="0">
                <a:ea typeface="Times New Roman"/>
                <a:cs typeface="Courier 10cpi"/>
              </a:rPr>
              <a:t>määräpäivään 30.4.2024</a:t>
            </a:r>
            <a:r>
              <a:rPr lang="fi-FI" sz="2400" dirty="0">
                <a:ea typeface="Times New Roman"/>
                <a:cs typeface="Courier 10cpi"/>
              </a:rPr>
              <a:t> mennessä. Sen jälkeen rehtori ilmoittaa Koski-palveluun, kenellä päättötodistus on valmis. </a:t>
            </a:r>
          </a:p>
          <a:p>
            <a:pPr>
              <a:spcAft>
                <a:spcPts val="0"/>
              </a:spcAft>
              <a:tabLst>
                <a:tab pos="-822960" algn="l"/>
                <a:tab pos="822960" algn="l"/>
                <a:tab pos="1645920" algn="l"/>
                <a:tab pos="2468880" algn="l"/>
                <a:tab pos="3291840" algn="l"/>
                <a:tab pos="4114800" algn="l"/>
                <a:tab pos="4937760" algn="l"/>
              </a:tabLst>
            </a:pPr>
            <a:r>
              <a:rPr lang="fi-FI" sz="2400" dirty="0">
                <a:latin typeface="+mj-lt"/>
                <a:ea typeface="Times New Roman"/>
                <a:cs typeface="Courier 10cpi"/>
              </a:rPr>
              <a:t>Tällöin olet mukana korkea-asteen todistusvalinnassa.</a:t>
            </a:r>
          </a:p>
          <a:p>
            <a:pPr>
              <a:spcAft>
                <a:spcPts val="0"/>
              </a:spcAft>
              <a:tabLst>
                <a:tab pos="-822960" algn="l"/>
                <a:tab pos="822960" algn="l"/>
                <a:tab pos="1645920" algn="l"/>
                <a:tab pos="2468880" algn="l"/>
                <a:tab pos="3291840" algn="l"/>
                <a:tab pos="4114800" algn="l"/>
                <a:tab pos="4937760" algn="l"/>
              </a:tabLst>
            </a:pPr>
            <a:r>
              <a:rPr lang="fi-FI" sz="2400" dirty="0">
                <a:ea typeface="Times New Roman"/>
                <a:cs typeface="Courier 10cpi"/>
              </a:rPr>
              <a:t>Kokelaalla on kuitenkin mahdollisuus suorittaa lukion oppimäärää koko kyseinen kevätlukukausi 2024.</a:t>
            </a:r>
          </a:p>
          <a:p>
            <a:pPr>
              <a:spcAft>
                <a:spcPts val="0"/>
              </a:spcAft>
              <a:tabLst>
                <a:tab pos="-822960" algn="l"/>
                <a:tab pos="822960" algn="l"/>
                <a:tab pos="1645920" algn="l"/>
                <a:tab pos="2468880" algn="l"/>
                <a:tab pos="3291840" algn="l"/>
                <a:tab pos="4114800" algn="l"/>
                <a:tab pos="4937760" algn="l"/>
              </a:tabLst>
            </a:pPr>
            <a:r>
              <a:rPr lang="fi-FI" sz="2400" dirty="0">
                <a:solidFill>
                  <a:srgbClr val="FF0000"/>
                </a:solidFill>
                <a:ea typeface="Times New Roman"/>
                <a:cs typeface="Courier 10cpi"/>
              </a:rPr>
              <a:t>Mikäli opiskelija ei ole suorittanut 3. opiskeluvuoden kolmannen jakson päättyessä lukion oppimäärää (75 kurssia), hänen tulee neuvotella opinto-ohjaajan kanssa tarvittavista suorituksista ja allekirjoittaa kirjallinen suoritussuunnitelma rehtorin kanssa. Asiasta lähetetään myös tieto opiskelijan vanhemmille tai huoltajille.</a:t>
            </a:r>
          </a:p>
          <a:p>
            <a:pPr>
              <a:spcAft>
                <a:spcPts val="0"/>
              </a:spcAft>
              <a:tabLst>
                <a:tab pos="-822960" algn="l"/>
                <a:tab pos="822960" algn="l"/>
                <a:tab pos="1645920" algn="l"/>
                <a:tab pos="2468880" algn="l"/>
                <a:tab pos="3291840" algn="l"/>
                <a:tab pos="4114800" algn="l"/>
                <a:tab pos="4937760" algn="l"/>
              </a:tabLst>
            </a:pPr>
            <a:endParaRPr lang="fi-FI" sz="2400" dirty="0">
              <a:latin typeface="Courier 10cpi"/>
              <a:ea typeface="Times New Roman"/>
              <a:cs typeface="Courier 10cpi"/>
            </a:endParaRPr>
          </a:p>
          <a:p>
            <a:endParaRPr lang="fi-FI" sz="1800" dirty="0"/>
          </a:p>
        </p:txBody>
      </p:sp>
    </p:spTree>
    <p:extLst>
      <p:ext uri="{BB962C8B-B14F-4D97-AF65-F5344CB8AC3E}">
        <p14:creationId xmlns:p14="http://schemas.microsoft.com/office/powerpoint/2010/main" val="554975306"/>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ikehys 3"/>
          <p:cNvSpPr txBox="1"/>
          <p:nvPr/>
        </p:nvSpPr>
        <p:spPr>
          <a:xfrm>
            <a:off x="3491880" y="2420888"/>
            <a:ext cx="2664296" cy="1892826"/>
          </a:xfrm>
          <a:prstGeom prst="rect">
            <a:avLst/>
          </a:prstGeom>
          <a:noFill/>
        </p:spPr>
        <p:txBody>
          <a:bodyPr wrap="square" rtlCol="0">
            <a:spAutoFit/>
          </a:bodyPr>
          <a:lstStyle/>
          <a:p>
            <a:pPr algn="ctr">
              <a:buNone/>
            </a:pPr>
            <a:r>
              <a:rPr lang="fi-FI" sz="1800" dirty="0"/>
              <a:t>Äidinkielen koe on kaikille pakollinen</a:t>
            </a:r>
          </a:p>
          <a:p>
            <a:pPr algn="ctr">
              <a:buNone/>
            </a:pPr>
            <a:r>
              <a:rPr lang="fi-FI" sz="1800" dirty="0">
                <a:solidFill>
                  <a:srgbClr val="FF0000"/>
                </a:solidFill>
              </a:rPr>
              <a:t>(tai S2 jos kotikieli muu kuin suomi ja S2-oppimäärän  mukaan opiskellut) </a:t>
            </a:r>
          </a:p>
        </p:txBody>
      </p:sp>
      <p:sp>
        <p:nvSpPr>
          <p:cNvPr id="7" name="Tekstikehys 6"/>
          <p:cNvSpPr txBox="1"/>
          <p:nvPr/>
        </p:nvSpPr>
        <p:spPr>
          <a:xfrm>
            <a:off x="251520" y="1052736"/>
            <a:ext cx="2664296" cy="707886"/>
          </a:xfrm>
          <a:prstGeom prst="rect">
            <a:avLst/>
          </a:prstGeom>
          <a:solidFill>
            <a:schemeClr val="bg1">
              <a:lumMod val="95000"/>
            </a:schemeClr>
          </a:solidFill>
          <a:ln w="19050">
            <a:solidFill>
              <a:srgbClr val="C00000"/>
            </a:solidFill>
          </a:ln>
          <a:effectLst>
            <a:glow rad="228600">
              <a:srgbClr val="C00000">
                <a:alpha val="40000"/>
              </a:srgbClr>
            </a:glow>
          </a:effectLst>
        </p:spPr>
        <p:txBody>
          <a:bodyPr wrap="square" rtlCol="0">
            <a:spAutoFit/>
          </a:bodyPr>
          <a:lstStyle/>
          <a:p>
            <a:pPr algn="ctr">
              <a:buNone/>
            </a:pPr>
            <a:r>
              <a:rPr lang="fi-FI" sz="2000" dirty="0">
                <a:solidFill>
                  <a:srgbClr val="CC3300"/>
                </a:solidFill>
              </a:rPr>
              <a:t>Tutkintoon kuuluu  viisi (5) koetta</a:t>
            </a: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ikehys 3"/>
          <p:cNvSpPr txBox="1"/>
          <p:nvPr/>
        </p:nvSpPr>
        <p:spPr>
          <a:xfrm>
            <a:off x="3491880" y="2420888"/>
            <a:ext cx="2664296" cy="646331"/>
          </a:xfrm>
          <a:prstGeom prst="rect">
            <a:avLst/>
          </a:prstGeom>
          <a:noFill/>
        </p:spPr>
        <p:txBody>
          <a:bodyPr wrap="square" rtlCol="0">
            <a:spAutoFit/>
          </a:bodyPr>
          <a:lstStyle/>
          <a:p>
            <a:pPr algn="ctr">
              <a:buNone/>
            </a:pPr>
            <a:r>
              <a:rPr lang="fi-FI" sz="1800" dirty="0"/>
              <a:t>Äidinkielen koe on kaikille pakollinen</a:t>
            </a:r>
          </a:p>
        </p:txBody>
      </p:sp>
      <p:grpSp>
        <p:nvGrpSpPr>
          <p:cNvPr id="8" name="Ryhmä 7"/>
          <p:cNvGrpSpPr/>
          <p:nvPr/>
        </p:nvGrpSpPr>
        <p:grpSpPr>
          <a:xfrm>
            <a:off x="3491880" y="4221088"/>
            <a:ext cx="2520280" cy="1289248"/>
            <a:chOff x="3491880" y="4221088"/>
            <a:chExt cx="2520280" cy="1289248"/>
          </a:xfrm>
        </p:grpSpPr>
        <p:sp>
          <p:nvSpPr>
            <p:cNvPr id="6" name="Kuvatekstinuoli vasemmalle ja oikealle 5"/>
            <p:cNvSpPr/>
            <p:nvPr/>
          </p:nvSpPr>
          <p:spPr bwMode="auto">
            <a:xfrm>
              <a:off x="3491880" y="4221088"/>
              <a:ext cx="2520280" cy="1289248"/>
            </a:xfrm>
            <a:prstGeom prst="leftRightArrowCallout">
              <a:avLst>
                <a:gd name="adj1" fmla="val 41792"/>
                <a:gd name="adj2" fmla="val 28256"/>
                <a:gd name="adj3" fmla="val 11811"/>
                <a:gd name="adj4" fmla="val 75488"/>
              </a:avLst>
            </a:prstGeom>
            <a:solidFill>
              <a:srgbClr val="CC33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5" name="Tekstikehys 4"/>
            <p:cNvSpPr txBox="1"/>
            <p:nvPr/>
          </p:nvSpPr>
          <p:spPr>
            <a:xfrm>
              <a:off x="3995936" y="4293096"/>
              <a:ext cx="1512168" cy="1077218"/>
            </a:xfrm>
            <a:prstGeom prst="rect">
              <a:avLst/>
            </a:prstGeom>
            <a:noFill/>
          </p:spPr>
          <p:txBody>
            <a:bodyPr wrap="square" rtlCol="0">
              <a:spAutoFit/>
            </a:bodyPr>
            <a:lstStyle/>
            <a:p>
              <a:pPr algn="ctr">
                <a:buNone/>
              </a:pPr>
              <a:r>
                <a:rPr lang="fi-FI" sz="1600" dirty="0">
                  <a:solidFill>
                    <a:schemeClr val="bg1"/>
                  </a:solidFill>
                </a:rPr>
                <a:t>Kolme koetta näistä neljästä + yksi koe</a:t>
              </a:r>
            </a:p>
          </p:txBody>
        </p:sp>
      </p:grpSp>
      <p:sp>
        <p:nvSpPr>
          <p:cNvPr id="7" name="Tekstikehys 6"/>
          <p:cNvSpPr txBox="1"/>
          <p:nvPr/>
        </p:nvSpPr>
        <p:spPr>
          <a:xfrm>
            <a:off x="251520" y="1124744"/>
            <a:ext cx="2664296" cy="707886"/>
          </a:xfrm>
          <a:prstGeom prst="rect">
            <a:avLst/>
          </a:prstGeom>
          <a:solidFill>
            <a:schemeClr val="bg1">
              <a:lumMod val="95000"/>
            </a:schemeClr>
          </a:solidFill>
          <a:ln w="28575">
            <a:solidFill>
              <a:srgbClr val="C00000"/>
            </a:solidFill>
          </a:ln>
          <a:effectLst>
            <a:glow rad="228600">
              <a:srgbClr val="C00000">
                <a:alpha val="40000"/>
              </a:srgbClr>
            </a:glow>
          </a:effectLst>
        </p:spPr>
        <p:txBody>
          <a:bodyPr wrap="square" rtlCol="0">
            <a:spAutoFit/>
          </a:bodyPr>
          <a:lstStyle/>
          <a:p>
            <a:pPr algn="ctr">
              <a:buNone/>
            </a:pPr>
            <a:r>
              <a:rPr lang="fi-FI" sz="2000" dirty="0">
                <a:solidFill>
                  <a:srgbClr val="CC3300"/>
                </a:solidFill>
              </a:rPr>
              <a:t>Tutkintoon kuuluu  viisi koetta</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8"/>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9" name="Kaareva yhdysviiva 18"/>
          <p:cNvCxnSpPr/>
          <p:nvPr/>
        </p:nvCxnSpPr>
        <p:spPr bwMode="auto">
          <a:xfrm rot="10800000" flipV="1">
            <a:off x="3203848" y="4869160"/>
            <a:ext cx="1080120" cy="648072"/>
          </a:xfrm>
          <a:prstGeom prst="curvedConnector3">
            <a:avLst>
              <a:gd name="adj1" fmla="val 50000"/>
            </a:avLst>
          </a:prstGeom>
          <a:solidFill>
            <a:schemeClr val="accent1"/>
          </a:solidFill>
          <a:ln w="127000" cap="flat" cmpd="sng" algn="ctr">
            <a:solidFill>
              <a:srgbClr val="CC3300"/>
            </a:solidFill>
            <a:prstDash val="solid"/>
            <a:round/>
            <a:headEnd type="none" w="med" len="med"/>
            <a:tailEnd type="stealth"/>
          </a:ln>
          <a:effectLst/>
        </p:spPr>
      </p:cxnSp>
      <p:cxnSp>
        <p:nvCxnSpPr>
          <p:cNvPr id="15" name="Kaareva yhdysviiva 14"/>
          <p:cNvCxnSpPr/>
          <p:nvPr/>
        </p:nvCxnSpPr>
        <p:spPr bwMode="auto">
          <a:xfrm>
            <a:off x="3275856" y="4149080"/>
            <a:ext cx="2808312" cy="1656184"/>
          </a:xfrm>
          <a:prstGeom prst="curvedConnector3">
            <a:avLst>
              <a:gd name="adj1" fmla="val 60751"/>
            </a:avLst>
          </a:prstGeom>
          <a:solidFill>
            <a:schemeClr val="accent1"/>
          </a:solidFill>
          <a:ln w="127000" cap="flat" cmpd="sng" algn="ctr">
            <a:solidFill>
              <a:srgbClr val="CC3300"/>
            </a:solidFill>
            <a:prstDash val="solid"/>
            <a:round/>
            <a:headEnd type="stealth"/>
            <a:tailEnd type="stealth"/>
          </a:ln>
          <a:effectLst/>
        </p:spPr>
      </p:cxnSp>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sp>
        <p:nvSpPr>
          <p:cNvPr id="5" name="Tekstikehys 4"/>
          <p:cNvSpPr txBox="1"/>
          <p:nvPr/>
        </p:nvSpPr>
        <p:spPr>
          <a:xfrm>
            <a:off x="3995936" y="3789040"/>
            <a:ext cx="1728192" cy="1477328"/>
          </a:xfrm>
          <a:prstGeom prst="rect">
            <a:avLst/>
          </a:prstGeom>
          <a:solidFill>
            <a:srgbClr val="CC3300"/>
          </a:solidFill>
          <a:ln w="19050">
            <a:solidFill>
              <a:schemeClr val="tx1"/>
            </a:solidFill>
            <a:prstDash val="sysDash"/>
          </a:ln>
        </p:spPr>
        <p:txBody>
          <a:bodyPr wrap="square" rtlCol="0">
            <a:spAutoFit/>
          </a:bodyPr>
          <a:lstStyle/>
          <a:p>
            <a:pPr algn="ctr">
              <a:buNone/>
            </a:pPr>
            <a:r>
              <a:rPr lang="fi-FI" sz="1800" dirty="0"/>
              <a:t>Tutkintoon on kuuluttava 1 pitkän oppimäärän koe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nodeType="withEffect">
                                  <p:stCondLst>
                                    <p:cond delay="0"/>
                                  </p:stCondLst>
                                  <p:childTnLst>
                                    <p:animClr clrSpc="rgb" dir="cw">
                                      <p:cBhvr override="childStyle">
                                        <p:cTn id="6" dur="1000" accel="50000" autoRev="1" fill="hold" tmFilter="0, 0; .33333, 1; 1, 1">
                                          <p:stCondLst>
                                            <p:cond delay="0"/>
                                          </p:stCondLst>
                                        </p:cTn>
                                        <p:tgtEl>
                                          <p:spTgt spid="15"/>
                                        </p:tgtEl>
                                        <p:attrNameLst>
                                          <p:attrName>style.color</p:attrName>
                                        </p:attrNameLst>
                                      </p:cBhvr>
                                      <p:to>
                                        <a:schemeClr val="accent2"/>
                                      </p:to>
                                    </p:animClr>
                                    <p:animClr clrSpc="rgb" dir="cw">
                                      <p:cBhvr>
                                        <p:cTn id="7" dur="1000" accel="50000" autoRev="1" fill="hold" tmFilter="0, 0; .33333, 1; 1, 1">
                                          <p:stCondLst>
                                            <p:cond delay="0"/>
                                          </p:stCondLst>
                                        </p:cTn>
                                        <p:tgtEl>
                                          <p:spTgt spid="15"/>
                                        </p:tgtEl>
                                        <p:attrNameLst>
                                          <p:attrName>fillcolor</p:attrName>
                                        </p:attrNameLst>
                                      </p:cBhvr>
                                      <p:to>
                                        <a:schemeClr val="accent2"/>
                                      </p:to>
                                    </p:animClr>
                                    <p:set>
                                      <p:cBhvr>
                                        <p:cTn id="8" dur="2000" fill="hold"/>
                                        <p:tgtEl>
                                          <p:spTgt spid="15"/>
                                        </p:tgtEl>
                                        <p:attrNameLst>
                                          <p:attrName>fill.type</p:attrName>
                                        </p:attrNameLst>
                                      </p:cBhvr>
                                      <p:to>
                                        <p:strVal val="solid"/>
                                      </p:to>
                                    </p:set>
                                    <p:set>
                                      <p:cBhvr>
                                        <p:cTn id="9" dur="2000" fill="hold"/>
                                        <p:tgtEl>
                                          <p:spTgt spid="15"/>
                                        </p:tgtEl>
                                        <p:attrNameLst>
                                          <p:attrName>fill.on</p:attrName>
                                        </p:attrNameLst>
                                      </p:cBhvr>
                                      <p:to>
                                        <p:strVal val="true"/>
                                      </p:to>
                                    </p:set>
                                    <p:animScale>
                                      <p:cBhvr>
                                        <p:cTn id="10" dur="1000" accel="50000" autoRev="1" fill="hold" tmFilter="0, 0; .33333, 1; 1, 1">
                                          <p:stCondLst>
                                            <p:cond delay="0"/>
                                          </p:stCondLst>
                                        </p:cTn>
                                        <p:tgtEl>
                                          <p:spTgt spid="15"/>
                                        </p:tgtEl>
                                      </p:cBhvr>
                                      <p:from x="100000" y="100000"/>
                                      <p:to x="100000" y="140000"/>
                                    </p:animScale>
                                  </p:childTnLst>
                                </p:cTn>
                              </p:par>
                              <p:par>
                                <p:cTn id="11" presetID="33" presetClass="emph" presetSubtype="0" fill="remove" nodeType="withEffect">
                                  <p:stCondLst>
                                    <p:cond delay="0"/>
                                  </p:stCondLst>
                                  <p:childTnLst>
                                    <p:animClr clrSpc="rgb" dir="cw">
                                      <p:cBhvr override="childStyle">
                                        <p:cTn id="12" dur="1000" accel="50000" autoRev="1" fill="hold" tmFilter="0, 0; .33333, 1; 1, 1">
                                          <p:stCondLst>
                                            <p:cond delay="0"/>
                                          </p:stCondLst>
                                        </p:cTn>
                                        <p:tgtEl>
                                          <p:spTgt spid="19"/>
                                        </p:tgtEl>
                                        <p:attrNameLst>
                                          <p:attrName>style.color</p:attrName>
                                        </p:attrNameLst>
                                      </p:cBhvr>
                                      <p:to>
                                        <a:schemeClr val="accent2"/>
                                      </p:to>
                                    </p:animClr>
                                    <p:animClr clrSpc="rgb" dir="cw">
                                      <p:cBhvr>
                                        <p:cTn id="13" dur="1000" accel="50000" autoRev="1" fill="hold" tmFilter="0, 0; .33333, 1; 1, 1">
                                          <p:stCondLst>
                                            <p:cond delay="0"/>
                                          </p:stCondLst>
                                        </p:cTn>
                                        <p:tgtEl>
                                          <p:spTgt spid="19"/>
                                        </p:tgtEl>
                                        <p:attrNameLst>
                                          <p:attrName>fillcolor</p:attrName>
                                        </p:attrNameLst>
                                      </p:cBhvr>
                                      <p:to>
                                        <a:schemeClr val="accent2"/>
                                      </p:to>
                                    </p:animClr>
                                    <p:set>
                                      <p:cBhvr>
                                        <p:cTn id="14" dur="2000" fill="hold"/>
                                        <p:tgtEl>
                                          <p:spTgt spid="19"/>
                                        </p:tgtEl>
                                        <p:attrNameLst>
                                          <p:attrName>fill.type</p:attrName>
                                        </p:attrNameLst>
                                      </p:cBhvr>
                                      <p:to>
                                        <p:strVal val="solid"/>
                                      </p:to>
                                    </p:set>
                                    <p:set>
                                      <p:cBhvr>
                                        <p:cTn id="15" dur="2000" fill="hold"/>
                                        <p:tgtEl>
                                          <p:spTgt spid="19"/>
                                        </p:tgtEl>
                                        <p:attrNameLst>
                                          <p:attrName>fill.on</p:attrName>
                                        </p:attrNameLst>
                                      </p:cBhvr>
                                      <p:to>
                                        <p:strVal val="true"/>
                                      </p:to>
                                    </p:set>
                                    <p:animScale>
                                      <p:cBhvr>
                                        <p:cTn id="16" dur="1000" accel="50000" autoRev="1" fill="hold" tmFilter="0, 0; .33333, 1; 1, 1">
                                          <p:stCondLst>
                                            <p:cond delay="0"/>
                                          </p:stCondLst>
                                        </p:cTn>
                                        <p:tgtEl>
                                          <p:spTgt spid="1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Ryhmä 31"/>
          <p:cNvGrpSpPr/>
          <p:nvPr/>
        </p:nvGrpSpPr>
        <p:grpSpPr>
          <a:xfrm>
            <a:off x="7164289" y="2204865"/>
            <a:ext cx="1979711" cy="936103"/>
            <a:chOff x="11" y="2448274"/>
            <a:chExt cx="2513107" cy="1256553"/>
          </a:xfrm>
          <a:solidFill>
            <a:srgbClr val="00B050"/>
          </a:solidFill>
        </p:grpSpPr>
        <p:sp>
          <p:nvSpPr>
            <p:cNvPr id="33" name="Pyöristetty suorakulmio 32"/>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34"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sp>
        <p:nvSpPr>
          <p:cNvPr id="36" name="Pyöristetty suorakulmio 35"/>
          <p:cNvSpPr/>
          <p:nvPr/>
        </p:nvSpPr>
        <p:spPr>
          <a:xfrm>
            <a:off x="0" y="2060848"/>
            <a:ext cx="1979711" cy="936103"/>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sp>
      <p:grpSp>
        <p:nvGrpSpPr>
          <p:cNvPr id="14" name="Ryhmä 13"/>
          <p:cNvGrpSpPr/>
          <p:nvPr/>
        </p:nvGrpSpPr>
        <p:grpSpPr>
          <a:xfrm>
            <a:off x="72009" y="2276872"/>
            <a:ext cx="1979711" cy="936103"/>
            <a:chOff x="11" y="2448274"/>
            <a:chExt cx="2513107" cy="1256553"/>
          </a:xfrm>
          <a:solidFill>
            <a:srgbClr val="00B050"/>
          </a:solidFill>
        </p:grpSpPr>
        <p:sp>
          <p:nvSpPr>
            <p:cNvPr id="15" name="Pyöristetty suorakulmio 14"/>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16"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endParaRPr lang="fi-FI" sz="2800" b="1" kern="1200" baseline="0" dirty="0">
                <a:solidFill>
                  <a:schemeClr val="tx1"/>
                </a:solidFill>
                <a:latin typeface="+mj-lt"/>
              </a:endParaRPr>
            </a:p>
          </p:txBody>
        </p:sp>
      </p:grpSp>
      <p:grpSp>
        <p:nvGrpSpPr>
          <p:cNvPr id="17" name="Ryhmä 16"/>
          <p:cNvGrpSpPr/>
          <p:nvPr/>
        </p:nvGrpSpPr>
        <p:grpSpPr>
          <a:xfrm>
            <a:off x="216025" y="2564904"/>
            <a:ext cx="1979711" cy="936103"/>
            <a:chOff x="11" y="2448274"/>
            <a:chExt cx="2513107" cy="1256553"/>
          </a:xfrm>
          <a:solidFill>
            <a:srgbClr val="00B050"/>
          </a:solidFill>
        </p:grpSpPr>
        <p:sp>
          <p:nvSpPr>
            <p:cNvPr id="18" name="Pyöristetty suorakulmio 17"/>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19"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Vieras kieli</a:t>
              </a:r>
            </a:p>
          </p:txBody>
        </p:sp>
      </p:grpSp>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3" name="Ryhmä 22"/>
          <p:cNvGrpSpPr/>
          <p:nvPr/>
        </p:nvGrpSpPr>
        <p:grpSpPr>
          <a:xfrm>
            <a:off x="7020272" y="2348881"/>
            <a:ext cx="1979711" cy="936103"/>
            <a:chOff x="11" y="2448274"/>
            <a:chExt cx="2513107" cy="1256553"/>
          </a:xfrm>
          <a:solidFill>
            <a:srgbClr val="00B050"/>
          </a:solidFill>
        </p:grpSpPr>
        <p:sp>
          <p:nvSpPr>
            <p:cNvPr id="24" name="Pyöristetty suorakulmio 23"/>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25"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sp>
        <p:nvSpPr>
          <p:cNvPr id="7" name="Tekstikehys 6"/>
          <p:cNvSpPr txBox="1"/>
          <p:nvPr/>
        </p:nvSpPr>
        <p:spPr>
          <a:xfrm>
            <a:off x="3707904" y="3284984"/>
            <a:ext cx="2160240" cy="1938992"/>
          </a:xfrm>
          <a:prstGeom prst="rect">
            <a:avLst/>
          </a:prstGeom>
          <a:solidFill>
            <a:srgbClr val="CC3300"/>
          </a:solidFill>
          <a:ln w="28575">
            <a:solidFill>
              <a:schemeClr val="tx1"/>
            </a:solidFill>
          </a:ln>
        </p:spPr>
        <p:txBody>
          <a:bodyPr wrap="square" rtlCol="0">
            <a:spAutoFit/>
          </a:bodyPr>
          <a:lstStyle/>
          <a:p>
            <a:pPr algn="ctr">
              <a:buNone/>
            </a:pPr>
            <a:r>
              <a:rPr lang="fi-FI" sz="2000" dirty="0"/>
              <a:t>Tutkinnon viiden kokeen lisäksi voit kirjoittaa useita muitakin kokeita</a:t>
            </a:r>
          </a:p>
        </p:txBody>
      </p:sp>
      <p:grpSp>
        <p:nvGrpSpPr>
          <p:cNvPr id="20" name="Ryhmä 19"/>
          <p:cNvGrpSpPr/>
          <p:nvPr/>
        </p:nvGrpSpPr>
        <p:grpSpPr>
          <a:xfrm>
            <a:off x="323528" y="3068960"/>
            <a:ext cx="1979711" cy="936103"/>
            <a:chOff x="11" y="2448274"/>
            <a:chExt cx="2513107" cy="1256553"/>
          </a:xfrm>
          <a:solidFill>
            <a:srgbClr val="00B050"/>
          </a:solidFill>
        </p:grpSpPr>
        <p:sp>
          <p:nvSpPr>
            <p:cNvPr id="21" name="Pyöristetty suorakulmio 20"/>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22"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Vieras kieli</a:t>
              </a:r>
            </a:p>
          </p:txBody>
        </p:sp>
      </p:grpSp>
      <p:grpSp>
        <p:nvGrpSpPr>
          <p:cNvPr id="29" name="Ryhmä 28"/>
          <p:cNvGrpSpPr/>
          <p:nvPr/>
        </p:nvGrpSpPr>
        <p:grpSpPr>
          <a:xfrm>
            <a:off x="6948264" y="2492897"/>
            <a:ext cx="1979711" cy="936103"/>
            <a:chOff x="11" y="2448274"/>
            <a:chExt cx="2513107" cy="1256553"/>
          </a:xfrm>
          <a:solidFill>
            <a:srgbClr val="00B050"/>
          </a:solidFill>
        </p:grpSpPr>
        <p:sp>
          <p:nvSpPr>
            <p:cNvPr id="30" name="Pyöristetty suorakulmio 29"/>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31"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grpSp>
        <p:nvGrpSpPr>
          <p:cNvPr id="26" name="Ryhmä 25"/>
          <p:cNvGrpSpPr/>
          <p:nvPr/>
        </p:nvGrpSpPr>
        <p:grpSpPr>
          <a:xfrm>
            <a:off x="6804248" y="3068961"/>
            <a:ext cx="1979711" cy="936103"/>
            <a:chOff x="11" y="2448274"/>
            <a:chExt cx="2513107" cy="1256553"/>
          </a:xfrm>
          <a:solidFill>
            <a:srgbClr val="00B050"/>
          </a:solidFill>
        </p:grpSpPr>
        <p:sp>
          <p:nvSpPr>
            <p:cNvPr id="27" name="Pyöristetty suorakulmio 26"/>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28"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3"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0-#ppt_h/2"/>
                                          </p:val>
                                        </p:tav>
                                        <p:tav tm="100000">
                                          <p:val>
                                            <p:strVal val="#ppt_y"/>
                                          </p:val>
                                        </p:tav>
                                      </p:tavLst>
                                    </p:anim>
                                  </p:childTnLst>
                                </p:cTn>
                              </p:par>
                              <p:par>
                                <p:cTn id="26" presetID="2" presetClass="entr" presetSubtype="3"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3"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a:solidFill>
                  <a:schemeClr val="bg1"/>
                </a:solidFill>
                <a:latin typeface="Arial Rounded MT Bold" panose="020F0704030504030204" pitchFamily="34" charset="0"/>
                <a:cs typeface="Arial" panose="020B0604020202020204" pitchFamily="34" charset="0"/>
              </a:rPr>
              <a:t>Tutkinnon rakenne </a:t>
            </a:r>
          </a:p>
        </p:txBody>
      </p:sp>
      <p:sp>
        <p:nvSpPr>
          <p:cNvPr id="3" name="Sisällön paikkamerkki 2"/>
          <p:cNvSpPr>
            <a:spLocks noGrp="1"/>
          </p:cNvSpPr>
          <p:nvPr>
            <p:ph idx="1"/>
          </p:nvPr>
        </p:nvSpPr>
        <p:spPr/>
        <p:txBody>
          <a:bodyPr/>
          <a:lstStyle/>
          <a:p>
            <a:r>
              <a:rPr lang="fi-FI" sz="1800" dirty="0"/>
              <a:t>”Ylioppilastutkintoa suorittavan kokelaan on suoritettava </a:t>
            </a:r>
            <a:r>
              <a:rPr lang="fi-FI" sz="1800" b="1" dirty="0"/>
              <a:t>viisi koetta, </a:t>
            </a:r>
            <a:r>
              <a:rPr lang="fi-FI" sz="1800" dirty="0"/>
              <a:t>joihin sisältyy äidinkielessä ja kirjallisuudessa järjestettävä koe sekä kokelaan valinnan mukaan vähintään kolme koetta ryhmästä, johon kuuluvat matematiikassa, toisessa kotimaisessa kielessä, vieraassa kielessä ja reaaliaineessa järjestettävä koe.”</a:t>
            </a:r>
          </a:p>
          <a:p>
            <a:r>
              <a:rPr lang="fi-FI" sz="1800" b="1" dirty="0"/>
              <a:t>TUTKINNOSSA OLTAVA YKSI PITKÄN OPPIMÄÄRÄN MUKAINEN KOE.</a:t>
            </a:r>
          </a:p>
          <a:p>
            <a:r>
              <a:rPr lang="fi-FI" sz="2000" dirty="0"/>
              <a:t>kokeen tasoa voi vaihtaa myös tutkinnon sisällä</a:t>
            </a:r>
          </a:p>
          <a:p>
            <a:r>
              <a:rPr lang="fi-FI" sz="2000" b="1" dirty="0"/>
              <a:t>ylioppilastutkinto tulee suorittaa enintään kolmena peräkkäisenä tutkintokertana </a:t>
            </a:r>
          </a:p>
          <a:p>
            <a:r>
              <a:rPr lang="fi-FI" sz="2000" dirty="0"/>
              <a:t>tutkinto valmistuu, kun 5 koetta (jotka täyttävät tutkinnon vaatimukset) on suoritettuna</a:t>
            </a:r>
          </a:p>
          <a:p>
            <a:r>
              <a:rPr lang="fi-FI" sz="2000" dirty="0"/>
              <a:t>kaikissa tutkinnon oppiaineissa on käytössä oppiainerajat ylittäviä tehtäviä </a:t>
            </a:r>
          </a:p>
          <a:p>
            <a:endParaRPr lang="fi-FI" sz="2400" dirty="0"/>
          </a:p>
          <a:p>
            <a:endParaRPr lang="fi-FI" dirty="0"/>
          </a:p>
        </p:txBody>
      </p:sp>
    </p:spTree>
    <p:extLst>
      <p:ext uri="{BB962C8B-B14F-4D97-AF65-F5344CB8AC3E}">
        <p14:creationId xmlns:p14="http://schemas.microsoft.com/office/powerpoint/2010/main" val="866558034"/>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5122" name="Picture 2" descr="K:\KUVIA\VESKUGaudeamus_U2F0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0"/>
            <a:ext cx="9505056"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87597"/>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000" b="1" dirty="0">
                <a:solidFill>
                  <a:schemeClr val="bg1"/>
                </a:solidFill>
              </a:rPr>
              <a:t>Kokeita tarvitaan viisi,</a:t>
            </a:r>
            <a:br>
              <a:rPr lang="fi-FI" sz="2000" b="1" dirty="0">
                <a:solidFill>
                  <a:schemeClr val="bg1"/>
                </a:solidFill>
              </a:rPr>
            </a:br>
            <a:r>
              <a:rPr lang="fi-FI" sz="2000" b="1" dirty="0">
                <a:solidFill>
                  <a:schemeClr val="bg1"/>
                </a:solidFill>
              </a:rPr>
              <a:t> ja ne valitaan joustavasti</a:t>
            </a:r>
          </a:p>
        </p:txBody>
      </p:sp>
      <p:sp>
        <p:nvSpPr>
          <p:cNvPr id="3" name="Sisällön paikkamerkki 2"/>
          <p:cNvSpPr>
            <a:spLocks noGrp="1"/>
          </p:cNvSpPr>
          <p:nvPr>
            <p:ph idx="1"/>
          </p:nvPr>
        </p:nvSpPr>
        <p:spPr/>
        <p:txBody>
          <a:bodyPr/>
          <a:lstStyle/>
          <a:p>
            <a:r>
              <a:rPr lang="fi-FI" sz="2000" dirty="0"/>
              <a:t>Kokelas ei ilmoittautuessaan luokittele kokeitaan pakollisiksi tai ylimääräisiksi. </a:t>
            </a:r>
            <a:r>
              <a:rPr lang="fi-FI" sz="2000" b="1" dirty="0"/>
              <a:t>Kokelas voi valmistua ylioppilaaksi, kun hän on suorittanut vähintään tutkintoon edellytetyt viisi koetta. </a:t>
            </a:r>
            <a:r>
              <a:rPr lang="fi-FI" sz="2000" dirty="0"/>
              <a:t>Kaikki kokeet ovat osa ylioppilastutkintoa ja ne listataan samanarvoisesti ylioppilastutkintotodistukseen. </a:t>
            </a:r>
            <a:r>
              <a:rPr lang="fi-FI" sz="2000" dirty="0">
                <a:solidFill>
                  <a:srgbClr val="FF0000"/>
                </a:solidFill>
              </a:rPr>
              <a:t>Kokelaalla pitää olla kokeiden lisäksi suoritettuna myös lukion oppimäärä tai muu lainsäädännössä mainittu tutkinto, jotta hän voi saada ylioppilastutkintonsa valmiiksi. </a:t>
            </a:r>
          </a:p>
          <a:p>
            <a:r>
              <a:rPr lang="fi-FI" sz="2000" b="1" dirty="0"/>
              <a:t>Jos kokelaan tilanne muuttuu, hän voi joustavasti muuttaa suunnitelmiaan.</a:t>
            </a:r>
            <a:r>
              <a:rPr lang="fi-FI" sz="2000" dirty="0"/>
              <a:t> Sairastuminen koepäivänä tai hylätty arvosana ei vaaranna tutkinnon valmistumista, kunhan tutkinnon edellyttämiä kokeita on sopiva yhdistelmä suoritettuna siinä vaiheessa, kun kokelas on valmistumassa. Vanhassa tutkintorakenteessa pakollisten ja ylimääräisten valinta oli sitova. </a:t>
            </a:r>
          </a:p>
        </p:txBody>
      </p:sp>
    </p:spTree>
    <p:extLst>
      <p:ext uri="{BB962C8B-B14F-4D97-AF65-F5344CB8AC3E}">
        <p14:creationId xmlns:p14="http://schemas.microsoft.com/office/powerpoint/2010/main" val="2932430622"/>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000" b="1" dirty="0">
                <a:solidFill>
                  <a:schemeClr val="bg1"/>
                </a:solidFill>
              </a:rPr>
              <a:t>Saman aineen eri oppimääriä </a:t>
            </a:r>
            <a:br>
              <a:rPr lang="fi-FI" sz="2000" b="1" dirty="0">
                <a:solidFill>
                  <a:schemeClr val="bg1"/>
                </a:solidFill>
              </a:rPr>
            </a:br>
            <a:r>
              <a:rPr lang="fi-FI" sz="2000" b="1" dirty="0">
                <a:solidFill>
                  <a:schemeClr val="bg1"/>
                </a:solidFill>
              </a:rPr>
              <a:t>voi suorittaa jo tutkinnon aikana – </a:t>
            </a:r>
            <a:br>
              <a:rPr lang="fi-FI" sz="2000" b="1" dirty="0">
                <a:solidFill>
                  <a:schemeClr val="bg1"/>
                </a:solidFill>
              </a:rPr>
            </a:br>
            <a:br>
              <a:rPr lang="fi-FI" sz="2000" b="1" dirty="0">
                <a:solidFill>
                  <a:schemeClr val="bg1"/>
                </a:solidFill>
              </a:rPr>
            </a:br>
            <a:r>
              <a:rPr lang="fi-FI" sz="2000" b="1" dirty="0">
                <a:solidFill>
                  <a:schemeClr val="tx1"/>
                </a:solidFill>
              </a:rPr>
              <a:t>Esimerkkinä matematiikka</a:t>
            </a:r>
          </a:p>
        </p:txBody>
      </p:sp>
      <p:sp>
        <p:nvSpPr>
          <p:cNvPr id="3" name="Sisällön paikkamerkki 2"/>
          <p:cNvSpPr>
            <a:spLocks noGrp="1"/>
          </p:cNvSpPr>
          <p:nvPr>
            <p:ph idx="1"/>
          </p:nvPr>
        </p:nvSpPr>
        <p:spPr/>
        <p:txBody>
          <a:bodyPr/>
          <a:lstStyle/>
          <a:p>
            <a:r>
              <a:rPr lang="fi-FI" sz="1800" dirty="0"/>
              <a:t>Uusi tutkintorakenne mahdollistaa </a:t>
            </a:r>
            <a:r>
              <a:rPr lang="fi-FI" sz="1800" b="1" dirty="0"/>
              <a:t>kahden saman aineen eri oppimäärän kokeen suorittamisen </a:t>
            </a:r>
            <a:r>
              <a:rPr lang="fi-FI" sz="1800" dirty="0"/>
              <a:t>jo tutkinnon aikana. </a:t>
            </a:r>
          </a:p>
          <a:p>
            <a:r>
              <a:rPr lang="fi-FI" sz="1800" dirty="0"/>
              <a:t>Kokelas voi osallistua esimerkiksi sekä lyhyen että pitkän matematiikan kokeisiin ja antaa molempien oppimäärien osalta osaamisestaan näytteen. </a:t>
            </a:r>
            <a:r>
              <a:rPr lang="fi-FI" sz="1800" u="sng" dirty="0"/>
              <a:t>Matematiikan eri oppimäärän kokeita ei voi kuitenkaan suorittaa samana koepäivänä</a:t>
            </a:r>
            <a:r>
              <a:rPr lang="fi-FI" sz="1800" dirty="0"/>
              <a:t>, joten suoritukset on jaettava eri tutkintokerroille.</a:t>
            </a:r>
          </a:p>
          <a:p>
            <a:r>
              <a:rPr lang="fi-FI" sz="1800" dirty="0"/>
              <a:t>Saman tutkintoaineen kokeet lasketaan tutkintoon vain yhdeksi kokeeksi. Jos kokelas on suorittanut sekä pitkän matematiikan että lyhyen matematiikan, hän tarvitsee vielä neljä muuta tutkinnon edellyttämää koetta saadakseen tutkintonsa valmiiksi. </a:t>
            </a:r>
          </a:p>
          <a:p>
            <a:r>
              <a:rPr lang="fi-FI" sz="1800" dirty="0"/>
              <a:t>Vaikka eri oppimäärien suorittaminen on mahdollista, </a:t>
            </a:r>
            <a:r>
              <a:rPr lang="fi-FI" sz="1800" b="1" dirty="0"/>
              <a:t>kokelaan kannattaa ensisijaisesti osallistua ja valmistautua sen oppimäärän kokeeseen, jota hän on opiskellut. Kahden oppimäärän suorittaminen voi antaa lisäturvaa</a:t>
            </a:r>
            <a:r>
              <a:rPr lang="fi-FI" sz="1800" dirty="0"/>
              <a:t>, jos kokelas on epävarma hyväksytyn arvosanan saavuttamisesta. </a:t>
            </a:r>
          </a:p>
        </p:txBody>
      </p:sp>
    </p:spTree>
    <p:extLst>
      <p:ext uri="{BB962C8B-B14F-4D97-AF65-F5344CB8AC3E}">
        <p14:creationId xmlns:p14="http://schemas.microsoft.com/office/powerpoint/2010/main" val="1136703653"/>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ILMO</a:t>
            </a:r>
          </a:p>
        </p:txBody>
      </p:sp>
      <p:sp>
        <p:nvSpPr>
          <p:cNvPr id="3" name="Sisällön paikkamerkki 2"/>
          <p:cNvSpPr>
            <a:spLocks noGrp="1"/>
          </p:cNvSpPr>
          <p:nvPr>
            <p:ph idx="1"/>
          </p:nvPr>
        </p:nvSpPr>
        <p:spPr/>
        <p:txBody>
          <a:bodyPr/>
          <a:lstStyle/>
          <a:p>
            <a:r>
              <a:rPr lang="fi-FI" dirty="0">
                <a:solidFill>
                  <a:srgbClr val="333333"/>
                </a:solidFill>
                <a:latin typeface="museo-sans"/>
              </a:rPr>
              <a:t>Lautakunta on julkaissut verkossa toimivan palvelun (ILMO), jossa voi kokeilla, millaiset koeyhdistelmät täyttävät nämä kriteerit. </a:t>
            </a:r>
            <a:r>
              <a:rPr lang="fi-FI" dirty="0">
                <a:solidFill>
                  <a:srgbClr val="1D92CB"/>
                </a:solidFill>
                <a:latin typeface="museo-sans"/>
                <a:hlinkClick r:id="rId2"/>
              </a:rPr>
              <a:t>Pääset palveluun tästä</a:t>
            </a:r>
            <a:r>
              <a:rPr lang="fi-FI" dirty="0">
                <a:solidFill>
                  <a:srgbClr val="333333"/>
                </a:solidFill>
                <a:latin typeface="museo-sans"/>
              </a:rPr>
              <a:t>.</a:t>
            </a:r>
            <a:endParaRPr lang="fi-FI" dirty="0"/>
          </a:p>
          <a:p>
            <a:endParaRPr lang="fi-FI" dirty="0"/>
          </a:p>
        </p:txBody>
      </p:sp>
    </p:spTree>
    <p:extLst>
      <p:ext uri="{BB962C8B-B14F-4D97-AF65-F5344CB8AC3E}">
        <p14:creationId xmlns:p14="http://schemas.microsoft.com/office/powerpoint/2010/main" val="3237933296"/>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094878" y="269776"/>
            <a:ext cx="7221538"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200" dirty="0">
                <a:solidFill>
                  <a:schemeClr val="bg1"/>
                </a:solidFill>
                <a:latin typeface="Arial Rounded MT Bold" pitchFamily="34" charset="0"/>
              </a:rPr>
              <a:t>Tutkinnon hajauttaminen</a:t>
            </a:r>
          </a:p>
        </p:txBody>
      </p:sp>
      <p:sp>
        <p:nvSpPr>
          <p:cNvPr id="10250" name="Text Box 17"/>
          <p:cNvSpPr txBox="1">
            <a:spLocks noChangeArrowheads="1"/>
          </p:cNvSpPr>
          <p:nvPr/>
        </p:nvSpPr>
        <p:spPr bwMode="auto">
          <a:xfrm>
            <a:off x="430212" y="4652963"/>
            <a:ext cx="8534275" cy="1900520"/>
          </a:xfrm>
          <a:prstGeom prst="rect">
            <a:avLst/>
          </a:prstGeom>
          <a:noFill/>
          <a:ln w="38100" algn="ctr">
            <a:noFill/>
            <a:miter lim="800000"/>
            <a:headEnd/>
            <a:tailEnd/>
          </a:ln>
        </p:spPr>
        <p:txBody>
          <a:bodyPr wrap="square">
            <a:spAutoFit/>
          </a:bodyPr>
          <a:lstStyle/>
          <a:p>
            <a:pPr marL="269875" indent="-269875">
              <a:lnSpc>
                <a:spcPts val="2500"/>
              </a:lnSpc>
              <a:spcBef>
                <a:spcPts val="800"/>
              </a:spcBef>
            </a:pPr>
            <a:r>
              <a:rPr lang="fi-FI" sz="2000" dirty="0">
                <a:solidFill>
                  <a:srgbClr val="990000"/>
                </a:solidFill>
              </a:rPr>
              <a:t>useimmat suorittavat tutkinnon kolmannen  lukiovuoden aikana</a:t>
            </a:r>
          </a:p>
          <a:p>
            <a:pPr marL="269875" indent="-269875">
              <a:lnSpc>
                <a:spcPts val="2500"/>
              </a:lnSpc>
              <a:spcBef>
                <a:spcPts val="800"/>
              </a:spcBef>
            </a:pPr>
            <a:r>
              <a:rPr lang="fi-FI" sz="2000" dirty="0"/>
              <a:t>tutkinnon suorittaminen alkaa, kun kokelas ilmoittautuu ensimmäisen kerran pakolliseen tai ylimääräiseen kokeeseen </a:t>
            </a:r>
          </a:p>
          <a:p>
            <a:pPr marL="269875" indent="-269875">
              <a:lnSpc>
                <a:spcPts val="2500"/>
              </a:lnSpc>
              <a:spcBef>
                <a:spcPts val="800"/>
              </a:spcBef>
            </a:pPr>
            <a:r>
              <a:rPr lang="fi-FI" sz="2000" dirty="0"/>
              <a:t>mikäli lukio-opiskelu venyy neljään vuoteen, kirjoitukset kannattaa aloittaa vasta kolmannen vuoden keväällä</a:t>
            </a:r>
          </a:p>
        </p:txBody>
      </p:sp>
      <p:sp>
        <p:nvSpPr>
          <p:cNvPr id="10245" name="Line 26"/>
          <p:cNvSpPr>
            <a:spLocks noChangeShapeType="1"/>
          </p:cNvSpPr>
          <p:nvPr/>
        </p:nvSpPr>
        <p:spPr bwMode="auto">
          <a:xfrm>
            <a:off x="2195736" y="1719214"/>
            <a:ext cx="0" cy="1728192"/>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fi-FI" dirty="0"/>
          </a:p>
        </p:txBody>
      </p:sp>
      <p:sp>
        <p:nvSpPr>
          <p:cNvPr id="10246" name="Line 27"/>
          <p:cNvSpPr>
            <a:spLocks noChangeShapeType="1"/>
          </p:cNvSpPr>
          <p:nvPr/>
        </p:nvSpPr>
        <p:spPr bwMode="auto">
          <a:xfrm>
            <a:off x="5508104" y="1718742"/>
            <a:ext cx="0" cy="165735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fi-FI" dirty="0"/>
          </a:p>
        </p:txBody>
      </p:sp>
      <p:sp>
        <p:nvSpPr>
          <p:cNvPr id="10247" name="Text Box 28"/>
          <p:cNvSpPr txBox="1">
            <a:spLocks noChangeArrowheads="1"/>
          </p:cNvSpPr>
          <p:nvPr/>
        </p:nvSpPr>
        <p:spPr bwMode="auto">
          <a:xfrm>
            <a:off x="395536" y="1719213"/>
            <a:ext cx="7633221" cy="276999"/>
          </a:xfrm>
          <a:prstGeom prst="rect">
            <a:avLst/>
          </a:prstGeom>
          <a:noFill/>
          <a:ln w="38100" algn="ctr">
            <a:noFill/>
            <a:miter lim="800000"/>
            <a:headEnd/>
            <a:tailEnd/>
          </a:ln>
        </p:spPr>
        <p:txBody>
          <a:bodyPr wrap="square">
            <a:spAutoFit/>
          </a:bodyPr>
          <a:lstStyle/>
          <a:p>
            <a:pPr marL="269875" indent="-269875">
              <a:buFontTx/>
              <a:buNone/>
            </a:pPr>
            <a:r>
              <a:rPr lang="fi-FI" sz="1200" u="sng" dirty="0"/>
              <a:t>2. lukuvuosi:</a:t>
            </a:r>
            <a:r>
              <a:rPr lang="fi-FI" sz="1200" dirty="0"/>
              <a:t>               	</a:t>
            </a:r>
            <a:r>
              <a:rPr lang="fi-FI" sz="1200" u="sng" dirty="0"/>
              <a:t>3. lukuvuosi:</a:t>
            </a:r>
            <a:r>
              <a:rPr lang="fi-FI" sz="1200" dirty="0"/>
              <a:t>	           	            </a:t>
            </a:r>
            <a:r>
              <a:rPr lang="fi-FI" sz="1200" u="sng" dirty="0"/>
              <a:t>4. lukuvuosi:</a:t>
            </a:r>
          </a:p>
        </p:txBody>
      </p:sp>
      <p:sp>
        <p:nvSpPr>
          <p:cNvPr id="10248" name="Text Box 31"/>
          <p:cNvSpPr txBox="1">
            <a:spLocks noChangeArrowheads="1"/>
          </p:cNvSpPr>
          <p:nvPr/>
        </p:nvSpPr>
        <p:spPr bwMode="auto">
          <a:xfrm>
            <a:off x="395288" y="3663429"/>
            <a:ext cx="8748712" cy="1015663"/>
          </a:xfrm>
          <a:prstGeom prst="rect">
            <a:avLst/>
          </a:prstGeom>
          <a:noFill/>
          <a:ln w="38100" algn="ctr">
            <a:noFill/>
            <a:miter lim="800000"/>
            <a:headEnd/>
            <a:tailEnd/>
          </a:ln>
        </p:spPr>
        <p:txBody>
          <a:bodyPr wrap="square">
            <a:spAutoFit/>
          </a:bodyPr>
          <a:lstStyle/>
          <a:p>
            <a:pPr marL="269875" indent="-269875"/>
            <a:r>
              <a:rPr lang="fi-FI" sz="2000" dirty="0"/>
              <a:t>Tutkintoon kuuluvat kokeet suoritettava kolmen peräkkäisen tutkintokerran aikana. Tällöin hylätyn kokeen voi uusia 3 kertaa 3 seuraavan tutkintokerran aikana</a:t>
            </a:r>
          </a:p>
        </p:txBody>
      </p:sp>
      <p:graphicFrame>
        <p:nvGraphicFramePr>
          <p:cNvPr id="22" name="Kaaviokuva 21"/>
          <p:cNvGraphicFramePr/>
          <p:nvPr/>
        </p:nvGraphicFramePr>
        <p:xfrm>
          <a:off x="0" y="2007245"/>
          <a:ext cx="9144000"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kstikehys 22"/>
          <p:cNvSpPr txBox="1"/>
          <p:nvPr/>
        </p:nvSpPr>
        <p:spPr>
          <a:xfrm>
            <a:off x="251520" y="1115452"/>
            <a:ext cx="8640960" cy="369332"/>
          </a:xfrm>
          <a:prstGeom prst="rect">
            <a:avLst/>
          </a:prstGeom>
          <a:solidFill>
            <a:schemeClr val="bg1">
              <a:lumMod val="95000"/>
            </a:schemeClr>
          </a:solidFill>
          <a:ln w="19050">
            <a:solidFill>
              <a:srgbClr val="C00000"/>
            </a:solidFill>
          </a:ln>
          <a:effectLst>
            <a:glow rad="101600">
              <a:srgbClr val="C00000">
                <a:alpha val="40000"/>
              </a:srgbClr>
            </a:glow>
          </a:effectLst>
        </p:spPr>
        <p:txBody>
          <a:bodyPr wrap="square" rtlCol="0">
            <a:spAutoFit/>
          </a:bodyPr>
          <a:lstStyle/>
          <a:p>
            <a:pPr>
              <a:buNone/>
            </a:pPr>
            <a:r>
              <a:rPr lang="fi-FI" sz="1800" dirty="0">
                <a:solidFill>
                  <a:srgbClr val="C00000"/>
                </a:solidFill>
              </a:rPr>
              <a:t>Tutkinto on suoritettava enintään kolmen perättäisen tutkintokerran aikana</a:t>
            </a:r>
          </a:p>
        </p:txBody>
      </p:sp>
      <p:sp>
        <p:nvSpPr>
          <p:cNvPr id="24" name="Ellipsi 23"/>
          <p:cNvSpPr/>
          <p:nvPr/>
        </p:nvSpPr>
        <p:spPr bwMode="auto">
          <a:xfrm>
            <a:off x="2267744" y="1863229"/>
            <a:ext cx="3168352" cy="1728192"/>
          </a:xfrm>
          <a:prstGeom prst="ellipse">
            <a:avLst/>
          </a:prstGeom>
          <a:noFill/>
          <a:ln w="38100" cap="flat" cmpd="sng" algn="ctr">
            <a:solidFill>
              <a:srgbClr val="C00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50"/>
                                        </p:tgtEl>
                                        <p:attrNameLst>
                                          <p:attrName>style.visibility</p:attrName>
                                        </p:attrNameLst>
                                      </p:cBhvr>
                                      <p:to>
                                        <p:strVal val="visible"/>
                                      </p:to>
                                    </p:set>
                                    <p:anim calcmode="lin" valueType="num">
                                      <p:cBhvr additive="base">
                                        <p:cTn id="11" dur="500" fill="hold"/>
                                        <p:tgtEl>
                                          <p:spTgt spid="10250"/>
                                        </p:tgtEl>
                                        <p:attrNameLst>
                                          <p:attrName>ppt_x</p:attrName>
                                        </p:attrNameLst>
                                      </p:cBhvr>
                                      <p:tavLst>
                                        <p:tav tm="0">
                                          <p:val>
                                            <p:strVal val="0-#ppt_w/2"/>
                                          </p:val>
                                        </p:tav>
                                        <p:tav tm="100000">
                                          <p:val>
                                            <p:strVal val="#ppt_x"/>
                                          </p:val>
                                        </p:tav>
                                      </p:tavLst>
                                    </p:anim>
                                    <p:anim calcmode="lin" valueType="num">
                                      <p:cBhvr additive="base">
                                        <p:cTn id="12"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6513" y="115888"/>
            <a:ext cx="8229601" cy="7778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     </a:t>
            </a:r>
            <a:r>
              <a:rPr lang="fi-FI" sz="2400" dirty="0">
                <a:solidFill>
                  <a:schemeClr val="bg1"/>
                </a:solidFill>
                <a:latin typeface="Arial Rounded MT Bold" pitchFamily="34" charset="0"/>
              </a:rPr>
              <a:t>Osallistumisoikeus </a:t>
            </a:r>
            <a:br>
              <a:rPr lang="fi-FI" sz="2400" dirty="0">
                <a:solidFill>
                  <a:schemeClr val="bg1"/>
                </a:solidFill>
                <a:latin typeface="Arial Rounded MT Bold" pitchFamily="34" charset="0"/>
              </a:rPr>
            </a:br>
            <a:r>
              <a:rPr lang="fi-FI" sz="2400" dirty="0">
                <a:solidFill>
                  <a:schemeClr val="bg1"/>
                </a:solidFill>
                <a:latin typeface="Arial Rounded MT Bold" pitchFamily="34" charset="0"/>
              </a:rPr>
              <a:t>– huolehdi, että on kunnossa </a:t>
            </a:r>
          </a:p>
        </p:txBody>
      </p:sp>
      <p:sp>
        <p:nvSpPr>
          <p:cNvPr id="8" name="Puolivapaa piirto 7"/>
          <p:cNvSpPr/>
          <p:nvPr/>
        </p:nvSpPr>
        <p:spPr>
          <a:xfrm>
            <a:off x="2348582" y="1140526"/>
            <a:ext cx="6399329" cy="2407191"/>
          </a:xfrm>
          <a:custGeom>
            <a:avLst/>
            <a:gdLst>
              <a:gd name="connsiteX0" fmla="*/ 0 w 6399329"/>
              <a:gd name="connsiteY0" fmla="*/ 300899 h 2407191"/>
              <a:gd name="connsiteX1" fmla="*/ 5195734 w 6399329"/>
              <a:gd name="connsiteY1" fmla="*/ 300899 h 2407191"/>
              <a:gd name="connsiteX2" fmla="*/ 5195734 w 6399329"/>
              <a:gd name="connsiteY2" fmla="*/ 0 h 2407191"/>
              <a:gd name="connsiteX3" fmla="*/ 6399329 w 6399329"/>
              <a:gd name="connsiteY3" fmla="*/ 1203596 h 2407191"/>
              <a:gd name="connsiteX4" fmla="*/ 5195734 w 6399329"/>
              <a:gd name="connsiteY4" fmla="*/ 2407191 h 2407191"/>
              <a:gd name="connsiteX5" fmla="*/ 5195734 w 6399329"/>
              <a:gd name="connsiteY5" fmla="*/ 2106292 h 2407191"/>
              <a:gd name="connsiteX6" fmla="*/ 0 w 6399329"/>
              <a:gd name="connsiteY6" fmla="*/ 2106292 h 2407191"/>
              <a:gd name="connsiteX7" fmla="*/ 0 w 6399329"/>
              <a:gd name="connsiteY7" fmla="*/ 300899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9329" h="2407191">
                <a:moveTo>
                  <a:pt x="0" y="300899"/>
                </a:moveTo>
                <a:lnTo>
                  <a:pt x="5195734" y="300899"/>
                </a:lnTo>
                <a:lnTo>
                  <a:pt x="5195734" y="0"/>
                </a:lnTo>
                <a:lnTo>
                  <a:pt x="6399329" y="1203596"/>
                </a:lnTo>
                <a:lnTo>
                  <a:pt x="5195734" y="2407191"/>
                </a:lnTo>
                <a:lnTo>
                  <a:pt x="5195734" y="2106292"/>
                </a:lnTo>
                <a:lnTo>
                  <a:pt x="0" y="2106292"/>
                </a:lnTo>
                <a:lnTo>
                  <a:pt x="0" y="300899"/>
                </a:lnTo>
                <a:close/>
              </a:path>
            </a:pathLst>
          </a:custGeom>
          <a:solidFill>
            <a:schemeClr val="accent1">
              <a:lumMod val="75000"/>
            </a:schemeClr>
          </a:solidFill>
          <a:ln>
            <a:solidFill>
              <a:srgbClr val="3399FF">
                <a:alpha val="90000"/>
              </a:srgbClr>
            </a:solidFill>
          </a:ln>
          <a:effectLst>
            <a:glow rad="101600">
              <a:schemeClr val="accent4">
                <a:satMod val="175000"/>
                <a:alpha val="40000"/>
              </a:schemeClr>
            </a:glo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350" tIns="307249" rIns="909047" bIns="307249" numCol="1" spcCol="1270" anchor="t" anchorCtr="0">
            <a:noAutofit/>
          </a:bodyPr>
          <a:lstStyle/>
          <a:p>
            <a:pPr marL="57150" lvl="1" indent="-57150" algn="l" defTabSz="444500">
              <a:lnSpc>
                <a:spcPct val="90000"/>
              </a:lnSpc>
              <a:spcBef>
                <a:spcPct val="0"/>
              </a:spcBef>
              <a:spcAft>
                <a:spcPct val="15000"/>
              </a:spcAft>
              <a:buChar char="••"/>
            </a:pPr>
            <a:endParaRPr lang="fi-FI" sz="1000" b="1" kern="1200" dirty="0"/>
          </a:p>
          <a:p>
            <a:pPr marL="228600" lvl="1" indent="-228600" algn="l" defTabSz="1066800">
              <a:lnSpc>
                <a:spcPct val="90000"/>
              </a:lnSpc>
              <a:spcBef>
                <a:spcPct val="0"/>
              </a:spcBef>
              <a:spcAft>
                <a:spcPct val="15000"/>
              </a:spcAft>
              <a:buChar char="••"/>
            </a:pPr>
            <a:r>
              <a:rPr lang="fi-FI" sz="2400" kern="1200" dirty="0">
                <a:solidFill>
                  <a:srgbClr val="FF0000"/>
                </a:solidFill>
              </a:rPr>
              <a:t>kokeen pakolliset opintojaksot opiskeltu</a:t>
            </a:r>
          </a:p>
          <a:p>
            <a:pPr marL="228600" lvl="1" indent="-228600" algn="l" defTabSz="1066800">
              <a:lnSpc>
                <a:spcPct val="90000"/>
              </a:lnSpc>
              <a:spcBef>
                <a:spcPct val="0"/>
              </a:spcBef>
              <a:spcAft>
                <a:spcPct val="15000"/>
              </a:spcAft>
              <a:buChar char="••"/>
            </a:pPr>
            <a:r>
              <a:rPr lang="fi-FI" sz="1800" kern="1200" dirty="0"/>
              <a:t>jos vieraassa kielessä ei ole pakollisia opintojaksoja, vähintään 3 opintojaksoa</a:t>
            </a:r>
          </a:p>
          <a:p>
            <a:pPr marL="228600" lvl="1" indent="-228600" algn="l" defTabSz="1066800">
              <a:lnSpc>
                <a:spcPct val="90000"/>
              </a:lnSpc>
              <a:spcBef>
                <a:spcPct val="0"/>
              </a:spcBef>
              <a:spcAft>
                <a:spcPct val="15000"/>
              </a:spcAft>
              <a:buChar char="••"/>
            </a:pPr>
            <a:r>
              <a:rPr lang="fi-FI" sz="1800" kern="1200" dirty="0"/>
              <a:t>erityistapaukset rehtorin luvalla</a:t>
            </a:r>
          </a:p>
        </p:txBody>
      </p:sp>
      <p:sp>
        <p:nvSpPr>
          <p:cNvPr id="9" name="Puolivapaa piirto 8"/>
          <p:cNvSpPr/>
          <p:nvPr/>
        </p:nvSpPr>
        <p:spPr>
          <a:xfrm>
            <a:off x="395546" y="1124744"/>
            <a:ext cx="1952493" cy="2407191"/>
          </a:xfrm>
          <a:custGeom>
            <a:avLst/>
            <a:gdLst>
              <a:gd name="connsiteX0" fmla="*/ 0 w 1952493"/>
              <a:gd name="connsiteY0" fmla="*/ 325422 h 2407191"/>
              <a:gd name="connsiteX1" fmla="*/ 95314 w 1952493"/>
              <a:gd name="connsiteY1" fmla="*/ 95314 h 2407191"/>
              <a:gd name="connsiteX2" fmla="*/ 325422 w 1952493"/>
              <a:gd name="connsiteY2" fmla="*/ 0 h 2407191"/>
              <a:gd name="connsiteX3" fmla="*/ 1627071 w 1952493"/>
              <a:gd name="connsiteY3" fmla="*/ 0 h 2407191"/>
              <a:gd name="connsiteX4" fmla="*/ 1857179 w 1952493"/>
              <a:gd name="connsiteY4" fmla="*/ 95314 h 2407191"/>
              <a:gd name="connsiteX5" fmla="*/ 1952493 w 1952493"/>
              <a:gd name="connsiteY5" fmla="*/ 325422 h 2407191"/>
              <a:gd name="connsiteX6" fmla="*/ 1952493 w 1952493"/>
              <a:gd name="connsiteY6" fmla="*/ 2081769 h 2407191"/>
              <a:gd name="connsiteX7" fmla="*/ 1857179 w 1952493"/>
              <a:gd name="connsiteY7" fmla="*/ 2311877 h 2407191"/>
              <a:gd name="connsiteX8" fmla="*/ 1627071 w 1952493"/>
              <a:gd name="connsiteY8" fmla="*/ 2407191 h 2407191"/>
              <a:gd name="connsiteX9" fmla="*/ 325422 w 1952493"/>
              <a:gd name="connsiteY9" fmla="*/ 2407191 h 2407191"/>
              <a:gd name="connsiteX10" fmla="*/ 95314 w 1952493"/>
              <a:gd name="connsiteY10" fmla="*/ 2311877 h 2407191"/>
              <a:gd name="connsiteX11" fmla="*/ 0 w 1952493"/>
              <a:gd name="connsiteY11" fmla="*/ 2081769 h 2407191"/>
              <a:gd name="connsiteX12" fmla="*/ 0 w 1952493"/>
              <a:gd name="connsiteY12" fmla="*/ 325422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2493" h="2407191">
                <a:moveTo>
                  <a:pt x="0" y="325422"/>
                </a:moveTo>
                <a:cubicBezTo>
                  <a:pt x="0" y="239115"/>
                  <a:pt x="34286" y="156342"/>
                  <a:pt x="95314" y="95314"/>
                </a:cubicBezTo>
                <a:cubicBezTo>
                  <a:pt x="156343" y="34286"/>
                  <a:pt x="239115" y="0"/>
                  <a:pt x="325422" y="0"/>
                </a:cubicBezTo>
                <a:lnTo>
                  <a:pt x="1627071" y="0"/>
                </a:lnTo>
                <a:cubicBezTo>
                  <a:pt x="1713378" y="0"/>
                  <a:pt x="1796151" y="34286"/>
                  <a:pt x="1857179" y="95314"/>
                </a:cubicBezTo>
                <a:cubicBezTo>
                  <a:pt x="1918207" y="156343"/>
                  <a:pt x="1952493" y="239115"/>
                  <a:pt x="1952493" y="325422"/>
                </a:cubicBezTo>
                <a:lnTo>
                  <a:pt x="1952493" y="2081769"/>
                </a:lnTo>
                <a:cubicBezTo>
                  <a:pt x="1952493" y="2168076"/>
                  <a:pt x="1918208" y="2250849"/>
                  <a:pt x="1857179" y="2311877"/>
                </a:cubicBezTo>
                <a:cubicBezTo>
                  <a:pt x="1796150" y="2372905"/>
                  <a:pt x="1713378" y="2407191"/>
                  <a:pt x="1627071" y="2407191"/>
                </a:cubicBezTo>
                <a:lnTo>
                  <a:pt x="325422" y="2407191"/>
                </a:lnTo>
                <a:cubicBezTo>
                  <a:pt x="239115" y="2407191"/>
                  <a:pt x="156342" y="2372905"/>
                  <a:pt x="95314" y="2311877"/>
                </a:cubicBezTo>
                <a:cubicBezTo>
                  <a:pt x="34286" y="2250848"/>
                  <a:pt x="0" y="2168076"/>
                  <a:pt x="0" y="2081769"/>
                </a:cubicBezTo>
                <a:lnTo>
                  <a:pt x="0" y="325422"/>
                </a:lnTo>
                <a:close/>
              </a:path>
            </a:pathLst>
          </a:custGeom>
          <a:solidFill>
            <a:srgbClr val="3399FF"/>
          </a:solidFill>
        </p:spPr>
        <p:style>
          <a:lnRef idx="0">
            <a:schemeClr val="accent5"/>
          </a:lnRef>
          <a:fillRef idx="3">
            <a:schemeClr val="accent5"/>
          </a:fillRef>
          <a:effectRef idx="3">
            <a:schemeClr val="accent5"/>
          </a:effectRef>
          <a:fontRef idx="minor">
            <a:schemeClr val="lt1"/>
          </a:fontRef>
        </p:style>
        <p:txBody>
          <a:bodyPr spcFirstLastPara="0" vert="horz" wrap="square" lIns="171513" tIns="133413" rIns="171513" bIns="133413" numCol="1" spcCol="1270" anchor="ctr" anchorCtr="0">
            <a:noAutofit/>
          </a:bodyPr>
          <a:lstStyle/>
          <a:p>
            <a:pPr lvl="0" algn="ctr" defTabSz="889000">
              <a:lnSpc>
                <a:spcPct val="90000"/>
              </a:lnSpc>
              <a:spcBef>
                <a:spcPct val="0"/>
              </a:spcBef>
              <a:spcAft>
                <a:spcPct val="35000"/>
              </a:spcAft>
              <a:buNone/>
            </a:pPr>
            <a:r>
              <a:rPr lang="fi-FI" sz="2000" b="1" kern="1200" dirty="0">
                <a:solidFill>
                  <a:schemeClr val="tx1"/>
                </a:solidFill>
              </a:rPr>
              <a:t>Lukion opiskelija</a:t>
            </a:r>
          </a:p>
        </p:txBody>
      </p:sp>
      <p:sp>
        <p:nvSpPr>
          <p:cNvPr id="10" name="Puolivapaa piirto 9"/>
          <p:cNvSpPr/>
          <p:nvPr/>
        </p:nvSpPr>
        <p:spPr>
          <a:xfrm>
            <a:off x="2411760" y="3726656"/>
            <a:ext cx="6391350" cy="2637621"/>
          </a:xfrm>
          <a:custGeom>
            <a:avLst/>
            <a:gdLst>
              <a:gd name="connsiteX0" fmla="*/ 0 w 6391350"/>
              <a:gd name="connsiteY0" fmla="*/ 300899 h 2407191"/>
              <a:gd name="connsiteX1" fmla="*/ 5187755 w 6391350"/>
              <a:gd name="connsiteY1" fmla="*/ 300899 h 2407191"/>
              <a:gd name="connsiteX2" fmla="*/ 5187755 w 6391350"/>
              <a:gd name="connsiteY2" fmla="*/ 0 h 2407191"/>
              <a:gd name="connsiteX3" fmla="*/ 6391350 w 6391350"/>
              <a:gd name="connsiteY3" fmla="*/ 1203596 h 2407191"/>
              <a:gd name="connsiteX4" fmla="*/ 5187755 w 6391350"/>
              <a:gd name="connsiteY4" fmla="*/ 2407191 h 2407191"/>
              <a:gd name="connsiteX5" fmla="*/ 5187755 w 6391350"/>
              <a:gd name="connsiteY5" fmla="*/ 2106292 h 2407191"/>
              <a:gd name="connsiteX6" fmla="*/ 0 w 6391350"/>
              <a:gd name="connsiteY6" fmla="*/ 2106292 h 2407191"/>
              <a:gd name="connsiteX7" fmla="*/ 0 w 6391350"/>
              <a:gd name="connsiteY7" fmla="*/ 300899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1350" h="2407191">
                <a:moveTo>
                  <a:pt x="0" y="300899"/>
                </a:moveTo>
                <a:lnTo>
                  <a:pt x="5187755" y="300899"/>
                </a:lnTo>
                <a:lnTo>
                  <a:pt x="5187755" y="0"/>
                </a:lnTo>
                <a:lnTo>
                  <a:pt x="6391350" y="1203596"/>
                </a:lnTo>
                <a:lnTo>
                  <a:pt x="5187755" y="2407191"/>
                </a:lnTo>
                <a:lnTo>
                  <a:pt x="5187755" y="2106292"/>
                </a:lnTo>
                <a:lnTo>
                  <a:pt x="0" y="2106292"/>
                </a:lnTo>
                <a:lnTo>
                  <a:pt x="0" y="300899"/>
                </a:lnTo>
                <a:close/>
              </a:path>
            </a:pathLst>
          </a:custGeom>
          <a:solidFill>
            <a:schemeClr val="accent1">
              <a:lumMod val="75000"/>
            </a:schemeClr>
          </a:solidFill>
          <a:ln>
            <a:solidFill>
              <a:srgbClr val="3399FF">
                <a:alpha val="90000"/>
              </a:srgbClr>
            </a:solidFill>
          </a:ln>
          <a:effectLst>
            <a:glow rad="101600">
              <a:schemeClr val="accent4">
                <a:satMod val="175000"/>
                <a:alpha val="40000"/>
              </a:schemeClr>
            </a:glo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350" tIns="307249" rIns="909047" bIns="307249" numCol="1" spcCol="1270" anchor="t" anchorCtr="0">
            <a:noAutofit/>
          </a:bodyPr>
          <a:lstStyle/>
          <a:p>
            <a:pPr marL="57150" lvl="1" indent="-57150" algn="l" defTabSz="444500">
              <a:lnSpc>
                <a:spcPct val="90000"/>
              </a:lnSpc>
              <a:spcBef>
                <a:spcPct val="0"/>
              </a:spcBef>
              <a:spcAft>
                <a:spcPct val="15000"/>
              </a:spcAft>
              <a:buChar char="••"/>
            </a:pPr>
            <a:endParaRPr lang="fi-FI" sz="1000" b="1" kern="1200" dirty="0"/>
          </a:p>
          <a:p>
            <a:pPr marL="228600" lvl="1" indent="-228600" algn="l" defTabSz="1111250">
              <a:lnSpc>
                <a:spcPct val="90000"/>
              </a:lnSpc>
              <a:spcBef>
                <a:spcPct val="0"/>
              </a:spcBef>
              <a:spcAft>
                <a:spcPct val="15000"/>
              </a:spcAft>
              <a:buChar char="••"/>
            </a:pPr>
            <a:r>
              <a:rPr lang="fi-FI" sz="2000" b="1" kern="1200" dirty="0"/>
              <a:t>180 opintopistettä ammatillisessa tutkinnossa</a:t>
            </a:r>
          </a:p>
          <a:p>
            <a:pPr marL="228600" lvl="1" indent="-228600" algn="l" defTabSz="1111250">
              <a:lnSpc>
                <a:spcPct val="90000"/>
              </a:lnSpc>
              <a:spcBef>
                <a:spcPct val="0"/>
              </a:spcBef>
              <a:spcAft>
                <a:spcPct val="15000"/>
              </a:spcAft>
              <a:buChar char="••"/>
            </a:pPr>
            <a:r>
              <a:rPr lang="fi-FI" sz="2000" b="1" kern="1200" dirty="0"/>
              <a:t>tutkintoa suorittavalta edellytetään vähintään 1,5 vuoden opintoja (90 opintopistettä)</a:t>
            </a:r>
          </a:p>
          <a:p>
            <a:pPr marL="228600" lvl="1" indent="-228600" algn="l" defTabSz="1111250">
              <a:lnSpc>
                <a:spcPct val="90000"/>
              </a:lnSpc>
              <a:spcBef>
                <a:spcPct val="0"/>
              </a:spcBef>
              <a:spcAft>
                <a:spcPct val="15000"/>
              </a:spcAft>
              <a:buChar char="••"/>
            </a:pPr>
            <a:r>
              <a:rPr lang="fi-FI" sz="2000" dirty="0">
                <a:solidFill>
                  <a:srgbClr val="FF0000"/>
                </a:solidFill>
              </a:rPr>
              <a:t>Pakolliset kurssit / opintojaksot!!</a:t>
            </a:r>
            <a:endParaRPr lang="fi-FI" sz="2000" b="1" kern="1200" dirty="0">
              <a:solidFill>
                <a:srgbClr val="FF0000"/>
              </a:solidFill>
            </a:endParaRPr>
          </a:p>
        </p:txBody>
      </p:sp>
      <p:sp>
        <p:nvSpPr>
          <p:cNvPr id="11" name="Puolivapaa piirto 10"/>
          <p:cNvSpPr/>
          <p:nvPr/>
        </p:nvSpPr>
        <p:spPr>
          <a:xfrm>
            <a:off x="395536" y="3773888"/>
            <a:ext cx="1958316" cy="2407191"/>
          </a:xfrm>
          <a:custGeom>
            <a:avLst/>
            <a:gdLst>
              <a:gd name="connsiteX0" fmla="*/ 0 w 1958316"/>
              <a:gd name="connsiteY0" fmla="*/ 326393 h 2407191"/>
              <a:gd name="connsiteX1" fmla="*/ 95599 w 1958316"/>
              <a:gd name="connsiteY1" fmla="*/ 95598 h 2407191"/>
              <a:gd name="connsiteX2" fmla="*/ 326394 w 1958316"/>
              <a:gd name="connsiteY2" fmla="*/ 0 h 2407191"/>
              <a:gd name="connsiteX3" fmla="*/ 1631923 w 1958316"/>
              <a:gd name="connsiteY3" fmla="*/ 0 h 2407191"/>
              <a:gd name="connsiteX4" fmla="*/ 1862718 w 1958316"/>
              <a:gd name="connsiteY4" fmla="*/ 95599 h 2407191"/>
              <a:gd name="connsiteX5" fmla="*/ 1958316 w 1958316"/>
              <a:gd name="connsiteY5" fmla="*/ 326394 h 2407191"/>
              <a:gd name="connsiteX6" fmla="*/ 1958316 w 1958316"/>
              <a:gd name="connsiteY6" fmla="*/ 2080798 h 2407191"/>
              <a:gd name="connsiteX7" fmla="*/ 1862718 w 1958316"/>
              <a:gd name="connsiteY7" fmla="*/ 2311593 h 2407191"/>
              <a:gd name="connsiteX8" fmla="*/ 1631923 w 1958316"/>
              <a:gd name="connsiteY8" fmla="*/ 2407191 h 2407191"/>
              <a:gd name="connsiteX9" fmla="*/ 326393 w 1958316"/>
              <a:gd name="connsiteY9" fmla="*/ 2407191 h 2407191"/>
              <a:gd name="connsiteX10" fmla="*/ 95598 w 1958316"/>
              <a:gd name="connsiteY10" fmla="*/ 2311593 h 2407191"/>
              <a:gd name="connsiteX11" fmla="*/ 0 w 1958316"/>
              <a:gd name="connsiteY11" fmla="*/ 2080798 h 2407191"/>
              <a:gd name="connsiteX12" fmla="*/ 0 w 1958316"/>
              <a:gd name="connsiteY12" fmla="*/ 326393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8316" h="2407191">
                <a:moveTo>
                  <a:pt x="0" y="326393"/>
                </a:moveTo>
                <a:cubicBezTo>
                  <a:pt x="0" y="239828"/>
                  <a:pt x="34388" y="156809"/>
                  <a:pt x="95599" y="95598"/>
                </a:cubicBezTo>
                <a:cubicBezTo>
                  <a:pt x="156810" y="34388"/>
                  <a:pt x="239829" y="0"/>
                  <a:pt x="326394" y="0"/>
                </a:cubicBezTo>
                <a:lnTo>
                  <a:pt x="1631923" y="0"/>
                </a:lnTo>
                <a:cubicBezTo>
                  <a:pt x="1718488" y="0"/>
                  <a:pt x="1801507" y="34388"/>
                  <a:pt x="1862718" y="95599"/>
                </a:cubicBezTo>
                <a:cubicBezTo>
                  <a:pt x="1923928" y="156810"/>
                  <a:pt x="1958316" y="239829"/>
                  <a:pt x="1958316" y="326394"/>
                </a:cubicBezTo>
                <a:lnTo>
                  <a:pt x="1958316" y="2080798"/>
                </a:lnTo>
                <a:cubicBezTo>
                  <a:pt x="1958316" y="2167363"/>
                  <a:pt x="1923928" y="2250382"/>
                  <a:pt x="1862718" y="2311593"/>
                </a:cubicBezTo>
                <a:cubicBezTo>
                  <a:pt x="1801507" y="2372804"/>
                  <a:pt x="1718488" y="2407191"/>
                  <a:pt x="1631923" y="2407191"/>
                </a:cubicBezTo>
                <a:lnTo>
                  <a:pt x="326393" y="2407191"/>
                </a:lnTo>
                <a:cubicBezTo>
                  <a:pt x="239828" y="2407191"/>
                  <a:pt x="156809" y="2372803"/>
                  <a:pt x="95598" y="2311593"/>
                </a:cubicBezTo>
                <a:cubicBezTo>
                  <a:pt x="34387" y="2250382"/>
                  <a:pt x="0" y="2167363"/>
                  <a:pt x="0" y="2080798"/>
                </a:cubicBezTo>
                <a:lnTo>
                  <a:pt x="0" y="326393"/>
                </a:lnTo>
                <a:close/>
              </a:path>
            </a:pathLst>
          </a:custGeom>
          <a:solidFill>
            <a:srgbClr val="3399FF"/>
          </a:solidFill>
        </p:spPr>
        <p:style>
          <a:lnRef idx="0">
            <a:schemeClr val="accent5"/>
          </a:lnRef>
          <a:fillRef idx="3">
            <a:schemeClr val="accent5"/>
          </a:fillRef>
          <a:effectRef idx="3">
            <a:schemeClr val="accent5"/>
          </a:effectRef>
          <a:fontRef idx="minor">
            <a:schemeClr val="lt1"/>
          </a:fontRef>
        </p:style>
        <p:txBody>
          <a:bodyPr spcFirstLastPara="0" vert="horz" wrap="square" lIns="171797" tIns="133697" rIns="171797" bIns="133697" numCol="1" spcCol="1270" anchor="ctr" anchorCtr="0">
            <a:noAutofit/>
          </a:bodyPr>
          <a:lstStyle/>
          <a:p>
            <a:pPr lvl="0" algn="ctr" defTabSz="889000">
              <a:lnSpc>
                <a:spcPct val="90000"/>
              </a:lnSpc>
              <a:spcBef>
                <a:spcPct val="0"/>
              </a:spcBef>
              <a:spcAft>
                <a:spcPct val="35000"/>
              </a:spcAft>
              <a:buNone/>
            </a:pPr>
            <a:r>
              <a:rPr lang="fi-FI" sz="2000" b="1" kern="1200" dirty="0">
                <a:solidFill>
                  <a:schemeClr val="tx1"/>
                </a:solidFill>
              </a:rPr>
              <a:t>Ammatillinen tutkinto</a:t>
            </a:r>
          </a:p>
        </p:txBody>
      </p:sp>
      <p:sp>
        <p:nvSpPr>
          <p:cNvPr id="6" name="Tekstikehys 5"/>
          <p:cNvSpPr txBox="1"/>
          <p:nvPr/>
        </p:nvSpPr>
        <p:spPr>
          <a:xfrm>
            <a:off x="467544" y="6309320"/>
            <a:ext cx="7884368"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None/>
            </a:pPr>
            <a:r>
              <a:rPr lang="fi-FI" sz="2000" dirty="0">
                <a:solidFill>
                  <a:srgbClr val="FF0000"/>
                </a:solidFill>
              </a:rPr>
              <a:t>HUOM. Koetehtävät perustuvat lukion pakollisiin ja valtakunnallisiin syventäviin opintoihin.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b="1" dirty="0">
                <a:solidFill>
                  <a:srgbClr val="FF0000"/>
                </a:solidFill>
              </a:rPr>
              <a:t>PIDÄTHÄN HUOLTA SIITÄ, ETTÄ SINULLA ON VÄHINTÄÄN PAKOLLISET OPINTOJAKSOT SUORITETTUINA 26.2. </a:t>
            </a:r>
            <a:r>
              <a:rPr lang="fi-FI" b="1">
                <a:solidFill>
                  <a:srgbClr val="FF0000"/>
                </a:solidFill>
              </a:rPr>
              <a:t>MENNESSÄ</a:t>
            </a:r>
            <a:endParaRPr lang="fi-FI" b="1" dirty="0">
              <a:solidFill>
                <a:srgbClr val="FF0000"/>
              </a:solidFill>
            </a:endParaRPr>
          </a:p>
          <a:p>
            <a:r>
              <a:rPr lang="fi-FI" b="1" dirty="0"/>
              <a:t>Jos ei ole, sinulla ei ole osallistumisoikeutta kokeeseen</a:t>
            </a:r>
          </a:p>
          <a:p>
            <a:r>
              <a:rPr lang="fi-FI" b="1" dirty="0"/>
              <a:t>Rehtori tekee päätöksen osallistumisoikeutta vaille jäämisestä</a:t>
            </a:r>
          </a:p>
        </p:txBody>
      </p:sp>
    </p:spTree>
    <p:extLst>
      <p:ext uri="{BB962C8B-B14F-4D97-AF65-F5344CB8AC3E}">
        <p14:creationId xmlns:p14="http://schemas.microsoft.com/office/powerpoint/2010/main" val="2951825496"/>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Osallistumisoikeus</a:t>
            </a:r>
          </a:p>
        </p:txBody>
      </p:sp>
      <p:sp>
        <p:nvSpPr>
          <p:cNvPr id="3" name="Sisällön paikkamerkki 2"/>
          <p:cNvSpPr>
            <a:spLocks noGrp="1"/>
          </p:cNvSpPr>
          <p:nvPr>
            <p:ph idx="1"/>
          </p:nvPr>
        </p:nvSpPr>
        <p:spPr/>
        <p:txBody>
          <a:bodyPr/>
          <a:lstStyle/>
          <a:p>
            <a:r>
              <a:rPr lang="fi-FI" dirty="0"/>
              <a:t>Henkilöllä on vähintään </a:t>
            </a:r>
            <a:r>
              <a:rPr lang="fi-FI" dirty="0">
                <a:solidFill>
                  <a:srgbClr val="FF0000"/>
                </a:solidFill>
              </a:rPr>
              <a:t>180 osaamispisteen laajuisen ammatillisen perustutkinnon</a:t>
            </a:r>
            <a:r>
              <a:rPr lang="fi-FI" dirty="0"/>
              <a:t> tai sitä vastaavan aiemman tutkinnon perusteella oikeus osallistua ylioppilastutkintoon ja siihen kuuluviin kokeisiin ilman lisäopintoja (lukiolaki 534/2017, 18 a §, laki ammatillisesta koulutuksesta 531/2017).</a:t>
            </a:r>
          </a:p>
        </p:txBody>
      </p:sp>
    </p:spTree>
    <p:extLst>
      <p:ext uri="{BB962C8B-B14F-4D97-AF65-F5344CB8AC3E}">
        <p14:creationId xmlns:p14="http://schemas.microsoft.com/office/powerpoint/2010/main" val="1116035510"/>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Osallistumisoikeus</a:t>
            </a:r>
          </a:p>
        </p:txBody>
      </p:sp>
      <p:sp>
        <p:nvSpPr>
          <p:cNvPr id="3" name="Sisällön paikkamerkki 2"/>
          <p:cNvSpPr>
            <a:spLocks noGrp="1"/>
          </p:cNvSpPr>
          <p:nvPr>
            <p:ph idx="1"/>
          </p:nvPr>
        </p:nvSpPr>
        <p:spPr/>
        <p:txBody>
          <a:bodyPr/>
          <a:lstStyle/>
          <a:p>
            <a:r>
              <a:rPr lang="fi-FI" dirty="0"/>
              <a:t>Henkilö, joka suorittaa 180 osaamispisteen laajuista ammatillista perustutkintoa, voi osallistua ylioppilastutkintoon opintojen ollessa vielä kesken. Häneltä edellytetään kuitenkin vähintään 90:ää osaamispistettä vastaavan osaamisen suorittamista ennen tutkintoon osallistumista (L 534/2017, 18 a §). </a:t>
            </a:r>
          </a:p>
        </p:txBody>
      </p:sp>
    </p:spTree>
    <p:extLst>
      <p:ext uri="{BB962C8B-B14F-4D97-AF65-F5344CB8AC3E}">
        <p14:creationId xmlns:p14="http://schemas.microsoft.com/office/powerpoint/2010/main" val="532045304"/>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Ilmoittautuminen</a:t>
            </a:r>
          </a:p>
        </p:txBody>
      </p:sp>
      <p:sp>
        <p:nvSpPr>
          <p:cNvPr id="3" name="Sisällön paikkamerkki 2"/>
          <p:cNvSpPr>
            <a:spLocks noGrp="1"/>
          </p:cNvSpPr>
          <p:nvPr>
            <p:ph idx="1"/>
          </p:nvPr>
        </p:nvSpPr>
        <p:spPr/>
        <p:txBody>
          <a:bodyPr/>
          <a:lstStyle/>
          <a:p>
            <a:pPr marL="273050" lvl="0" indent="-273050" eaLnBrk="1" hangingPunct="1">
              <a:buClr>
                <a:srgbClr val="0BD0D9"/>
              </a:buClr>
              <a:buSzPct val="95000"/>
              <a:buFont typeface="Wingdings 2" pitchFamily="18" charset="2"/>
              <a:buChar char=""/>
            </a:pPr>
            <a:r>
              <a:rPr lang="fi-FI" altLang="fi-FI" sz="2600" b="1" kern="1200" dirty="0">
                <a:solidFill>
                  <a:prstClr val="black"/>
                </a:solidFill>
              </a:rPr>
              <a:t>HUOM. SAMANA KOEPÄIVÄNÄ VOIT OSALLISTUA VAIN YHTEEN KOKEESEEN.</a:t>
            </a:r>
          </a:p>
          <a:p>
            <a:pPr marL="273050" lvl="0" indent="-273050" eaLnBrk="1" hangingPunct="1">
              <a:buClr>
                <a:srgbClr val="0BD0D9"/>
              </a:buClr>
              <a:buSzPct val="95000"/>
              <a:buFont typeface="Wingdings 2" pitchFamily="18" charset="2"/>
              <a:buChar char=""/>
            </a:pPr>
            <a:r>
              <a:rPr lang="fi-FI" altLang="fi-FI" sz="2600" kern="1200" dirty="0">
                <a:solidFill>
                  <a:prstClr val="black"/>
                </a:solidFill>
              </a:rPr>
              <a:t>POIKKEUS: LYHYET KIELET (koeaikaa 8h kahdelle kokeelle).</a:t>
            </a:r>
          </a:p>
          <a:p>
            <a:pPr marL="273050" lvl="0" indent="-273050" eaLnBrk="1" hangingPunct="1">
              <a:buClr>
                <a:srgbClr val="0BD0D9"/>
              </a:buClr>
              <a:buSzPct val="95000"/>
              <a:buFont typeface="Wingdings 2" pitchFamily="18" charset="2"/>
              <a:buChar char=""/>
            </a:pPr>
            <a:r>
              <a:rPr lang="fi-FI" altLang="fi-FI" sz="2600" kern="1200" dirty="0">
                <a:solidFill>
                  <a:prstClr val="black"/>
                </a:solidFill>
              </a:rPr>
              <a:t>Samalla tutkintokerralla ei siis voi kirjoittaa kahta pitkää kieltä, koska kokeet ovat samana päivänä, et myöskään kahta reaalikoetta.</a:t>
            </a:r>
          </a:p>
          <a:p>
            <a:pPr marL="273050" lvl="0" indent="-273050" eaLnBrk="1" hangingPunct="1">
              <a:buClr>
                <a:srgbClr val="0BD0D9"/>
              </a:buClr>
              <a:buSzPct val="95000"/>
              <a:buFont typeface="Wingdings 2" pitchFamily="18" charset="2"/>
              <a:buChar char=""/>
            </a:pPr>
            <a:r>
              <a:rPr lang="fi-FI" altLang="fi-FI" sz="2600" b="1" kern="1200" dirty="0">
                <a:solidFill>
                  <a:srgbClr val="FF3300"/>
                </a:solidFill>
              </a:rPr>
              <a:t>Tarkistathan YO-kirjoitussuunnitelmasi: </a:t>
            </a:r>
            <a:r>
              <a:rPr lang="fi-FI" altLang="fi-FI" sz="2600" kern="1200" dirty="0">
                <a:solidFill>
                  <a:srgbClr val="FF3300"/>
                </a:solidFill>
              </a:rPr>
              <a:t>sinulla </a:t>
            </a:r>
            <a:r>
              <a:rPr lang="fi-FI" altLang="fi-FI" sz="2600" u="sng" kern="1200" dirty="0">
                <a:solidFill>
                  <a:srgbClr val="FF3300"/>
                </a:solidFill>
              </a:rPr>
              <a:t>ei voi olla kahta saman koepäivän reaalikoetta </a:t>
            </a:r>
            <a:r>
              <a:rPr lang="fi-FI" altLang="fi-FI" sz="2600" kern="1200" dirty="0">
                <a:solidFill>
                  <a:srgbClr val="FF3300"/>
                </a:solidFill>
              </a:rPr>
              <a:t>samalla tutkintokerralla!</a:t>
            </a:r>
          </a:p>
          <a:p>
            <a:pPr marL="273050" lvl="0" indent="-273050" eaLnBrk="1" hangingPunct="1">
              <a:buClr>
                <a:srgbClr val="0BD0D9"/>
              </a:buClr>
              <a:buSzPct val="95000"/>
              <a:buFont typeface="Wingdings 2" pitchFamily="18" charset="2"/>
              <a:buChar char=""/>
            </a:pPr>
            <a:endParaRPr lang="fi-FI" altLang="fi-FI" sz="2600" kern="1200" dirty="0">
              <a:solidFill>
                <a:prstClr val="black"/>
              </a:solidFill>
            </a:endParaRPr>
          </a:p>
          <a:p>
            <a:pPr marL="273050" lvl="0" indent="-273050" eaLnBrk="1" hangingPunct="1">
              <a:buClr>
                <a:srgbClr val="0BD0D9"/>
              </a:buClr>
              <a:buSzPct val="95000"/>
              <a:buFont typeface="Wingdings 2" pitchFamily="18" charset="2"/>
              <a:buChar char=""/>
            </a:pPr>
            <a:endParaRPr lang="fi-FI" altLang="fi-FI" sz="2600" kern="1200" dirty="0">
              <a:solidFill>
                <a:prstClr val="black"/>
              </a:solidFill>
            </a:endParaRPr>
          </a:p>
        </p:txBody>
      </p:sp>
    </p:spTree>
    <p:extLst>
      <p:ext uri="{BB962C8B-B14F-4D97-AF65-F5344CB8AC3E}">
        <p14:creationId xmlns:p14="http://schemas.microsoft.com/office/powerpoint/2010/main" val="3467387452"/>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yöristetty suorakulmio 3"/>
          <p:cNvSpPr/>
          <p:nvPr/>
        </p:nvSpPr>
        <p:spPr bwMode="auto">
          <a:xfrm>
            <a:off x="539552" y="2780928"/>
            <a:ext cx="8280920" cy="1080120"/>
          </a:xfrm>
          <a:prstGeom prst="roundRect">
            <a:avLst/>
          </a:prstGeom>
          <a:solidFill>
            <a:schemeClr val="accent3">
              <a:lumMod val="85000"/>
            </a:schemeClr>
          </a:solidFill>
          <a:ln w="38100" cap="flat" cmpd="sng" algn="ctr">
            <a:solidFill>
              <a:srgbClr val="C00000"/>
            </a:solidFill>
            <a:prstDash val="solid"/>
            <a:round/>
            <a:headEnd type="none" w="med" len="med"/>
            <a:tailEnd type="none" w="med" len="med"/>
          </a:ln>
          <a:effectLst>
            <a:glow rad="228600">
              <a:schemeClr val="accent4">
                <a:satMod val="175000"/>
                <a:alpha val="40000"/>
              </a:schemeClr>
            </a:glow>
          </a:effectLst>
        </p:spPr>
        <p:txBody>
          <a:bodyPr anchor="ctr">
            <a:spAutoFit/>
          </a:bodyPr>
          <a:lstStyle/>
          <a:p>
            <a:pPr marL="269875" indent="-269875">
              <a:defRPr/>
            </a:pPr>
            <a:endParaRPr lang="fi-FI" dirty="0"/>
          </a:p>
        </p:txBody>
      </p:sp>
      <p:sp>
        <p:nvSpPr>
          <p:cNvPr id="15365" name="Rectangle 2"/>
          <p:cNvSpPr>
            <a:spLocks noGrp="1" noChangeArrowheads="1"/>
          </p:cNvSpPr>
          <p:nvPr>
            <p:ph type="title"/>
          </p:nvPr>
        </p:nvSpPr>
        <p:spPr bwMode="auto">
          <a:xfrm>
            <a:off x="889595" y="115888"/>
            <a:ext cx="6562725" cy="7778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Ilmoittautuminen</a:t>
            </a:r>
          </a:p>
        </p:txBody>
      </p:sp>
      <p:sp>
        <p:nvSpPr>
          <p:cNvPr id="15366" name="Rectangle 3"/>
          <p:cNvSpPr>
            <a:spLocks noGrp="1" noChangeArrowheads="1"/>
          </p:cNvSpPr>
          <p:nvPr>
            <p:ph type="body" idx="1"/>
          </p:nvPr>
        </p:nvSpPr>
        <p:spPr bwMode="auto">
          <a:xfrm>
            <a:off x="457200" y="1600200"/>
            <a:ext cx="8579296"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dirty="0">
                <a:latin typeface="Arial" pitchFamily="34" charset="0"/>
                <a:cs typeface="Arial" pitchFamily="34" charset="0"/>
              </a:rPr>
              <a:t>Kevään 2024 tutkintoon 23.11. mennessä </a:t>
            </a:r>
          </a:p>
          <a:p>
            <a:pPr eaLnBrk="1" hangingPunct="1"/>
            <a:endParaRPr lang="fi-FI" dirty="0">
              <a:latin typeface="Arial" pitchFamily="34" charset="0"/>
              <a:cs typeface="Arial" pitchFamily="34" charset="0"/>
            </a:endParaRPr>
          </a:p>
          <a:p>
            <a:pPr eaLnBrk="1" hangingPunct="1"/>
            <a:r>
              <a:rPr lang="fi-FI" u="sng" dirty="0">
                <a:solidFill>
                  <a:srgbClr val="CC3300"/>
                </a:solidFill>
                <a:latin typeface="Arial" pitchFamily="34" charset="0"/>
                <a:cs typeface="Arial" pitchFamily="34" charset="0"/>
              </a:rPr>
              <a:t>ilmoittautuminen on sitova: valintoja et voi jälkikäteen muuttaa</a:t>
            </a:r>
          </a:p>
          <a:p>
            <a:pPr eaLnBrk="1" hangingPunct="1"/>
            <a:r>
              <a:rPr lang="fi-FI" sz="2800" dirty="0">
                <a:latin typeface="Arial" pitchFamily="34" charset="0"/>
                <a:cs typeface="Arial" pitchFamily="34" charset="0"/>
              </a:rPr>
              <a:t>ilmoittautuminen </a:t>
            </a:r>
            <a:r>
              <a:rPr lang="fi-FI" sz="2800" dirty="0" err="1">
                <a:latin typeface="Arial" pitchFamily="34" charset="0"/>
                <a:cs typeface="Arial" pitchFamily="34" charset="0"/>
              </a:rPr>
              <a:t>WILMAssa</a:t>
            </a:r>
            <a:r>
              <a:rPr lang="fi-FI" sz="2800" dirty="0">
                <a:latin typeface="Arial" pitchFamily="34" charset="0"/>
                <a:cs typeface="Arial" pitchFamily="34" charset="0"/>
              </a:rPr>
              <a:t> </a:t>
            </a:r>
            <a:r>
              <a:rPr lang="fi-FI" sz="2800" b="1" dirty="0">
                <a:solidFill>
                  <a:srgbClr val="FF0000"/>
                </a:solidFill>
                <a:latin typeface="Arial" pitchFamily="34" charset="0"/>
                <a:cs typeface="Arial" pitchFamily="34" charset="0"/>
              </a:rPr>
              <a:t>jokaiseen tutkintokertaan erikseen </a:t>
            </a:r>
            <a:r>
              <a:rPr lang="fi-FI" sz="2800" dirty="0">
                <a:solidFill>
                  <a:srgbClr val="FF0000"/>
                </a:solidFill>
                <a:latin typeface="Arial" pitchFamily="34" charset="0"/>
                <a:cs typeface="Arial" pitchFamily="34" charset="0"/>
              </a:rPr>
              <a:t>(Lomakkeet -&gt; Ilmoittautuminen ylioppilaskirjoituksiin)</a:t>
            </a:r>
          </a:p>
          <a:p>
            <a:pPr eaLnBrk="1" hangingPunct="1"/>
            <a:r>
              <a:rPr lang="fi-FI" sz="2800" dirty="0">
                <a:latin typeface="Arial" pitchFamily="34" charset="0"/>
                <a:cs typeface="Arial" pitchFamily="34" charset="0"/>
              </a:rPr>
              <a:t>poikkeuksiin, muutoksiin ja mitätöintiin on oltava erityisen painavat syyt</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Päivämääriä</a:t>
            </a:r>
          </a:p>
        </p:txBody>
      </p:sp>
      <p:sp>
        <p:nvSpPr>
          <p:cNvPr id="3" name="Sisällön paikkamerkki 2"/>
          <p:cNvSpPr>
            <a:spLocks noGrp="1"/>
          </p:cNvSpPr>
          <p:nvPr>
            <p:ph idx="1"/>
          </p:nvPr>
        </p:nvSpPr>
        <p:spPr/>
        <p:txBody>
          <a:bodyPr/>
          <a:lstStyle/>
          <a:p>
            <a:r>
              <a:rPr lang="fi-FI" sz="2800" b="1" dirty="0">
                <a:solidFill>
                  <a:srgbClr val="FF0000"/>
                </a:solidFill>
              </a:rPr>
              <a:t>ILMOITTAUTUMINEN KEVÄÄN 2024 YO-KIRJOITUKSIIN</a:t>
            </a:r>
          </a:p>
          <a:p>
            <a:r>
              <a:rPr lang="fi-FI" sz="2800" b="1" dirty="0">
                <a:solidFill>
                  <a:srgbClr val="FF0000"/>
                </a:solidFill>
              </a:rPr>
              <a:t>Viimeistään 23.11. Wilmassa; </a:t>
            </a:r>
            <a:r>
              <a:rPr lang="fi-FI" sz="2800" b="1" u="sng" dirty="0">
                <a:solidFill>
                  <a:srgbClr val="FF0000"/>
                </a:solidFill>
              </a:rPr>
              <a:t>toimitat myös allekirjoitetun printin ilmoittautumislomakkeesta koulun kansliaan</a:t>
            </a:r>
          </a:p>
          <a:p>
            <a:r>
              <a:rPr lang="fi-FI" sz="2800" b="1" dirty="0">
                <a:solidFill>
                  <a:srgbClr val="002060"/>
                </a:solidFill>
              </a:rPr>
              <a:t>Syksyn tulokset tulevat 9.11. – siirretään Wilmaan</a:t>
            </a:r>
          </a:p>
          <a:p>
            <a:r>
              <a:rPr lang="fi-FI" sz="2800" b="1" i="1" dirty="0">
                <a:solidFill>
                  <a:srgbClr val="FF0000"/>
                </a:solidFill>
              </a:rPr>
              <a:t>Ilmoittautuminen aukeaa pe 10.11. – älä jätä viime tippaan</a:t>
            </a:r>
          </a:p>
        </p:txBody>
      </p:sp>
    </p:spTree>
    <p:extLst>
      <p:ext uri="{BB962C8B-B14F-4D97-AF65-F5344CB8AC3E}">
        <p14:creationId xmlns:p14="http://schemas.microsoft.com/office/powerpoint/2010/main" val="2233020580"/>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Ilmoittautuminen</a:t>
            </a:r>
          </a:p>
        </p:txBody>
      </p:sp>
      <p:sp>
        <p:nvSpPr>
          <p:cNvPr id="3" name="Sisällön paikkamerkki 2"/>
          <p:cNvSpPr>
            <a:spLocks noGrp="1"/>
          </p:cNvSpPr>
          <p:nvPr>
            <p:ph idx="1"/>
          </p:nvPr>
        </p:nvSpPr>
        <p:spPr/>
        <p:txBody>
          <a:bodyPr/>
          <a:lstStyle/>
          <a:p>
            <a:pPr marL="274320" lvl="0" indent="-274320" eaLnBrk="1" fontAlgn="auto" hangingPunct="1">
              <a:lnSpc>
                <a:spcPct val="80000"/>
              </a:lnSpc>
              <a:spcAft>
                <a:spcPts val="0"/>
              </a:spcAft>
              <a:buClr>
                <a:srgbClr val="0BD0D9"/>
              </a:buClr>
              <a:buSzPct val="95000"/>
              <a:buFont typeface="Wingdings 2"/>
              <a:buChar char=""/>
              <a:defRPr/>
            </a:pPr>
            <a:r>
              <a:rPr lang="fi-FI" b="1" u="sng" kern="1200" dirty="0">
                <a:solidFill>
                  <a:prstClr val="black"/>
                </a:solidFill>
              </a:rPr>
              <a:t>mitkä ja minkä tasoiset </a:t>
            </a:r>
            <a:r>
              <a:rPr lang="fi-FI" b="1" kern="1200" dirty="0">
                <a:solidFill>
                  <a:prstClr val="black"/>
                </a:solidFill>
              </a:rPr>
              <a:t>kokeet suoritat </a:t>
            </a:r>
          </a:p>
          <a:p>
            <a:pPr marL="274320" lvl="0" indent="-274320" eaLnBrk="1" fontAlgn="auto" hangingPunct="1">
              <a:lnSpc>
                <a:spcPct val="80000"/>
              </a:lnSpc>
              <a:spcAft>
                <a:spcPts val="0"/>
              </a:spcAft>
              <a:buClr>
                <a:srgbClr val="0BD0D9"/>
              </a:buClr>
              <a:buSzPct val="95000"/>
              <a:buFont typeface="Wingdings 2"/>
              <a:buChar char=""/>
              <a:defRPr/>
            </a:pPr>
            <a:r>
              <a:rPr lang="fi-FI" b="1" u="sng" kern="1200" dirty="0">
                <a:solidFill>
                  <a:prstClr val="black"/>
                </a:solidFill>
              </a:rPr>
              <a:t>hajautussuunnitelma </a:t>
            </a:r>
            <a:r>
              <a:rPr lang="fi-FI" b="1" kern="1200" dirty="0">
                <a:solidFill>
                  <a:prstClr val="black"/>
                </a:solidFill>
              </a:rPr>
              <a:t>(vähintään 5 koetta)</a:t>
            </a:r>
          </a:p>
          <a:p>
            <a:pPr marL="274320" lvl="0" indent="-274320" eaLnBrk="1" fontAlgn="auto" hangingPunct="1">
              <a:lnSpc>
                <a:spcPct val="80000"/>
              </a:lnSpc>
              <a:spcAft>
                <a:spcPts val="0"/>
              </a:spcAft>
              <a:buClr>
                <a:srgbClr val="0BD0D9"/>
              </a:buClr>
              <a:buSzPct val="95000"/>
              <a:buFont typeface="Wingdings 2"/>
              <a:buChar char=""/>
              <a:defRPr/>
            </a:pPr>
            <a:r>
              <a:rPr lang="fi-FI" kern="1200" dirty="0">
                <a:solidFill>
                  <a:prstClr val="black"/>
                </a:solidFill>
              </a:rPr>
              <a:t>onko erityisjärjestelyjä YO-kokeeseen (jos on jo haettu ja myönnetty – ne näkyvät Wilmassa)</a:t>
            </a:r>
          </a:p>
          <a:p>
            <a:pPr marL="274320" lvl="0" indent="-274320" eaLnBrk="1" fontAlgn="auto" hangingPunct="1">
              <a:lnSpc>
                <a:spcPct val="80000"/>
              </a:lnSpc>
              <a:spcAft>
                <a:spcPts val="0"/>
              </a:spcAft>
              <a:buClr>
                <a:srgbClr val="0BD0D9"/>
              </a:buClr>
              <a:buSzPct val="95000"/>
              <a:buFont typeface="Wingdings 2"/>
              <a:buChar char=""/>
              <a:defRPr/>
            </a:pPr>
            <a:r>
              <a:rPr lang="fi-FI" kern="1200" dirty="0">
                <a:solidFill>
                  <a:srgbClr val="FF0000"/>
                </a:solidFill>
              </a:rPr>
              <a:t>tarkista osoite- ja puhelintietosi Wilma-lomakkeesta, ja </a:t>
            </a:r>
            <a:r>
              <a:rPr lang="fi-FI" kern="1200" dirty="0"/>
              <a:t>korjaa</a:t>
            </a:r>
            <a:r>
              <a:rPr lang="fi-FI" kern="1200" dirty="0">
                <a:solidFill>
                  <a:srgbClr val="FF0000"/>
                </a:solidFill>
              </a:rPr>
              <a:t>, jos on muuttuneita tietoja se on mahdollista; tai </a:t>
            </a:r>
            <a:r>
              <a:rPr lang="fi-FI" kern="1200" dirty="0"/>
              <a:t>korjaa kynällä printtiin</a:t>
            </a:r>
            <a:r>
              <a:rPr lang="fi-FI" kern="1200" dirty="0">
                <a:solidFill>
                  <a:srgbClr val="FF0000"/>
                </a:solidFill>
              </a:rPr>
              <a:t>, niin korjataan kansliassa, kun tuot lomakkeen</a:t>
            </a:r>
          </a:p>
        </p:txBody>
      </p:sp>
    </p:spTree>
    <p:extLst>
      <p:ext uri="{BB962C8B-B14F-4D97-AF65-F5344CB8AC3E}">
        <p14:creationId xmlns:p14="http://schemas.microsoft.com/office/powerpoint/2010/main" val="216528742"/>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57200"/>
            <a:ext cx="8229600" cy="1143000"/>
          </a:xfrm>
        </p:spPr>
        <p:txBody>
          <a:bodyPr/>
          <a:lstStyle/>
          <a:p>
            <a:r>
              <a:rPr lang="fi-FI" sz="3600" dirty="0">
                <a:solidFill>
                  <a:schemeClr val="bg1"/>
                </a:solidFill>
              </a:rPr>
              <a:t>Ilmoittautuminen Wilmassa</a:t>
            </a:r>
          </a:p>
        </p:txBody>
      </p:sp>
      <p:sp>
        <p:nvSpPr>
          <p:cNvPr id="3" name="Sisällön paikkamerkki 2"/>
          <p:cNvSpPr>
            <a:spLocks noGrp="1"/>
          </p:cNvSpPr>
          <p:nvPr>
            <p:ph idx="1"/>
          </p:nvPr>
        </p:nvSpPr>
        <p:spPr/>
        <p:txBody>
          <a:bodyPr/>
          <a:lstStyle/>
          <a:p>
            <a:r>
              <a:rPr lang="fi-FI" sz="2400" dirty="0"/>
              <a:t>Lomakkeet -&gt; Ilmoittautuminen ylioppilaskirjoituksiin</a:t>
            </a:r>
          </a:p>
          <a:p>
            <a:r>
              <a:rPr lang="fi-FI" sz="2400" dirty="0"/>
              <a:t>Kokelaslaji: </a:t>
            </a:r>
            <a:r>
              <a:rPr lang="fi-FI" sz="2400" b="1" dirty="0"/>
              <a:t>11 Ylioppilastutkinnon suorittaja</a:t>
            </a:r>
          </a:p>
          <a:p>
            <a:r>
              <a:rPr lang="fi-FI" sz="2400" dirty="0"/>
              <a:t>Tarkista huolella YO-aine, johon ilmoittaudut, ja sen </a:t>
            </a:r>
            <a:r>
              <a:rPr lang="fi-FI" sz="2400" b="1" dirty="0"/>
              <a:t>taso</a:t>
            </a:r>
            <a:r>
              <a:rPr lang="fi-FI" sz="2400" dirty="0"/>
              <a:t>, että on oikein</a:t>
            </a:r>
          </a:p>
          <a:p>
            <a:r>
              <a:rPr lang="fi-FI" sz="2400" dirty="0"/>
              <a:t>Suoritusaika: klikkaa kohtaa, mutta </a:t>
            </a:r>
            <a:r>
              <a:rPr lang="fi-FI" sz="2400" b="1" dirty="0"/>
              <a:t>älä muuta siihen mitään! (tulee automaattisesti 2024K)</a:t>
            </a:r>
          </a:p>
          <a:p>
            <a:r>
              <a:rPr lang="fi-FI" sz="2400" dirty="0"/>
              <a:t>Lisäksi sinulla on </a:t>
            </a:r>
            <a:r>
              <a:rPr lang="fi-FI" sz="2400" u="sng" dirty="0"/>
              <a:t>kirjoitusten hajauttamissuunnitelma</a:t>
            </a:r>
          </a:p>
          <a:p>
            <a:r>
              <a:rPr lang="fi-FI" sz="2400" b="1" dirty="0">
                <a:solidFill>
                  <a:srgbClr val="FF0000"/>
                </a:solidFill>
              </a:rPr>
              <a:t>Ilmoittautuminen jokaiselle kirjoituskerralle tehdään erikseen</a:t>
            </a:r>
          </a:p>
          <a:p>
            <a:pPr lvl="0"/>
            <a:r>
              <a:rPr lang="fi-FI" sz="2400" dirty="0">
                <a:solidFill>
                  <a:srgbClr val="000000"/>
                </a:solidFill>
              </a:rPr>
              <a:t>Ilmoittautuminen on </a:t>
            </a:r>
            <a:r>
              <a:rPr lang="fi-FI" sz="2400" u="sng" dirty="0">
                <a:solidFill>
                  <a:srgbClr val="000000"/>
                </a:solidFill>
              </a:rPr>
              <a:t>sitova</a:t>
            </a:r>
          </a:p>
          <a:p>
            <a:pPr lvl="0"/>
            <a:r>
              <a:rPr lang="fi-FI" sz="2400" b="1" u="sng" dirty="0">
                <a:solidFill>
                  <a:srgbClr val="FF0000"/>
                </a:solidFill>
              </a:rPr>
              <a:t>Printtaa ja allekirjoita lomake. Tuo se opinto-ohjaajalle tai kansliaan.</a:t>
            </a:r>
          </a:p>
          <a:p>
            <a:endParaRPr lang="fi-FI" sz="2400" dirty="0">
              <a:solidFill>
                <a:srgbClr val="FF0000"/>
              </a:solidFill>
            </a:endParaRPr>
          </a:p>
        </p:txBody>
      </p:sp>
    </p:spTree>
    <p:extLst>
      <p:ext uri="{BB962C8B-B14F-4D97-AF65-F5344CB8AC3E}">
        <p14:creationId xmlns:p14="http://schemas.microsoft.com/office/powerpoint/2010/main" val="144245496"/>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200" dirty="0">
                <a:solidFill>
                  <a:schemeClr val="bg1"/>
                </a:solidFill>
                <a:latin typeface="Arial Rounded MT Bold" pitchFamily="34" charset="0"/>
              </a:rPr>
              <a:t>Hylätyn kokeen uusiminen</a:t>
            </a:r>
          </a:p>
        </p:txBody>
      </p:sp>
      <p:sp>
        <p:nvSpPr>
          <p:cNvPr id="4" name="Oval 9"/>
          <p:cNvSpPr>
            <a:spLocks noChangeArrowheads="1"/>
          </p:cNvSpPr>
          <p:nvPr/>
        </p:nvSpPr>
        <p:spPr bwMode="auto">
          <a:xfrm>
            <a:off x="2808288" y="1052513"/>
            <a:ext cx="3132137" cy="1511300"/>
          </a:xfrm>
          <a:prstGeom prst="ellipse">
            <a:avLst/>
          </a:pr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defRPr/>
            </a:pPr>
            <a:endParaRPr lang="fi-FI" dirty="0"/>
          </a:p>
        </p:txBody>
      </p:sp>
      <p:sp>
        <p:nvSpPr>
          <p:cNvPr id="5" name="Rectangle 3"/>
          <p:cNvSpPr txBox="1">
            <a:spLocks noChangeArrowheads="1"/>
          </p:cNvSpPr>
          <p:nvPr/>
        </p:nvSpPr>
        <p:spPr bwMode="auto">
          <a:xfrm>
            <a:off x="395288" y="4221163"/>
            <a:ext cx="4464050" cy="165735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20000"/>
              </a:spcBef>
              <a:spcAft>
                <a:spcPct val="0"/>
              </a:spcAft>
              <a:buClrTx/>
              <a:buSzTx/>
              <a:buFontTx/>
              <a:buChar char="•"/>
              <a:tabLst/>
              <a:defRPr/>
            </a:pPr>
            <a:r>
              <a:rPr lang="fi-FI" kern="0" dirty="0">
                <a:solidFill>
                  <a:srgbClr val="CC3300"/>
                </a:solidFill>
                <a:effectLst>
                  <a:outerShdw blurRad="38100" dist="38100" dir="2700000" algn="tl">
                    <a:srgbClr val="C0C0C0"/>
                  </a:outerShdw>
                </a:effectLst>
                <a:latin typeface="+mn-lt"/>
              </a:rPr>
              <a:t>kolme</a:t>
            </a:r>
            <a:r>
              <a:rPr kumimoji="0" lang="fi-FI" sz="2400" b="1" i="0" u="none" strike="noStrike" kern="0" cap="none" spc="0" normalizeH="0" baseline="0" noProof="0" dirty="0">
                <a:ln>
                  <a:noFill/>
                </a:ln>
                <a:solidFill>
                  <a:schemeClr val="tx1"/>
                </a:solidFill>
                <a:effectLst/>
                <a:uLnTx/>
                <a:uFillTx/>
                <a:latin typeface="+mn-lt"/>
                <a:ea typeface="+mn-ea"/>
                <a:cs typeface="+mn-cs"/>
              </a:rPr>
              <a:t> kertaa koetta välittömästi </a:t>
            </a:r>
            <a:r>
              <a:rPr kumimoji="0" lang="fi-FI" sz="2400" b="1" i="0" u="sng" strike="noStrike" kern="0" cap="none" spc="0" normalizeH="0" baseline="0" noProof="0" dirty="0">
                <a:ln>
                  <a:noFill/>
                </a:ln>
                <a:solidFill>
                  <a:schemeClr val="tx1"/>
                </a:solidFill>
                <a:effectLst/>
                <a:uLnTx/>
                <a:uFillTx/>
                <a:latin typeface="+mn-lt"/>
                <a:ea typeface="+mn-ea"/>
                <a:cs typeface="+mn-cs"/>
              </a:rPr>
              <a:t>seuraavien kolmen tutkintokerran aikana tutkinnon </a:t>
            </a:r>
            <a:r>
              <a:rPr lang="fi-FI" u="sng" kern="0" dirty="0">
                <a:latin typeface="+mn-lt"/>
              </a:rPr>
              <a:t>o</a:t>
            </a:r>
            <a:r>
              <a:rPr kumimoji="0" lang="fi-FI" sz="2400" b="1" i="0" u="sng" strike="noStrike" kern="0" cap="none" spc="0" normalizeH="0" baseline="0" noProof="0" dirty="0" err="1">
                <a:ln>
                  <a:noFill/>
                </a:ln>
                <a:solidFill>
                  <a:schemeClr val="tx1"/>
                </a:solidFill>
                <a:effectLst/>
                <a:uLnTx/>
                <a:uFillTx/>
                <a:latin typeface="+mn-lt"/>
                <a:ea typeface="+mn-ea"/>
                <a:cs typeface="+mn-cs"/>
              </a:rPr>
              <a:t>llessa</a:t>
            </a:r>
            <a:r>
              <a:rPr kumimoji="0" lang="fi-FI" sz="2400" b="1" i="0" u="sng" strike="noStrike" kern="0" cap="none" spc="0" normalizeH="0" noProof="0" dirty="0">
                <a:ln>
                  <a:noFill/>
                </a:ln>
                <a:solidFill>
                  <a:schemeClr val="tx1"/>
                </a:solidFill>
                <a:effectLst/>
                <a:uLnTx/>
                <a:uFillTx/>
                <a:latin typeface="+mn-lt"/>
                <a:ea typeface="+mn-ea"/>
                <a:cs typeface="+mn-cs"/>
              </a:rPr>
              <a:t> kesken</a:t>
            </a:r>
            <a:endParaRPr kumimoji="0" lang="fi-FI" sz="2400" b="1" i="0" u="sng" strike="noStrike" kern="0" cap="none" spc="0" normalizeH="0" baseline="0" noProof="0" dirty="0">
              <a:ln>
                <a:noFill/>
              </a:ln>
              <a:solidFill>
                <a:schemeClr val="tx1"/>
              </a:solidFill>
              <a:effectLst/>
              <a:uLnTx/>
              <a:uFillTx/>
              <a:latin typeface="+mn-lt"/>
              <a:ea typeface="+mn-ea"/>
              <a:cs typeface="+mn-cs"/>
            </a:endParaRPr>
          </a:p>
        </p:txBody>
      </p:sp>
      <p:sp>
        <p:nvSpPr>
          <p:cNvPr id="6" name="Text Box 6"/>
          <p:cNvSpPr txBox="1">
            <a:spLocks noChangeArrowheads="1"/>
          </p:cNvSpPr>
          <p:nvPr/>
        </p:nvSpPr>
        <p:spPr bwMode="auto">
          <a:xfrm>
            <a:off x="3132138" y="1339850"/>
            <a:ext cx="2376487" cy="1009650"/>
          </a:xfrm>
          <a:prstGeom prst="rect">
            <a:avLst/>
          </a:prstGeom>
          <a:noFill/>
          <a:ln w="9525">
            <a:noFill/>
            <a:miter lim="800000"/>
            <a:headEnd/>
            <a:tailEnd/>
          </a:ln>
        </p:spPr>
        <p:txBody>
          <a:bodyPr>
            <a:spAutoFit/>
          </a:bodyPr>
          <a:lstStyle/>
          <a:p>
            <a:pPr algn="ctr">
              <a:buSzTx/>
              <a:buFontTx/>
              <a:buNone/>
            </a:pPr>
            <a:r>
              <a:rPr lang="fi-FI" sz="2800" dirty="0">
                <a:solidFill>
                  <a:schemeClr val="bg1"/>
                </a:solidFill>
              </a:rPr>
              <a:t>Hylätty koe</a:t>
            </a:r>
          </a:p>
          <a:p>
            <a:pPr algn="ctr">
              <a:spcBef>
                <a:spcPct val="15000"/>
              </a:spcBef>
              <a:buSzTx/>
              <a:buFontTx/>
              <a:buNone/>
            </a:pPr>
            <a:r>
              <a:rPr lang="fi-FI" sz="2800" dirty="0">
                <a:solidFill>
                  <a:schemeClr val="bg1"/>
                </a:solidFill>
              </a:rPr>
              <a:t>(i)</a:t>
            </a:r>
          </a:p>
        </p:txBody>
      </p:sp>
      <p:sp>
        <p:nvSpPr>
          <p:cNvPr id="7" name="Rectangle 10"/>
          <p:cNvSpPr>
            <a:spLocks noChangeArrowheads="1"/>
          </p:cNvSpPr>
          <p:nvPr/>
        </p:nvSpPr>
        <p:spPr bwMode="auto">
          <a:xfrm>
            <a:off x="5004048" y="4365625"/>
            <a:ext cx="4139952" cy="1569660"/>
          </a:xfrm>
          <a:prstGeom prst="rect">
            <a:avLst/>
          </a:prstGeom>
          <a:noFill/>
          <a:ln w="38100" algn="ctr">
            <a:noFill/>
            <a:miter lim="800000"/>
            <a:headEnd/>
            <a:tailEnd/>
          </a:ln>
          <a:effectLst/>
        </p:spPr>
        <p:txBody>
          <a:bodyPr wrap="square">
            <a:spAutoFit/>
          </a:bodyPr>
          <a:lstStyle/>
          <a:p>
            <a:pPr marL="269875" indent="-269875">
              <a:spcBef>
                <a:spcPct val="20000"/>
              </a:spcBef>
              <a:buSzTx/>
              <a:defRPr/>
            </a:pPr>
            <a:r>
              <a:rPr lang="fi-FI" u="sng" dirty="0"/>
              <a:t>rajattomasti tutkinnon suorittamisen jälkeen – </a:t>
            </a:r>
            <a:r>
              <a:rPr lang="fi-FI" dirty="0"/>
              <a:t>koskee sekä pakollisia että ylimääräisiä kokeita</a:t>
            </a:r>
          </a:p>
        </p:txBody>
      </p:sp>
      <p:sp>
        <p:nvSpPr>
          <p:cNvPr id="8" name="AutoShape 11"/>
          <p:cNvSpPr>
            <a:spLocks noChangeArrowheads="1"/>
          </p:cNvSpPr>
          <p:nvPr/>
        </p:nvSpPr>
        <p:spPr bwMode="auto">
          <a:xfrm rot="6907669">
            <a:off x="2476501" y="3027362"/>
            <a:ext cx="1655762" cy="792163"/>
          </a:xfrm>
          <a:custGeom>
            <a:avLst/>
            <a:gdLst>
              <a:gd name="T0" fmla="*/ 95192598 w 21600"/>
              <a:gd name="T1" fmla="*/ 0 h 21600"/>
              <a:gd name="T2" fmla="*/ 0 w 21600"/>
              <a:gd name="T3" fmla="*/ 14525995 h 21600"/>
              <a:gd name="T4" fmla="*/ 95192598 w 21600"/>
              <a:gd name="T5" fmla="*/ 29051953 h 21600"/>
              <a:gd name="T6" fmla="*/ 126923502 w 21600"/>
              <a:gd name="T7" fmla="*/ 1452599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
        <p:nvSpPr>
          <p:cNvPr id="9" name="AutoShape 12"/>
          <p:cNvSpPr>
            <a:spLocks noChangeArrowheads="1"/>
          </p:cNvSpPr>
          <p:nvPr/>
        </p:nvSpPr>
        <p:spPr bwMode="auto">
          <a:xfrm rot="4009585">
            <a:off x="4932362" y="2997201"/>
            <a:ext cx="1655763" cy="792162"/>
          </a:xfrm>
          <a:custGeom>
            <a:avLst/>
            <a:gdLst>
              <a:gd name="T0" fmla="*/ 95192732 w 21600"/>
              <a:gd name="T1" fmla="*/ 0 h 21600"/>
              <a:gd name="T2" fmla="*/ 0 w 21600"/>
              <a:gd name="T3" fmla="*/ 14525940 h 21600"/>
              <a:gd name="T4" fmla="*/ 95192732 w 21600"/>
              <a:gd name="T5" fmla="*/ 29051880 h 21600"/>
              <a:gd name="T6" fmla="*/ 126923655 w 21600"/>
              <a:gd name="T7" fmla="*/ 1452594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Hylätty koe</a:t>
            </a:r>
          </a:p>
        </p:txBody>
      </p:sp>
      <p:sp>
        <p:nvSpPr>
          <p:cNvPr id="3" name="Sisällön paikkamerkki 2"/>
          <p:cNvSpPr>
            <a:spLocks noGrp="1"/>
          </p:cNvSpPr>
          <p:nvPr>
            <p:ph idx="1"/>
          </p:nvPr>
        </p:nvSpPr>
        <p:spPr/>
        <p:txBody>
          <a:bodyPr/>
          <a:lstStyle/>
          <a:p>
            <a:r>
              <a:rPr lang="fi-FI" sz="2800" b="1" dirty="0">
                <a:solidFill>
                  <a:srgbClr val="FF0000"/>
                </a:solidFill>
              </a:rPr>
              <a:t>Hylättyä koetta </a:t>
            </a:r>
            <a:r>
              <a:rPr lang="fi-FI" sz="2800" dirty="0"/>
              <a:t>uusiessasi </a:t>
            </a:r>
            <a:r>
              <a:rPr lang="fi-FI" sz="2800" u="sng" dirty="0"/>
              <a:t>voit halutessasi vaihtaa vaativamman tason kokeen lyhyemmän oppimäärän kokeeseen.</a:t>
            </a:r>
            <a:r>
              <a:rPr lang="fi-FI" sz="2800" dirty="0"/>
              <a:t> Tason vaihtaminen edellyttää, että tutkintosi pakollisiin kokeisiin sisältyy edelleen yksi pitkän oppimäärän koe. </a:t>
            </a:r>
          </a:p>
          <a:p>
            <a:r>
              <a:rPr lang="fi-FI" sz="2800" dirty="0"/>
              <a:t>Jos määräaika (3 peräkkäistä tutkintokertaa) kuluu umpeen tai et selviydy </a:t>
            </a:r>
            <a:r>
              <a:rPr lang="fi-FI" sz="2800" dirty="0">
                <a:solidFill>
                  <a:srgbClr val="FF0000"/>
                </a:solidFill>
              </a:rPr>
              <a:t>kolmannella </a:t>
            </a:r>
            <a:r>
              <a:rPr lang="fi-FI" sz="2800" dirty="0"/>
              <a:t>uusimiskerralla, sinun on suoritettava koko tutkinto uudelleen.</a:t>
            </a:r>
          </a:p>
        </p:txBody>
      </p:sp>
    </p:spTree>
    <p:extLst>
      <p:ext uri="{BB962C8B-B14F-4D97-AF65-F5344CB8AC3E}">
        <p14:creationId xmlns:p14="http://schemas.microsoft.com/office/powerpoint/2010/main" val="3886043826"/>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2880" y="274638"/>
            <a:ext cx="8229600" cy="706090"/>
          </a:xfrm>
        </p:spPr>
        <p:txBody>
          <a:bodyPr/>
          <a:lstStyle/>
          <a:p>
            <a:r>
              <a:rPr lang="fi-FI" sz="3600" dirty="0">
                <a:solidFill>
                  <a:schemeClr val="bg1"/>
                </a:solidFill>
                <a:latin typeface="Arial Rounded MT Bold" pitchFamily="34" charset="0"/>
              </a:rPr>
              <a:t>Hyväksytyn uusiminen</a:t>
            </a:r>
          </a:p>
        </p:txBody>
      </p:sp>
      <p:sp>
        <p:nvSpPr>
          <p:cNvPr id="4" name="Oval 2"/>
          <p:cNvSpPr>
            <a:spLocks noChangeArrowheads="1"/>
          </p:cNvSpPr>
          <p:nvPr/>
        </p:nvSpPr>
        <p:spPr bwMode="auto">
          <a:xfrm>
            <a:off x="2339975" y="1052513"/>
            <a:ext cx="3960813" cy="1800225"/>
          </a:xfrm>
          <a:prstGeom prst="ellipse">
            <a:avLst/>
          </a:prstGeom>
          <a:solidFill>
            <a:srgbClr val="92D05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pPr>
              <a:defRPr/>
            </a:pPr>
            <a:endParaRPr lang="fi-FI" dirty="0"/>
          </a:p>
        </p:txBody>
      </p:sp>
      <p:sp>
        <p:nvSpPr>
          <p:cNvPr id="5" name="Text Box 5"/>
          <p:cNvSpPr txBox="1">
            <a:spLocks noChangeArrowheads="1"/>
          </p:cNvSpPr>
          <p:nvPr/>
        </p:nvSpPr>
        <p:spPr bwMode="auto">
          <a:xfrm>
            <a:off x="2916238" y="1484313"/>
            <a:ext cx="2808287" cy="1009650"/>
          </a:xfrm>
          <a:prstGeom prst="rect">
            <a:avLst/>
          </a:prstGeom>
          <a:noFill/>
          <a:ln w="9525">
            <a:noFill/>
            <a:miter lim="800000"/>
            <a:headEnd/>
            <a:tailEnd/>
          </a:ln>
        </p:spPr>
        <p:txBody>
          <a:bodyPr>
            <a:spAutoFit/>
          </a:bodyPr>
          <a:lstStyle/>
          <a:p>
            <a:pPr algn="ctr">
              <a:buSzTx/>
              <a:buFontTx/>
              <a:buNone/>
            </a:pPr>
            <a:r>
              <a:rPr lang="fi-FI" sz="2800" dirty="0"/>
              <a:t>hyväksytty koe</a:t>
            </a:r>
          </a:p>
          <a:p>
            <a:pPr algn="ctr">
              <a:spcBef>
                <a:spcPct val="15000"/>
              </a:spcBef>
              <a:buSzTx/>
              <a:buFontTx/>
              <a:buNone/>
            </a:pPr>
            <a:r>
              <a:rPr lang="fi-FI" sz="2800" dirty="0"/>
              <a:t>(a, b, c, m, e, l)</a:t>
            </a:r>
          </a:p>
        </p:txBody>
      </p:sp>
      <p:sp>
        <p:nvSpPr>
          <p:cNvPr id="6" name="Rectangle 6"/>
          <p:cNvSpPr>
            <a:spLocks noChangeArrowheads="1"/>
          </p:cNvSpPr>
          <p:nvPr/>
        </p:nvSpPr>
        <p:spPr bwMode="auto">
          <a:xfrm>
            <a:off x="1908175" y="4941888"/>
            <a:ext cx="5832475" cy="461665"/>
          </a:xfrm>
          <a:prstGeom prst="rect">
            <a:avLst/>
          </a:prstGeom>
          <a:noFill/>
          <a:ln w="38100" algn="ctr">
            <a:noFill/>
            <a:miter lim="800000"/>
            <a:headEnd/>
            <a:tailEnd/>
          </a:ln>
          <a:effectLst/>
        </p:spPr>
        <p:txBody>
          <a:bodyPr>
            <a:spAutoFit/>
          </a:bodyPr>
          <a:lstStyle/>
          <a:p>
            <a:pPr>
              <a:spcBef>
                <a:spcPct val="20000"/>
              </a:spcBef>
              <a:buSzTx/>
              <a:buNone/>
              <a:defRPr/>
            </a:pPr>
            <a:r>
              <a:rPr lang="fi-FI" dirty="0"/>
              <a:t>       rajoituksetta, </a:t>
            </a:r>
            <a:r>
              <a:rPr lang="fi-FI" dirty="0">
                <a:solidFill>
                  <a:srgbClr val="FF3300"/>
                </a:solidFill>
              </a:rPr>
              <a:t>aina maksullinen</a:t>
            </a:r>
          </a:p>
        </p:txBody>
      </p:sp>
      <p:sp>
        <p:nvSpPr>
          <p:cNvPr id="7" name="AutoShape 7"/>
          <p:cNvSpPr>
            <a:spLocks noChangeArrowheads="1"/>
          </p:cNvSpPr>
          <p:nvPr/>
        </p:nvSpPr>
        <p:spPr bwMode="auto">
          <a:xfrm rot="3777751">
            <a:off x="3023394" y="3680619"/>
            <a:ext cx="1584325" cy="792163"/>
          </a:xfrm>
          <a:custGeom>
            <a:avLst/>
            <a:gdLst>
              <a:gd name="T0" fmla="*/ 87155777 w 21600"/>
              <a:gd name="T1" fmla="*/ 0 h 21600"/>
              <a:gd name="T2" fmla="*/ 0 w 21600"/>
              <a:gd name="T3" fmla="*/ 14525995 h 21600"/>
              <a:gd name="T4" fmla="*/ 87155777 w 21600"/>
              <a:gd name="T5" fmla="*/ 29051953 h 21600"/>
              <a:gd name="T6" fmla="*/ 116207666 w 21600"/>
              <a:gd name="T7" fmla="*/ 1452599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
        <p:nvSpPr>
          <p:cNvPr id="8" name="AutoShape 8"/>
          <p:cNvSpPr>
            <a:spLocks noChangeArrowheads="1"/>
          </p:cNvSpPr>
          <p:nvPr/>
        </p:nvSpPr>
        <p:spPr bwMode="auto">
          <a:xfrm rot="7444284">
            <a:off x="4500563" y="3716338"/>
            <a:ext cx="1655762" cy="792162"/>
          </a:xfrm>
          <a:custGeom>
            <a:avLst/>
            <a:gdLst>
              <a:gd name="T0" fmla="*/ 95192598 w 21600"/>
              <a:gd name="T1" fmla="*/ 0 h 21600"/>
              <a:gd name="T2" fmla="*/ 0 w 21600"/>
              <a:gd name="T3" fmla="*/ 14525940 h 21600"/>
              <a:gd name="T4" fmla="*/ 95192598 w 21600"/>
              <a:gd name="T5" fmla="*/ 29051880 h 21600"/>
              <a:gd name="T6" fmla="*/ 126923502 w 21600"/>
              <a:gd name="T7" fmla="*/ 1452594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
        <p:nvSpPr>
          <p:cNvPr id="11" name="Rectangle 12"/>
          <p:cNvSpPr>
            <a:spLocks noChangeArrowheads="1"/>
          </p:cNvSpPr>
          <p:nvPr/>
        </p:nvSpPr>
        <p:spPr bwMode="auto">
          <a:xfrm>
            <a:off x="684213" y="5516563"/>
            <a:ext cx="8208267" cy="1274195"/>
          </a:xfrm>
          <a:prstGeom prst="rect">
            <a:avLst/>
          </a:prstGeom>
          <a:noFill/>
          <a:ln w="38100" algn="ctr">
            <a:noFill/>
            <a:miter lim="800000"/>
            <a:headEnd/>
            <a:tailEnd/>
          </a:ln>
        </p:spPr>
        <p:txBody>
          <a:bodyPr wrap="square">
            <a:spAutoFit/>
          </a:bodyPr>
          <a:lstStyle/>
          <a:p>
            <a:pPr marL="269875" indent="-269875">
              <a:spcBef>
                <a:spcPct val="20000"/>
              </a:spcBef>
              <a:buClr>
                <a:srgbClr val="CC3300"/>
              </a:buClr>
              <a:buSzPct val="140000"/>
            </a:pPr>
            <a:r>
              <a:rPr lang="fi-FI" dirty="0"/>
              <a:t>mikäli uusinta tapahtuu ennen ylioppilastodistuksen antamista, merkitään todistukseen parempi arvosana</a:t>
            </a:r>
          </a:p>
          <a:p>
            <a:pPr marL="269875" indent="-269875">
              <a:spcBef>
                <a:spcPct val="20000"/>
              </a:spcBef>
              <a:buClr>
                <a:srgbClr val="CC3300"/>
              </a:buClr>
              <a:buSzPct val="140000"/>
            </a:pPr>
            <a:r>
              <a:rPr lang="fi-FI" dirty="0"/>
              <a:t>muulloin annetaan erillinen todistus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Uusiminen</a:t>
            </a:r>
          </a:p>
        </p:txBody>
      </p:sp>
      <p:sp>
        <p:nvSpPr>
          <p:cNvPr id="3" name="Sisällön paikkamerkki 2"/>
          <p:cNvSpPr>
            <a:spLocks noGrp="1"/>
          </p:cNvSpPr>
          <p:nvPr>
            <p:ph idx="1"/>
          </p:nvPr>
        </p:nvSpPr>
        <p:spPr/>
        <p:txBody>
          <a:bodyPr/>
          <a:lstStyle/>
          <a:p>
            <a:r>
              <a:rPr lang="fi-FI" sz="2800" b="1" dirty="0"/>
              <a:t>Hylätyn kokeen </a:t>
            </a:r>
            <a:r>
              <a:rPr lang="fi-FI" sz="2800" dirty="0"/>
              <a:t>saa uusia kolme kertaa välittömästi seuraavien kolmen tutkintokerran aikana. </a:t>
            </a:r>
          </a:p>
          <a:p>
            <a:r>
              <a:rPr lang="fi-FI" sz="2800" u="sng" dirty="0"/>
              <a:t>Tutkinnon suorittanut </a:t>
            </a:r>
            <a:r>
              <a:rPr lang="fi-FI" sz="2800" dirty="0"/>
              <a:t>henkilö saa uusia hylätyn kokeen niin monta kertaa kuin haluaa.</a:t>
            </a:r>
          </a:p>
          <a:p>
            <a:r>
              <a:rPr lang="fi-FI" sz="2800" b="1" dirty="0"/>
              <a:t>Hyväksytyn kokeen </a:t>
            </a:r>
            <a:r>
              <a:rPr lang="fi-FI" sz="2800" dirty="0"/>
              <a:t>saa uusia niin monta kertaa kuin haluaa. </a:t>
            </a:r>
            <a:r>
              <a:rPr lang="fi-FI" sz="2800" dirty="0">
                <a:solidFill>
                  <a:srgbClr val="FF3300"/>
                </a:solidFill>
              </a:rPr>
              <a:t>Se on maksullinen.</a:t>
            </a:r>
          </a:p>
          <a:p>
            <a:endParaRPr lang="fi-FI" sz="2800" dirty="0"/>
          </a:p>
          <a:p>
            <a:endParaRPr lang="fi-FI" sz="2800" dirty="0"/>
          </a:p>
        </p:txBody>
      </p:sp>
    </p:spTree>
    <p:extLst>
      <p:ext uri="{BB962C8B-B14F-4D97-AF65-F5344CB8AC3E}">
        <p14:creationId xmlns:p14="http://schemas.microsoft.com/office/powerpoint/2010/main" val="211971302"/>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chemeClr val="bg1"/>
                </a:solidFill>
                <a:latin typeface="Arial Rounded MT Bold" pitchFamily="34" charset="0"/>
              </a:rPr>
              <a:t>Täydentäminen ja keskeytys</a:t>
            </a:r>
          </a:p>
        </p:txBody>
      </p:sp>
      <p:sp>
        <p:nvSpPr>
          <p:cNvPr id="4" name="Taitettu kulma 3"/>
          <p:cNvSpPr/>
          <p:nvPr/>
        </p:nvSpPr>
        <p:spPr bwMode="auto">
          <a:xfrm>
            <a:off x="4860032" y="1556792"/>
            <a:ext cx="3960440" cy="4248472"/>
          </a:xfrm>
          <a:prstGeom prst="foldedCorner">
            <a:avLst>
              <a:gd name="adj" fmla="val 14707"/>
            </a:avLst>
          </a:prstGeom>
          <a:solidFill>
            <a:schemeClr val="bg2">
              <a:lumMod val="40000"/>
              <a:lumOff val="60000"/>
            </a:schemeClr>
          </a:solidFill>
          <a:ln w="38100" cap="flat" cmpd="sng" algn="ctr">
            <a:solidFill>
              <a:srgbClr val="7030A0"/>
            </a:solid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5" name="Taitettu kulma 4"/>
          <p:cNvSpPr/>
          <p:nvPr/>
        </p:nvSpPr>
        <p:spPr bwMode="auto">
          <a:xfrm>
            <a:off x="251520" y="1556792"/>
            <a:ext cx="3960440" cy="4248472"/>
          </a:xfrm>
          <a:prstGeom prst="foldedCorner">
            <a:avLst>
              <a:gd name="adj" fmla="val 14707"/>
            </a:avLst>
          </a:prstGeom>
          <a:solidFill>
            <a:schemeClr val="bg2">
              <a:lumMod val="40000"/>
              <a:lumOff val="60000"/>
            </a:schemeClr>
          </a:solidFill>
          <a:ln w="38100" cap="flat" cmpd="sng" algn="ctr">
            <a:solidFill>
              <a:srgbClr val="7030A0"/>
            </a:solid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6" name="Tekstikehys 5"/>
          <p:cNvSpPr txBox="1"/>
          <p:nvPr/>
        </p:nvSpPr>
        <p:spPr>
          <a:xfrm>
            <a:off x="467544" y="1772816"/>
            <a:ext cx="3744416" cy="3939540"/>
          </a:xfrm>
          <a:prstGeom prst="rect">
            <a:avLst/>
          </a:prstGeom>
          <a:noFill/>
        </p:spPr>
        <p:txBody>
          <a:bodyPr wrap="square" rtlCol="0">
            <a:spAutoFit/>
          </a:bodyPr>
          <a:lstStyle/>
          <a:p>
            <a:r>
              <a:rPr lang="fi-FI" sz="2000" dirty="0"/>
              <a:t> ylioppilas voi </a:t>
            </a:r>
            <a:r>
              <a:rPr lang="fi-FI" sz="2000" dirty="0">
                <a:solidFill>
                  <a:srgbClr val="FF0000"/>
                </a:solidFill>
              </a:rPr>
              <a:t>täydentää</a:t>
            </a:r>
            <a:r>
              <a:rPr lang="fi-FI" sz="2000" dirty="0"/>
              <a:t> tutkintoa kokeilla, jotka eivät sisälly hänen tutkintoonsa</a:t>
            </a:r>
          </a:p>
          <a:p>
            <a:r>
              <a:rPr lang="fi-FI" sz="2000" dirty="0"/>
              <a:t> samassa aineessa voi suorittaa myös toisen eri tasoisen kokeen</a:t>
            </a:r>
          </a:p>
          <a:p>
            <a:r>
              <a:rPr lang="fi-FI" sz="2000" dirty="0"/>
              <a:t> täydentämiseen ei ole aikarajaa</a:t>
            </a:r>
          </a:p>
          <a:p>
            <a:r>
              <a:rPr lang="fi-FI" sz="2000" dirty="0"/>
              <a:t> </a:t>
            </a:r>
            <a:r>
              <a:rPr lang="fi-FI" sz="2000" dirty="0">
                <a:solidFill>
                  <a:srgbClr val="FF0000"/>
                </a:solidFill>
              </a:rPr>
              <a:t>tutkinnon ollessa kesken siihen on vielä mahdollista lisätä ylimääräisiä kokeita</a:t>
            </a:r>
          </a:p>
        </p:txBody>
      </p:sp>
      <p:sp>
        <p:nvSpPr>
          <p:cNvPr id="7" name="Tekstikehys 6"/>
          <p:cNvSpPr txBox="1"/>
          <p:nvPr/>
        </p:nvSpPr>
        <p:spPr>
          <a:xfrm>
            <a:off x="5148064" y="1916832"/>
            <a:ext cx="3672408" cy="3785652"/>
          </a:xfrm>
          <a:prstGeom prst="rect">
            <a:avLst/>
          </a:prstGeom>
          <a:noFill/>
        </p:spPr>
        <p:txBody>
          <a:bodyPr wrap="square" rtlCol="0">
            <a:spAutoFit/>
          </a:bodyPr>
          <a:lstStyle/>
          <a:p>
            <a:r>
              <a:rPr lang="fi-FI" sz="2000" dirty="0"/>
              <a:t> lautakunta voi erittäin painavasta syystä päättää, että tutkinto aloitetaan alusta</a:t>
            </a:r>
          </a:p>
          <a:p>
            <a:r>
              <a:rPr lang="fi-FI" sz="2000" dirty="0"/>
              <a:t> opiskelu ulkomailla voi antaa lisäaikaa hajautukseen</a:t>
            </a:r>
          </a:p>
          <a:p>
            <a:r>
              <a:rPr lang="fi-FI" sz="2000" dirty="0"/>
              <a:t> </a:t>
            </a:r>
            <a:r>
              <a:rPr lang="fi-FI" sz="2000" dirty="0">
                <a:solidFill>
                  <a:srgbClr val="FF0000"/>
                </a:solidFill>
              </a:rPr>
              <a:t>jos tutkintoa ei ole suoritettu määräajassa, on tutkinto aloitettava alusta, mutta voit ottaa mukaan jo suorittamasi kokeet (3 v)</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86816" y="189012"/>
            <a:ext cx="8229600" cy="6477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Arvostelu</a:t>
            </a:r>
          </a:p>
        </p:txBody>
      </p:sp>
      <p:sp>
        <p:nvSpPr>
          <p:cNvPr id="41987" name="Rectangle 3"/>
          <p:cNvSpPr>
            <a:spLocks noGrp="1" noChangeArrowheads="1"/>
          </p:cNvSpPr>
          <p:nvPr>
            <p:ph type="body" idx="1"/>
          </p:nvPr>
        </p:nvSpPr>
        <p:spPr bwMode="auto">
          <a:xfrm>
            <a:off x="457200" y="1268413"/>
            <a:ext cx="8229600" cy="1541462"/>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defRPr/>
            </a:pPr>
            <a:r>
              <a:rPr lang="fi-FI" sz="2800" b="1" dirty="0"/>
              <a:t>lukion asianomaisen aineen opettaja arvostelee koesuoritukset valmistavasti ja </a:t>
            </a:r>
            <a:r>
              <a:rPr lang="fi-FI" sz="2800" b="1" dirty="0">
                <a:solidFill>
                  <a:srgbClr val="CC3300"/>
                </a:solidFill>
                <a:effectLst>
                  <a:outerShdw blurRad="38100" dist="38100" dir="2700000" algn="tl">
                    <a:srgbClr val="C0C0C0"/>
                  </a:outerShdw>
                </a:effectLst>
              </a:rPr>
              <a:t>lautakunnan sensorit</a:t>
            </a:r>
            <a:r>
              <a:rPr lang="fi-FI" sz="2800" b="1" dirty="0">
                <a:solidFill>
                  <a:srgbClr val="009999"/>
                </a:solidFill>
                <a:effectLst>
                  <a:outerShdw blurRad="38100" dist="38100" dir="2700000" algn="tl">
                    <a:srgbClr val="C0C0C0"/>
                  </a:outerShdw>
                </a:effectLst>
              </a:rPr>
              <a:t> </a:t>
            </a:r>
            <a:r>
              <a:rPr lang="fi-FI" sz="2800" b="1" dirty="0">
                <a:effectLst>
                  <a:outerShdw blurRad="38100" dist="38100" dir="2700000" algn="tl">
                    <a:srgbClr val="C0C0C0"/>
                  </a:outerShdw>
                </a:effectLst>
              </a:rPr>
              <a:t>lopullisesti</a:t>
            </a:r>
          </a:p>
          <a:p>
            <a:pPr eaLnBrk="1" hangingPunct="1">
              <a:lnSpc>
                <a:spcPct val="90000"/>
              </a:lnSpc>
              <a:defRPr/>
            </a:pPr>
            <a:r>
              <a:rPr lang="fi-FI" sz="2800" b="1" dirty="0">
                <a:effectLst>
                  <a:outerShdw blurRad="38100" dist="38100" dir="2700000" algn="tl">
                    <a:srgbClr val="C0C0C0"/>
                  </a:outerShdw>
                </a:effectLst>
              </a:rPr>
              <a:t>arvosanojen pisterajat vaihtelevat vuosittain</a:t>
            </a:r>
          </a:p>
          <a:p>
            <a:pPr eaLnBrk="1" hangingPunct="1">
              <a:lnSpc>
                <a:spcPct val="90000"/>
              </a:lnSpc>
              <a:buFontTx/>
              <a:buNone/>
              <a:defRPr/>
            </a:pPr>
            <a:endParaRPr lang="fi-FI" sz="2800" b="1" dirty="0">
              <a:effectLst>
                <a:outerShdw blurRad="38100" dist="38100" dir="2700000" algn="tl">
                  <a:srgbClr val="C0C0C0"/>
                </a:outerShdw>
              </a:effectLst>
            </a:endParaRPr>
          </a:p>
        </p:txBody>
      </p:sp>
      <p:grpSp>
        <p:nvGrpSpPr>
          <p:cNvPr id="2" name="Group 34"/>
          <p:cNvGrpSpPr>
            <a:grpSpLocks/>
          </p:cNvGrpSpPr>
          <p:nvPr/>
        </p:nvGrpSpPr>
        <p:grpSpPr bwMode="auto">
          <a:xfrm>
            <a:off x="73025" y="3509963"/>
            <a:ext cx="1258888" cy="2141537"/>
            <a:chOff x="46" y="2211"/>
            <a:chExt cx="793" cy="1349"/>
          </a:xfrm>
        </p:grpSpPr>
        <p:sp>
          <p:nvSpPr>
            <p:cNvPr id="41988" name="AutoShape 4"/>
            <p:cNvSpPr>
              <a:spLocks noChangeArrowheads="1"/>
            </p:cNvSpPr>
            <p:nvPr/>
          </p:nvSpPr>
          <p:spPr bwMode="auto">
            <a:xfrm>
              <a:off x="46" y="2478"/>
              <a:ext cx="726" cy="816"/>
            </a:xfrm>
            <a:prstGeom prst="downArrowCallout">
              <a:avLst>
                <a:gd name="adj1" fmla="val 34991"/>
                <a:gd name="adj2" fmla="val 25000"/>
                <a:gd name="adj3" fmla="val 18800"/>
                <a:gd name="adj4" fmla="val 66667"/>
              </a:avLst>
            </a:prstGeom>
            <a:solidFill>
              <a:srgbClr val="FF5050"/>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fi-FI" dirty="0"/>
            </a:p>
          </p:txBody>
        </p:sp>
        <p:sp>
          <p:nvSpPr>
            <p:cNvPr id="11298" name="Text Box 6"/>
            <p:cNvSpPr txBox="1">
              <a:spLocks noChangeArrowheads="1"/>
            </p:cNvSpPr>
            <p:nvPr/>
          </p:nvSpPr>
          <p:spPr bwMode="auto">
            <a:xfrm>
              <a:off x="69" y="2211"/>
              <a:ext cx="725" cy="192"/>
            </a:xfrm>
            <a:prstGeom prst="rect">
              <a:avLst/>
            </a:prstGeom>
            <a:noFill/>
            <a:ln w="9525">
              <a:noFill/>
              <a:miter lim="800000"/>
              <a:headEnd/>
              <a:tailEnd/>
            </a:ln>
          </p:spPr>
          <p:txBody>
            <a:bodyPr>
              <a:spAutoFit/>
            </a:bodyPr>
            <a:lstStyle/>
            <a:p>
              <a:pPr>
                <a:buSzTx/>
                <a:buFontTx/>
                <a:buNone/>
              </a:pPr>
              <a:r>
                <a:rPr lang="fi-FI" sz="1400" dirty="0"/>
                <a:t>Improbatur</a:t>
              </a:r>
            </a:p>
          </p:txBody>
        </p:sp>
        <p:sp>
          <p:nvSpPr>
            <p:cNvPr id="11299" name="Text Box 7"/>
            <p:cNvSpPr txBox="1">
              <a:spLocks noChangeArrowheads="1"/>
            </p:cNvSpPr>
            <p:nvPr/>
          </p:nvSpPr>
          <p:spPr bwMode="auto">
            <a:xfrm>
              <a:off x="341" y="2614"/>
              <a:ext cx="408" cy="288"/>
            </a:xfrm>
            <a:prstGeom prst="rect">
              <a:avLst/>
            </a:prstGeom>
            <a:noFill/>
            <a:ln w="9525">
              <a:noFill/>
              <a:miter lim="800000"/>
              <a:headEnd/>
              <a:tailEnd/>
            </a:ln>
          </p:spPr>
          <p:txBody>
            <a:bodyPr>
              <a:spAutoFit/>
            </a:bodyPr>
            <a:lstStyle/>
            <a:p>
              <a:pPr>
                <a:buSzTx/>
                <a:buFontTx/>
                <a:buNone/>
              </a:pPr>
              <a:r>
                <a:rPr lang="fi-FI" dirty="0"/>
                <a:t>i</a:t>
              </a:r>
            </a:p>
          </p:txBody>
        </p:sp>
        <p:sp>
          <p:nvSpPr>
            <p:cNvPr id="11300" name="Text Box 8"/>
            <p:cNvSpPr txBox="1">
              <a:spLocks noChangeArrowheads="1"/>
            </p:cNvSpPr>
            <p:nvPr/>
          </p:nvSpPr>
          <p:spPr bwMode="auto">
            <a:xfrm>
              <a:off x="250" y="3329"/>
              <a:ext cx="589" cy="231"/>
            </a:xfrm>
            <a:prstGeom prst="rect">
              <a:avLst/>
            </a:prstGeom>
            <a:noFill/>
            <a:ln w="9525">
              <a:noFill/>
              <a:miter lim="800000"/>
              <a:headEnd/>
              <a:tailEnd/>
            </a:ln>
          </p:spPr>
          <p:txBody>
            <a:bodyPr>
              <a:spAutoFit/>
            </a:bodyPr>
            <a:lstStyle/>
            <a:p>
              <a:pPr>
                <a:buSzTx/>
                <a:buFontTx/>
                <a:buNone/>
              </a:pPr>
              <a:r>
                <a:rPr lang="fi-FI" sz="1800" dirty="0"/>
                <a:t>0 pist.</a:t>
              </a:r>
            </a:p>
          </p:txBody>
        </p:sp>
      </p:grpSp>
      <p:grpSp>
        <p:nvGrpSpPr>
          <p:cNvPr id="3" name="Group 35"/>
          <p:cNvGrpSpPr>
            <a:grpSpLocks/>
          </p:cNvGrpSpPr>
          <p:nvPr/>
        </p:nvGrpSpPr>
        <p:grpSpPr bwMode="auto">
          <a:xfrm>
            <a:off x="1404938" y="3368675"/>
            <a:ext cx="2735262" cy="2282825"/>
            <a:chOff x="885" y="2122"/>
            <a:chExt cx="1723" cy="1438"/>
          </a:xfrm>
          <a:scene3d>
            <a:camera prst="orthographicFront">
              <a:rot lat="0" lon="0" rev="0"/>
            </a:camera>
            <a:lightRig rig="balanced" dir="t">
              <a:rot lat="0" lon="0" rev="8700000"/>
            </a:lightRig>
          </a:scene3d>
        </p:grpSpPr>
        <p:sp>
          <p:nvSpPr>
            <p:cNvPr id="41989" name="AutoShape 5"/>
            <p:cNvSpPr>
              <a:spLocks noChangeArrowheads="1"/>
            </p:cNvSpPr>
            <p:nvPr/>
          </p:nvSpPr>
          <p:spPr bwMode="auto">
            <a:xfrm>
              <a:off x="885" y="2478"/>
              <a:ext cx="726" cy="816"/>
            </a:xfrm>
            <a:prstGeom prst="downArrowCallout">
              <a:avLst>
                <a:gd name="adj1" fmla="val 34991"/>
                <a:gd name="adj2" fmla="val 25000"/>
                <a:gd name="adj3" fmla="val 18800"/>
                <a:gd name="adj4" fmla="val 66667"/>
              </a:avLst>
            </a:prstGeom>
            <a:solidFill>
              <a:srgbClr val="FF9900"/>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90" name="Text Box 9"/>
            <p:cNvSpPr txBox="1">
              <a:spLocks noChangeArrowheads="1"/>
            </p:cNvSpPr>
            <p:nvPr/>
          </p:nvSpPr>
          <p:spPr bwMode="auto">
            <a:xfrm>
              <a:off x="885" y="2211"/>
              <a:ext cx="816"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400" dirty="0"/>
                <a:t>Approbatur</a:t>
              </a:r>
            </a:p>
          </p:txBody>
        </p:sp>
        <p:sp>
          <p:nvSpPr>
            <p:cNvPr id="11291" name="Text Box 10"/>
            <p:cNvSpPr txBox="1">
              <a:spLocks noChangeArrowheads="1"/>
            </p:cNvSpPr>
            <p:nvPr/>
          </p:nvSpPr>
          <p:spPr bwMode="auto">
            <a:xfrm>
              <a:off x="1112"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a</a:t>
              </a:r>
            </a:p>
          </p:txBody>
        </p:sp>
        <p:sp>
          <p:nvSpPr>
            <p:cNvPr id="11292" name="Text Box 11"/>
            <p:cNvSpPr txBox="1">
              <a:spLocks noChangeArrowheads="1"/>
            </p:cNvSpPr>
            <p:nvPr/>
          </p:nvSpPr>
          <p:spPr bwMode="auto">
            <a:xfrm>
              <a:off x="1021"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2 pist.</a:t>
              </a:r>
            </a:p>
          </p:txBody>
        </p:sp>
        <p:sp>
          <p:nvSpPr>
            <p:cNvPr id="41996" name="AutoShape 12"/>
            <p:cNvSpPr>
              <a:spLocks noChangeArrowheads="1"/>
            </p:cNvSpPr>
            <p:nvPr/>
          </p:nvSpPr>
          <p:spPr bwMode="auto">
            <a:xfrm>
              <a:off x="1701" y="2478"/>
              <a:ext cx="726" cy="816"/>
            </a:xfrm>
            <a:prstGeom prst="downArrowCallout">
              <a:avLst>
                <a:gd name="adj1" fmla="val 34991"/>
                <a:gd name="adj2" fmla="val 25000"/>
                <a:gd name="adj3" fmla="val 18800"/>
                <a:gd name="adj4" fmla="val 66667"/>
              </a:avLst>
            </a:prstGeom>
            <a:solidFill>
              <a:srgbClr val="FFCC66"/>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94" name="Text Box 13"/>
            <p:cNvSpPr txBox="1">
              <a:spLocks noChangeArrowheads="1"/>
            </p:cNvSpPr>
            <p:nvPr/>
          </p:nvSpPr>
          <p:spPr bwMode="auto">
            <a:xfrm>
              <a:off x="1701" y="2122"/>
              <a:ext cx="771" cy="326"/>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buSzTx/>
                <a:buFontTx/>
                <a:buNone/>
              </a:pPr>
              <a:r>
                <a:rPr lang="fi-FI" sz="1400" dirty="0"/>
                <a:t>Lubenter approbatur</a:t>
              </a:r>
            </a:p>
          </p:txBody>
        </p:sp>
        <p:sp>
          <p:nvSpPr>
            <p:cNvPr id="11295" name="Text Box 14"/>
            <p:cNvSpPr txBox="1">
              <a:spLocks noChangeArrowheads="1"/>
            </p:cNvSpPr>
            <p:nvPr/>
          </p:nvSpPr>
          <p:spPr bwMode="auto">
            <a:xfrm>
              <a:off x="1928"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b</a:t>
              </a:r>
            </a:p>
          </p:txBody>
        </p:sp>
        <p:sp>
          <p:nvSpPr>
            <p:cNvPr id="11296" name="Text Box 15"/>
            <p:cNvSpPr txBox="1">
              <a:spLocks noChangeArrowheads="1"/>
            </p:cNvSpPr>
            <p:nvPr/>
          </p:nvSpPr>
          <p:spPr bwMode="auto">
            <a:xfrm>
              <a:off x="1837"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3 pist.</a:t>
              </a:r>
            </a:p>
          </p:txBody>
        </p:sp>
      </p:grpSp>
      <p:grpSp>
        <p:nvGrpSpPr>
          <p:cNvPr id="4" name="Group 36"/>
          <p:cNvGrpSpPr>
            <a:grpSpLocks/>
          </p:cNvGrpSpPr>
          <p:nvPr/>
        </p:nvGrpSpPr>
        <p:grpSpPr bwMode="auto">
          <a:xfrm>
            <a:off x="3997325" y="3357563"/>
            <a:ext cx="2735263" cy="2293937"/>
            <a:chOff x="2518" y="2115"/>
            <a:chExt cx="1723" cy="1445"/>
          </a:xfrm>
          <a:scene3d>
            <a:camera prst="orthographicFront">
              <a:rot lat="0" lon="0" rev="0"/>
            </a:camera>
            <a:lightRig rig="balanced" dir="t">
              <a:rot lat="0" lon="0" rev="8700000"/>
            </a:lightRig>
          </a:scene3d>
        </p:grpSpPr>
        <p:sp>
          <p:nvSpPr>
            <p:cNvPr id="42000" name="AutoShape 16"/>
            <p:cNvSpPr>
              <a:spLocks noChangeArrowheads="1"/>
            </p:cNvSpPr>
            <p:nvPr/>
          </p:nvSpPr>
          <p:spPr bwMode="auto">
            <a:xfrm>
              <a:off x="2518" y="2478"/>
              <a:ext cx="726" cy="816"/>
            </a:xfrm>
            <a:prstGeom prst="downArrowCallout">
              <a:avLst>
                <a:gd name="adj1" fmla="val 34991"/>
                <a:gd name="adj2" fmla="val 25000"/>
                <a:gd name="adj3" fmla="val 18800"/>
                <a:gd name="adj4" fmla="val 66667"/>
              </a:avLst>
            </a:prstGeom>
            <a:solidFill>
              <a:srgbClr val="CCFF99"/>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82" name="Text Box 17"/>
            <p:cNvSpPr txBox="1">
              <a:spLocks noChangeArrowheads="1"/>
            </p:cNvSpPr>
            <p:nvPr/>
          </p:nvSpPr>
          <p:spPr bwMode="auto">
            <a:xfrm>
              <a:off x="2518" y="2122"/>
              <a:ext cx="771" cy="326"/>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buSzTx/>
                <a:buFontTx/>
                <a:buNone/>
              </a:pPr>
              <a:r>
                <a:rPr lang="fi-FI" sz="1400" dirty="0"/>
                <a:t>Cum laude approbatur</a:t>
              </a:r>
            </a:p>
          </p:txBody>
        </p:sp>
        <p:sp>
          <p:nvSpPr>
            <p:cNvPr id="11283" name="Text Box 18"/>
            <p:cNvSpPr txBox="1">
              <a:spLocks noChangeArrowheads="1"/>
            </p:cNvSpPr>
            <p:nvPr/>
          </p:nvSpPr>
          <p:spPr bwMode="auto">
            <a:xfrm>
              <a:off x="2745"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c</a:t>
              </a:r>
            </a:p>
          </p:txBody>
        </p:sp>
        <p:sp>
          <p:nvSpPr>
            <p:cNvPr id="11284" name="Text Box 19"/>
            <p:cNvSpPr txBox="1">
              <a:spLocks noChangeArrowheads="1"/>
            </p:cNvSpPr>
            <p:nvPr/>
          </p:nvSpPr>
          <p:spPr bwMode="auto">
            <a:xfrm>
              <a:off x="2654"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4 pist.</a:t>
              </a:r>
            </a:p>
          </p:txBody>
        </p:sp>
        <p:sp>
          <p:nvSpPr>
            <p:cNvPr id="42004" name="AutoShape 20"/>
            <p:cNvSpPr>
              <a:spLocks noChangeArrowheads="1"/>
            </p:cNvSpPr>
            <p:nvPr/>
          </p:nvSpPr>
          <p:spPr bwMode="auto">
            <a:xfrm>
              <a:off x="3334" y="2478"/>
              <a:ext cx="726" cy="816"/>
            </a:xfrm>
            <a:prstGeom prst="downArrowCallout">
              <a:avLst>
                <a:gd name="adj1" fmla="val 34991"/>
                <a:gd name="adj2" fmla="val 25000"/>
                <a:gd name="adj3" fmla="val 18800"/>
                <a:gd name="adj4" fmla="val 66667"/>
              </a:avLst>
            </a:prstGeom>
            <a:solidFill>
              <a:srgbClr val="99FF99"/>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86" name="Text Box 21"/>
            <p:cNvSpPr txBox="1">
              <a:spLocks noChangeArrowheads="1"/>
            </p:cNvSpPr>
            <p:nvPr/>
          </p:nvSpPr>
          <p:spPr bwMode="auto">
            <a:xfrm>
              <a:off x="3288" y="2115"/>
              <a:ext cx="817" cy="379"/>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lnSpc>
                  <a:spcPct val="80000"/>
                </a:lnSpc>
                <a:buSzTx/>
                <a:buFontTx/>
                <a:buNone/>
              </a:pPr>
              <a:r>
                <a:rPr lang="fi-FI" sz="1400" dirty="0"/>
                <a:t>Magna cum laude approbatur</a:t>
              </a:r>
            </a:p>
          </p:txBody>
        </p:sp>
        <p:sp>
          <p:nvSpPr>
            <p:cNvPr id="11287" name="Text Box 22"/>
            <p:cNvSpPr txBox="1">
              <a:spLocks noChangeArrowheads="1"/>
            </p:cNvSpPr>
            <p:nvPr/>
          </p:nvSpPr>
          <p:spPr bwMode="auto">
            <a:xfrm>
              <a:off x="3561"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m</a:t>
              </a:r>
            </a:p>
          </p:txBody>
        </p:sp>
        <p:sp>
          <p:nvSpPr>
            <p:cNvPr id="11288" name="Text Box 23"/>
            <p:cNvSpPr txBox="1">
              <a:spLocks noChangeArrowheads="1"/>
            </p:cNvSpPr>
            <p:nvPr/>
          </p:nvSpPr>
          <p:spPr bwMode="auto">
            <a:xfrm>
              <a:off x="3470"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5 pist.</a:t>
              </a:r>
            </a:p>
          </p:txBody>
        </p:sp>
      </p:grpSp>
      <p:grpSp>
        <p:nvGrpSpPr>
          <p:cNvPr id="5" name="Group 37"/>
          <p:cNvGrpSpPr>
            <a:grpSpLocks/>
          </p:cNvGrpSpPr>
          <p:nvPr/>
        </p:nvGrpSpPr>
        <p:grpSpPr bwMode="auto">
          <a:xfrm>
            <a:off x="6516688" y="3382963"/>
            <a:ext cx="2808287" cy="2268537"/>
            <a:chOff x="4105" y="2131"/>
            <a:chExt cx="1769" cy="1429"/>
          </a:xfrm>
          <a:scene3d>
            <a:camera prst="orthographicFront">
              <a:rot lat="0" lon="0" rev="0"/>
            </a:camera>
            <a:lightRig rig="balanced" dir="t">
              <a:rot lat="0" lon="0" rev="8700000"/>
            </a:lightRig>
          </a:scene3d>
        </p:grpSpPr>
        <p:sp>
          <p:nvSpPr>
            <p:cNvPr id="42008" name="AutoShape 24"/>
            <p:cNvSpPr>
              <a:spLocks noChangeArrowheads="1"/>
            </p:cNvSpPr>
            <p:nvPr/>
          </p:nvSpPr>
          <p:spPr bwMode="auto">
            <a:xfrm>
              <a:off x="4151" y="2478"/>
              <a:ext cx="726" cy="816"/>
            </a:xfrm>
            <a:prstGeom prst="downArrowCallout">
              <a:avLst>
                <a:gd name="adj1" fmla="val 34991"/>
                <a:gd name="adj2" fmla="val 25000"/>
                <a:gd name="adj3" fmla="val 18800"/>
                <a:gd name="adj4" fmla="val 66667"/>
              </a:avLst>
            </a:prstGeom>
            <a:solidFill>
              <a:srgbClr val="00CC00"/>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74" name="Text Box 25"/>
            <p:cNvSpPr txBox="1">
              <a:spLocks noChangeArrowheads="1"/>
            </p:cNvSpPr>
            <p:nvPr/>
          </p:nvSpPr>
          <p:spPr bwMode="auto">
            <a:xfrm>
              <a:off x="4105" y="2131"/>
              <a:ext cx="816" cy="379"/>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lnSpc>
                  <a:spcPct val="80000"/>
                </a:lnSpc>
                <a:buSzTx/>
                <a:buFontTx/>
                <a:buNone/>
              </a:pPr>
              <a:r>
                <a:rPr lang="fi-FI" sz="1400" dirty="0"/>
                <a:t>Eximia cum laude approbatur</a:t>
              </a:r>
            </a:p>
          </p:txBody>
        </p:sp>
        <p:sp>
          <p:nvSpPr>
            <p:cNvPr id="11275" name="Text Box 26"/>
            <p:cNvSpPr txBox="1">
              <a:spLocks noChangeArrowheads="1"/>
            </p:cNvSpPr>
            <p:nvPr/>
          </p:nvSpPr>
          <p:spPr bwMode="auto">
            <a:xfrm>
              <a:off x="4378"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e</a:t>
              </a:r>
            </a:p>
          </p:txBody>
        </p:sp>
        <p:sp>
          <p:nvSpPr>
            <p:cNvPr id="11276" name="Text Box 27"/>
            <p:cNvSpPr txBox="1">
              <a:spLocks noChangeArrowheads="1"/>
            </p:cNvSpPr>
            <p:nvPr/>
          </p:nvSpPr>
          <p:spPr bwMode="auto">
            <a:xfrm>
              <a:off x="4287"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6 pist.</a:t>
              </a:r>
            </a:p>
          </p:txBody>
        </p:sp>
        <p:sp>
          <p:nvSpPr>
            <p:cNvPr id="42012" name="AutoShape 28"/>
            <p:cNvSpPr>
              <a:spLocks noChangeArrowheads="1"/>
            </p:cNvSpPr>
            <p:nvPr/>
          </p:nvSpPr>
          <p:spPr bwMode="auto">
            <a:xfrm>
              <a:off x="4967" y="2478"/>
              <a:ext cx="726" cy="816"/>
            </a:xfrm>
            <a:prstGeom prst="downArrowCallout">
              <a:avLst>
                <a:gd name="adj1" fmla="val 34991"/>
                <a:gd name="adj2" fmla="val 25000"/>
                <a:gd name="adj3" fmla="val 18800"/>
                <a:gd name="adj4" fmla="val 66667"/>
              </a:avLst>
            </a:prstGeom>
            <a:solidFill>
              <a:srgbClr val="00CC99"/>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78" name="Text Box 29"/>
            <p:cNvSpPr txBox="1">
              <a:spLocks noChangeArrowheads="1"/>
            </p:cNvSpPr>
            <p:nvPr/>
          </p:nvSpPr>
          <p:spPr bwMode="auto">
            <a:xfrm>
              <a:off x="5012" y="2211"/>
              <a:ext cx="681"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buSzTx/>
                <a:buFontTx/>
                <a:buNone/>
              </a:pPr>
              <a:r>
                <a:rPr lang="fi-FI" sz="1400" dirty="0"/>
                <a:t>Laudatur</a:t>
              </a:r>
            </a:p>
          </p:txBody>
        </p:sp>
        <p:sp>
          <p:nvSpPr>
            <p:cNvPr id="11279" name="Text Box 30"/>
            <p:cNvSpPr txBox="1">
              <a:spLocks noChangeArrowheads="1"/>
            </p:cNvSpPr>
            <p:nvPr/>
          </p:nvSpPr>
          <p:spPr bwMode="auto">
            <a:xfrm>
              <a:off x="5240"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l</a:t>
              </a:r>
            </a:p>
          </p:txBody>
        </p:sp>
        <p:sp>
          <p:nvSpPr>
            <p:cNvPr id="11280" name="Text Box 31"/>
            <p:cNvSpPr txBox="1">
              <a:spLocks noChangeArrowheads="1"/>
            </p:cNvSpPr>
            <p:nvPr/>
          </p:nvSpPr>
          <p:spPr bwMode="auto">
            <a:xfrm>
              <a:off x="5103"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7 pist.</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solidFill>
                  <a:srgbClr val="FFFFFF"/>
                </a:solidFill>
                <a:latin typeface="Arial Rounded MT Bold" pitchFamily="34" charset="0"/>
              </a:rPr>
              <a:t>Kompensaatio</a:t>
            </a:r>
            <a:endParaRPr lang="fi-FI" sz="2800" dirty="0"/>
          </a:p>
        </p:txBody>
      </p:sp>
      <p:sp>
        <p:nvSpPr>
          <p:cNvPr id="3" name="Sisällön paikkamerkki 2"/>
          <p:cNvSpPr>
            <a:spLocks noGrp="1"/>
          </p:cNvSpPr>
          <p:nvPr>
            <p:ph idx="1"/>
          </p:nvPr>
        </p:nvSpPr>
        <p:spPr/>
        <p:txBody>
          <a:bodyPr/>
          <a:lstStyle/>
          <a:p>
            <a:pPr marL="0" indent="0">
              <a:buNone/>
            </a:pPr>
            <a:r>
              <a:rPr lang="fi-FI" dirty="0"/>
              <a:t>Esimerkkejä kompensaatiosta </a:t>
            </a:r>
          </a:p>
          <a:p>
            <a:r>
              <a:rPr lang="fi-FI" dirty="0"/>
              <a:t>Vain yhdenlainen hylätty arvosana = i</a:t>
            </a:r>
          </a:p>
          <a:p>
            <a:r>
              <a:rPr lang="fi-FI" dirty="0"/>
              <a:t>Tarvittavat </a:t>
            </a:r>
            <a:r>
              <a:rPr lang="fi-FI" b="1" dirty="0"/>
              <a:t>kompensaatiopisteet 10</a:t>
            </a:r>
          </a:p>
          <a:p>
            <a:r>
              <a:rPr lang="fi-FI" dirty="0"/>
              <a:t>Kokelas on suorittanut neljä muuta tutkintoon vaadittavaa koetta esim.</a:t>
            </a:r>
          </a:p>
          <a:p>
            <a:pPr marL="0" indent="0">
              <a:buNone/>
            </a:pPr>
            <a:r>
              <a:rPr lang="fi-FI" dirty="0"/>
              <a:t>   i ja AABB / i ja AAAC</a:t>
            </a:r>
          </a:p>
        </p:txBody>
      </p:sp>
    </p:spTree>
    <p:extLst>
      <p:ext uri="{BB962C8B-B14F-4D97-AF65-F5344CB8AC3E}">
        <p14:creationId xmlns:p14="http://schemas.microsoft.com/office/powerpoint/2010/main" val="3795808677"/>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a:solidFill>
                  <a:schemeClr val="bg1"/>
                </a:solidFill>
              </a:rPr>
              <a:t>KEVÄÄN 2024 YO-KOKEET</a:t>
            </a:r>
          </a:p>
        </p:txBody>
      </p:sp>
      <p:sp>
        <p:nvSpPr>
          <p:cNvPr id="3" name="Sisällön paikkamerkki 2"/>
          <p:cNvSpPr>
            <a:spLocks noGrp="1"/>
          </p:cNvSpPr>
          <p:nvPr>
            <p:ph idx="1"/>
          </p:nvPr>
        </p:nvSpPr>
        <p:spPr/>
        <p:txBody>
          <a:bodyPr/>
          <a:lstStyle/>
          <a:p>
            <a:r>
              <a:rPr lang="fi-FI" sz="2400" dirty="0"/>
              <a:t>ti 12.3. äi­din­kie­li, luku­tai­don koe + suo­mi toi­se­na kie­le­nä -koe</a:t>
            </a:r>
          </a:p>
          <a:p>
            <a:r>
              <a:rPr lang="fi-FI" sz="2400" dirty="0"/>
              <a:t>to 14.3. vie­ras kie­li, ly­hyt oppi­mää­rä</a:t>
            </a:r>
          </a:p>
          <a:p>
            <a:r>
              <a:rPr lang="fi-FI" sz="2400" dirty="0"/>
              <a:t>pe 15.3. äi­din­kie­li, kir­joi­tus­tai­don koe</a:t>
            </a:r>
          </a:p>
          <a:p>
            <a:r>
              <a:rPr lang="fi-FI" sz="2400" dirty="0"/>
              <a:t>ma 18.3. vie­ras kie­li, pit­kä oppi­mää­rä</a:t>
            </a:r>
          </a:p>
          <a:p>
            <a:r>
              <a:rPr lang="fi-FI" sz="2400" dirty="0"/>
              <a:t>ke 20.3. ma­te­ma­tiik­ka, pit­kä ja ly­hyt oppi­mää­rä</a:t>
            </a:r>
          </a:p>
          <a:p>
            <a:r>
              <a:rPr lang="fi-FI" sz="2400" dirty="0"/>
              <a:t>pe 22.3. us­kon­to, elä­män­kat­so­mus­tie­to, yh­teis­kun­ta­oppi, ke­mia, maan­tie­de, ter­veys­tie­to</a:t>
            </a:r>
          </a:p>
          <a:p>
            <a:r>
              <a:rPr lang="fi-FI" sz="2400" dirty="0"/>
              <a:t>ma 25.3. toi­nen ko­ti­mai­nen kie­li, pit­kä ja kes­ki­pit­kä oppi­mää­rä</a:t>
            </a:r>
          </a:p>
          <a:p>
            <a:r>
              <a:rPr lang="fi-FI" sz="2400" dirty="0"/>
              <a:t>ke 27.3. psy­ko­lo­gia, fi­lo­so­fia, his­to­ria, fy­siik­ka, bi­o­lo­gia</a:t>
            </a:r>
          </a:p>
        </p:txBody>
      </p:sp>
    </p:spTree>
    <p:extLst>
      <p:ext uri="{BB962C8B-B14F-4D97-AF65-F5344CB8AC3E}">
        <p14:creationId xmlns:p14="http://schemas.microsoft.com/office/powerpoint/2010/main" val="3403977922"/>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562508-1673-0DAA-C0AD-F8D7CF8DB579}"/>
              </a:ext>
            </a:extLst>
          </p:cNvPr>
          <p:cNvSpPr>
            <a:spLocks noGrp="1"/>
          </p:cNvSpPr>
          <p:nvPr>
            <p:ph type="title"/>
          </p:nvPr>
        </p:nvSpPr>
        <p:spPr/>
        <p:txBody>
          <a:bodyPr/>
          <a:lstStyle/>
          <a:p>
            <a:r>
              <a:rPr lang="fi-FI" dirty="0"/>
              <a:t>Kevään yo-tulokset</a:t>
            </a:r>
          </a:p>
        </p:txBody>
      </p:sp>
      <p:sp>
        <p:nvSpPr>
          <p:cNvPr id="3" name="Sisällön paikkamerkki 2">
            <a:extLst>
              <a:ext uri="{FF2B5EF4-FFF2-40B4-BE49-F238E27FC236}">
                <a16:creationId xmlns:a16="http://schemas.microsoft.com/office/drawing/2014/main" id="{0D579871-A4B6-899E-1214-0A923977C030}"/>
              </a:ext>
            </a:extLst>
          </p:cNvPr>
          <p:cNvSpPr>
            <a:spLocks noGrp="1"/>
          </p:cNvSpPr>
          <p:nvPr>
            <p:ph idx="1"/>
          </p:nvPr>
        </p:nvSpPr>
        <p:spPr/>
        <p:txBody>
          <a:bodyPr/>
          <a:lstStyle/>
          <a:p>
            <a:r>
              <a:rPr lang="fi-FI" dirty="0"/>
              <a:t>Syksyn tulokset tulee koululle 9.11. ja tulokset siirretään Wilmaan.</a:t>
            </a:r>
          </a:p>
          <a:p>
            <a:r>
              <a:rPr lang="fi-FI" dirty="0"/>
              <a:t>Tarvittaessa saat kansliasta kokeen alustavasti tarkistaneen opettajan nimen.</a:t>
            </a:r>
          </a:p>
        </p:txBody>
      </p:sp>
    </p:spTree>
    <p:extLst>
      <p:ext uri="{BB962C8B-B14F-4D97-AF65-F5344CB8AC3E}">
        <p14:creationId xmlns:p14="http://schemas.microsoft.com/office/powerpoint/2010/main" val="2704851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9E4DCF-CE02-2A58-7C41-3BDBFE3F4553}"/>
              </a:ext>
            </a:extLst>
          </p:cNvPr>
          <p:cNvSpPr>
            <a:spLocks noGrp="1"/>
          </p:cNvSpPr>
          <p:nvPr>
            <p:ph type="title"/>
          </p:nvPr>
        </p:nvSpPr>
        <p:spPr/>
        <p:txBody>
          <a:bodyPr/>
          <a:lstStyle/>
          <a:p>
            <a:r>
              <a:rPr kumimoji="0" lang="fi-FI" sz="4400" b="1" i="0" u="none" strike="noStrike" kern="0" cap="none" spc="0" normalizeH="0" baseline="0" noProof="0" dirty="0">
                <a:ln>
                  <a:noFill/>
                </a:ln>
                <a:solidFill>
                  <a:srgbClr val="FF0000"/>
                </a:solidFill>
                <a:effectLst/>
                <a:uLnTx/>
                <a:uFillTx/>
                <a:latin typeface="Arial"/>
                <a:ea typeface="+mn-ea"/>
                <a:cs typeface="+mn-cs"/>
              </a:rPr>
              <a:t>Osallistumisoikeus</a:t>
            </a:r>
            <a:br>
              <a:rPr kumimoji="0" lang="fi-FI" sz="4400" b="1" i="0" u="none" strike="noStrike" kern="0" cap="none" spc="0" normalizeH="0" baseline="0" noProof="0" dirty="0">
                <a:ln>
                  <a:noFill/>
                </a:ln>
                <a:solidFill>
                  <a:srgbClr val="FF0000"/>
                </a:solidFill>
                <a:effectLst/>
                <a:uLnTx/>
                <a:uFillTx/>
                <a:latin typeface="Arial"/>
                <a:ea typeface="+mn-ea"/>
                <a:cs typeface="+mn-cs"/>
              </a:rPr>
            </a:br>
            <a:endParaRPr lang="fi-FI" dirty="0"/>
          </a:p>
        </p:txBody>
      </p:sp>
      <p:sp>
        <p:nvSpPr>
          <p:cNvPr id="3" name="Sisällön paikkamerkki 2">
            <a:extLst>
              <a:ext uri="{FF2B5EF4-FFF2-40B4-BE49-F238E27FC236}">
                <a16:creationId xmlns:a16="http://schemas.microsoft.com/office/drawing/2014/main" id="{052DB6C3-7231-F0FB-5456-D08094972DC6}"/>
              </a:ext>
            </a:extLst>
          </p:cNvPr>
          <p:cNvSpPr>
            <a:spLocks noGrp="1"/>
          </p:cNvSpPr>
          <p:nvPr>
            <p:ph idx="1"/>
          </p:nvPr>
        </p:nvSpPr>
        <p:spPr/>
        <p:txBody>
          <a:bodyPr/>
          <a:lstStyle/>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kumimoji="0" lang="fi-FI" sz="3200" b="1" i="0" u="none" strike="noStrike" kern="0" cap="none" spc="0" normalizeH="0" baseline="0" noProof="0" dirty="0">
                <a:ln>
                  <a:noFill/>
                </a:ln>
                <a:solidFill>
                  <a:srgbClr val="000000"/>
                </a:solidFill>
                <a:effectLst/>
                <a:uLnTx/>
                <a:uFillTx/>
                <a:latin typeface="Arial"/>
                <a:ea typeface="+mn-ea"/>
                <a:cs typeface="+mn-cs"/>
              </a:rPr>
              <a:t>Yo-kokeisiin valmistavat opintojaksot oltava suoritettuna </a:t>
            </a:r>
            <a:r>
              <a:rPr kumimoji="0" lang="fi-FI" sz="3200" b="1" i="0" u="none" strike="noStrike" kern="0" cap="none" spc="0" normalizeH="0" baseline="0" noProof="0" dirty="0">
                <a:ln>
                  <a:noFill/>
                </a:ln>
                <a:solidFill>
                  <a:srgbClr val="FF0000"/>
                </a:solidFill>
                <a:effectLst/>
                <a:uLnTx/>
                <a:uFillTx/>
                <a:latin typeface="Arial"/>
                <a:ea typeface="+mn-ea"/>
                <a:cs typeface="+mn-cs"/>
              </a:rPr>
              <a:t>26.2.2024 mennessä.</a:t>
            </a:r>
          </a:p>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endParaRPr kumimoji="0" lang="fi-FI" sz="3200" b="1" i="0" u="none" strike="noStrike" kern="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lang="fi-FI" dirty="0">
                <a:latin typeface="Arial"/>
              </a:rPr>
              <a:t>Eli niissä aineissa, joihin osallistut, vähintään pakolliset opintojaksot oltava suoritettuina 26.2. mennessä, jotta sinulla on osallistumisoikeus ko. kokeeseen.</a:t>
            </a:r>
            <a:endParaRPr kumimoji="0" lang="fi-FI" sz="3200" i="0" u="none" strike="noStrike" kern="0" cap="none" spc="0" normalizeH="0" baseline="0" noProof="0" dirty="0">
              <a:ln>
                <a:noFill/>
              </a:ln>
              <a:effectLst/>
              <a:uLnTx/>
              <a:uFillTx/>
              <a:latin typeface="Arial"/>
              <a:ea typeface="+mn-ea"/>
              <a:cs typeface="+mn-cs"/>
            </a:endParaRPr>
          </a:p>
          <a:p>
            <a:endParaRPr lang="fi-FI" dirty="0"/>
          </a:p>
        </p:txBody>
      </p:sp>
    </p:spTree>
    <p:extLst>
      <p:ext uri="{BB962C8B-B14F-4D97-AF65-F5344CB8AC3E}">
        <p14:creationId xmlns:p14="http://schemas.microsoft.com/office/powerpoint/2010/main" val="2513765275"/>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uoli oikealle 11"/>
          <p:cNvSpPr/>
          <p:nvPr/>
        </p:nvSpPr>
        <p:spPr bwMode="auto">
          <a:xfrm>
            <a:off x="2627784" y="4240113"/>
            <a:ext cx="4248472" cy="917079"/>
          </a:xfrm>
          <a:prstGeom prst="rightArrow">
            <a:avLst>
              <a:gd name="adj1" fmla="val 29306"/>
              <a:gd name="adj2" fmla="val 51881"/>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indent="-269875"/>
            <a:endParaRPr lang="fi-FI" dirty="0">
              <a:solidFill>
                <a:srgbClr val="000000"/>
              </a:solidFill>
            </a:endParaRPr>
          </a:p>
        </p:txBody>
      </p:sp>
      <p:sp>
        <p:nvSpPr>
          <p:cNvPr id="8" name="Nuoli oikealle 7"/>
          <p:cNvSpPr/>
          <p:nvPr/>
        </p:nvSpPr>
        <p:spPr bwMode="auto">
          <a:xfrm>
            <a:off x="2627784" y="2204444"/>
            <a:ext cx="4248472" cy="917079"/>
          </a:xfrm>
          <a:prstGeom prst="rightArrow">
            <a:avLst>
              <a:gd name="adj1" fmla="val 29306"/>
              <a:gd name="adj2" fmla="val 51881"/>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indent="-269875"/>
            <a:endParaRPr lang="fi-FI" dirty="0">
              <a:solidFill>
                <a:srgbClr val="000000"/>
              </a:solidFill>
            </a:endParaRPr>
          </a:p>
        </p:txBody>
      </p:sp>
      <p:sp>
        <p:nvSpPr>
          <p:cNvPr id="14" name="Puolivapaa piirto 13"/>
          <p:cNvSpPr/>
          <p:nvPr/>
        </p:nvSpPr>
        <p:spPr>
          <a:xfrm>
            <a:off x="3131840" y="1812072"/>
            <a:ext cx="2736304" cy="1759883"/>
          </a:xfrm>
          <a:custGeom>
            <a:avLst/>
            <a:gdLst>
              <a:gd name="connsiteX0" fmla="*/ 0 w 10000"/>
              <a:gd name="connsiteY0" fmla="*/ 1000 h 10000"/>
              <a:gd name="connsiteX1" fmla="*/ 2500 w 10000"/>
              <a:gd name="connsiteY1" fmla="*/ 2000 h 10000"/>
              <a:gd name="connsiteX2" fmla="*/ 5000 w 10000"/>
              <a:gd name="connsiteY2" fmla="*/ 1000 h 10000"/>
              <a:gd name="connsiteX3" fmla="*/ 6937 w 10000"/>
              <a:gd name="connsiteY3" fmla="*/ 26 h 10000"/>
              <a:gd name="connsiteX4" fmla="*/ 8062 w 10000"/>
              <a:gd name="connsiteY4" fmla="*/ 26 h 10000"/>
              <a:gd name="connsiteX5" fmla="*/ 9999 w 10000"/>
              <a:gd name="connsiteY5" fmla="*/ 1000 h 10000"/>
              <a:gd name="connsiteX6" fmla="*/ 10000 w 10000"/>
              <a:gd name="connsiteY6" fmla="*/ 9000 h 10000"/>
              <a:gd name="connsiteX7" fmla="*/ 7500 w 10000"/>
              <a:gd name="connsiteY7" fmla="*/ 8000 h 10000"/>
              <a:gd name="connsiteX8" fmla="*/ 5000 w 10000"/>
              <a:gd name="connsiteY8" fmla="*/ 9000 h 10000"/>
              <a:gd name="connsiteX9" fmla="*/ 3063 w 10000"/>
              <a:gd name="connsiteY9" fmla="*/ 9974 h 10000"/>
              <a:gd name="connsiteX10" fmla="*/ 1938 w 10000"/>
              <a:gd name="connsiteY10" fmla="*/ 9974 h 10000"/>
              <a:gd name="connsiteX11" fmla="*/ 1 w 10000"/>
              <a:gd name="connsiteY11" fmla="*/ 9000 h 10000"/>
              <a:gd name="connsiteX12" fmla="*/ 0 w 10000"/>
              <a:gd name="connsiteY12"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1000"/>
                </a:moveTo>
                <a:cubicBezTo>
                  <a:pt x="0" y="1552"/>
                  <a:pt x="1119" y="2000"/>
                  <a:pt x="2500" y="2000"/>
                </a:cubicBezTo>
                <a:cubicBezTo>
                  <a:pt x="3881" y="2000"/>
                  <a:pt x="5000" y="1552"/>
                  <a:pt x="5000" y="1000"/>
                </a:cubicBezTo>
                <a:cubicBezTo>
                  <a:pt x="5000" y="534"/>
                  <a:pt x="5803" y="130"/>
                  <a:pt x="6937" y="26"/>
                </a:cubicBezTo>
                <a:cubicBezTo>
                  <a:pt x="7307" y="-8"/>
                  <a:pt x="7692" y="-8"/>
                  <a:pt x="8062" y="26"/>
                </a:cubicBezTo>
                <a:cubicBezTo>
                  <a:pt x="9196" y="131"/>
                  <a:pt x="9999" y="535"/>
                  <a:pt x="9999" y="1000"/>
                </a:cubicBezTo>
                <a:cubicBezTo>
                  <a:pt x="9999" y="3667"/>
                  <a:pt x="10000" y="6333"/>
                  <a:pt x="10000" y="9000"/>
                </a:cubicBezTo>
                <a:cubicBezTo>
                  <a:pt x="10000" y="8448"/>
                  <a:pt x="8881" y="8000"/>
                  <a:pt x="7500" y="8000"/>
                </a:cubicBezTo>
                <a:cubicBezTo>
                  <a:pt x="6119" y="8000"/>
                  <a:pt x="5000" y="8448"/>
                  <a:pt x="5000" y="9000"/>
                </a:cubicBezTo>
                <a:cubicBezTo>
                  <a:pt x="5000" y="9466"/>
                  <a:pt x="4197" y="9870"/>
                  <a:pt x="3063" y="9974"/>
                </a:cubicBezTo>
                <a:cubicBezTo>
                  <a:pt x="2693" y="10008"/>
                  <a:pt x="2308" y="10008"/>
                  <a:pt x="1938" y="9974"/>
                </a:cubicBezTo>
                <a:cubicBezTo>
                  <a:pt x="804" y="9869"/>
                  <a:pt x="1" y="9465"/>
                  <a:pt x="1" y="9000"/>
                </a:cubicBezTo>
                <a:cubicBezTo>
                  <a:pt x="1" y="6333"/>
                  <a:pt x="0" y="3667"/>
                  <a:pt x="0" y="1000"/>
                </a:cubicBezTo>
                <a:close/>
              </a:path>
            </a:pathLst>
          </a:custGeom>
          <a:solidFill>
            <a:schemeClr val="accent6">
              <a:lumMod val="20000"/>
              <a:lumOff val="80000"/>
            </a:schemeClr>
          </a:solidFill>
          <a:ln w="12700">
            <a:solidFill>
              <a:schemeClr val="tx1">
                <a:alpha val="90000"/>
              </a:schemeClr>
            </a:solidFill>
          </a:ln>
          <a:effectLst>
            <a:glow rad="139700">
              <a:schemeClr val="accent2">
                <a:satMod val="175000"/>
                <a:alpha val="40000"/>
              </a:schemeClr>
            </a:glow>
            <a:innerShdw blurRad="63500" dist="50800">
              <a:prstClr val="black">
                <a:alpha val="50000"/>
              </a:prstClr>
            </a:inn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160" tIns="362137" rIns="10160" bIns="362136" numCol="1" spcCol="1270" anchor="t" anchorCtr="0">
            <a:noAutofit/>
          </a:bodyPr>
          <a:lstStyle/>
          <a:p>
            <a:pPr marL="171450" lvl="1" indent="-171450" defTabSz="711200">
              <a:lnSpc>
                <a:spcPct val="90000"/>
              </a:lnSpc>
              <a:spcBef>
                <a:spcPct val="0"/>
              </a:spcBef>
              <a:spcAft>
                <a:spcPct val="15000"/>
              </a:spcAft>
              <a:buFontTx/>
              <a:buChar char="••"/>
            </a:pPr>
            <a:r>
              <a:rPr lang="fi-FI" sz="1800" dirty="0">
                <a:solidFill>
                  <a:srgbClr val="000000">
                    <a:hueOff val="0"/>
                    <a:satOff val="0"/>
                    <a:lumOff val="0"/>
                    <a:alphaOff val="0"/>
                  </a:srgbClr>
                </a:solidFill>
              </a:rPr>
              <a:t>psykologia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filosofia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historia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fysiikka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biologia</a:t>
            </a:r>
          </a:p>
        </p:txBody>
      </p:sp>
      <p:sp>
        <p:nvSpPr>
          <p:cNvPr id="15" name="Puolivapaa piirto 14"/>
          <p:cNvSpPr/>
          <p:nvPr/>
        </p:nvSpPr>
        <p:spPr>
          <a:xfrm>
            <a:off x="539552" y="2060843"/>
            <a:ext cx="2217128" cy="1257836"/>
          </a:xfrm>
          <a:custGeom>
            <a:avLst/>
            <a:gdLst>
              <a:gd name="connsiteX0" fmla="*/ 0 w 2217128"/>
              <a:gd name="connsiteY0" fmla="*/ 209644 h 1257836"/>
              <a:gd name="connsiteX1" fmla="*/ 61404 w 2217128"/>
              <a:gd name="connsiteY1" fmla="*/ 61403 h 1257836"/>
              <a:gd name="connsiteX2" fmla="*/ 209645 w 2217128"/>
              <a:gd name="connsiteY2" fmla="*/ 0 h 1257836"/>
              <a:gd name="connsiteX3" fmla="*/ 2007484 w 2217128"/>
              <a:gd name="connsiteY3" fmla="*/ 0 h 1257836"/>
              <a:gd name="connsiteX4" fmla="*/ 2155725 w 2217128"/>
              <a:gd name="connsiteY4" fmla="*/ 61404 h 1257836"/>
              <a:gd name="connsiteX5" fmla="*/ 2217128 w 2217128"/>
              <a:gd name="connsiteY5" fmla="*/ 209645 h 1257836"/>
              <a:gd name="connsiteX6" fmla="*/ 2217128 w 2217128"/>
              <a:gd name="connsiteY6" fmla="*/ 1048192 h 1257836"/>
              <a:gd name="connsiteX7" fmla="*/ 2155725 w 2217128"/>
              <a:gd name="connsiteY7" fmla="*/ 1196433 h 1257836"/>
              <a:gd name="connsiteX8" fmla="*/ 2007484 w 2217128"/>
              <a:gd name="connsiteY8" fmla="*/ 1257836 h 1257836"/>
              <a:gd name="connsiteX9" fmla="*/ 209644 w 2217128"/>
              <a:gd name="connsiteY9" fmla="*/ 1257836 h 1257836"/>
              <a:gd name="connsiteX10" fmla="*/ 61403 w 2217128"/>
              <a:gd name="connsiteY10" fmla="*/ 1196433 h 1257836"/>
              <a:gd name="connsiteX11" fmla="*/ 0 w 2217128"/>
              <a:gd name="connsiteY11" fmla="*/ 1048192 h 1257836"/>
              <a:gd name="connsiteX12" fmla="*/ 0 w 2217128"/>
              <a:gd name="connsiteY12" fmla="*/ 209644 h 125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7128" h="1257836">
                <a:moveTo>
                  <a:pt x="0" y="209644"/>
                </a:moveTo>
                <a:cubicBezTo>
                  <a:pt x="0" y="154043"/>
                  <a:pt x="22088" y="100719"/>
                  <a:pt x="61404" y="61403"/>
                </a:cubicBezTo>
                <a:cubicBezTo>
                  <a:pt x="100720" y="22087"/>
                  <a:pt x="154044" y="0"/>
                  <a:pt x="209645" y="0"/>
                </a:cubicBezTo>
                <a:lnTo>
                  <a:pt x="2007484" y="0"/>
                </a:lnTo>
                <a:cubicBezTo>
                  <a:pt x="2063085" y="0"/>
                  <a:pt x="2116409" y="22088"/>
                  <a:pt x="2155725" y="61404"/>
                </a:cubicBezTo>
                <a:cubicBezTo>
                  <a:pt x="2195041" y="100720"/>
                  <a:pt x="2217128" y="154044"/>
                  <a:pt x="2217128" y="209645"/>
                </a:cubicBezTo>
                <a:lnTo>
                  <a:pt x="2217128" y="1048192"/>
                </a:lnTo>
                <a:cubicBezTo>
                  <a:pt x="2217128" y="1103793"/>
                  <a:pt x="2195041" y="1157117"/>
                  <a:pt x="2155725" y="1196433"/>
                </a:cubicBezTo>
                <a:cubicBezTo>
                  <a:pt x="2116409" y="1235749"/>
                  <a:pt x="2063085" y="1257836"/>
                  <a:pt x="2007484" y="1257836"/>
                </a:cubicBezTo>
                <a:lnTo>
                  <a:pt x="209644" y="1257836"/>
                </a:lnTo>
                <a:cubicBezTo>
                  <a:pt x="154043" y="1257836"/>
                  <a:pt x="100719" y="1235748"/>
                  <a:pt x="61403" y="1196433"/>
                </a:cubicBezTo>
                <a:cubicBezTo>
                  <a:pt x="22087" y="1157117"/>
                  <a:pt x="0" y="1103793"/>
                  <a:pt x="0" y="1048192"/>
                </a:cubicBezTo>
                <a:lnTo>
                  <a:pt x="0" y="209644"/>
                </a:lnTo>
                <a:close/>
              </a:path>
            </a:pathLst>
          </a:cu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spcFirstLastPara="0" vert="horz" wrap="square" lIns="183322" tIns="122362" rIns="183322" bIns="122362" numCol="1" spcCol="1270" anchor="ctr" anchorCtr="0">
            <a:noAutofit/>
          </a:bodyPr>
          <a:lstStyle/>
          <a:p>
            <a:pPr algn="ctr" defTabSz="1422400">
              <a:lnSpc>
                <a:spcPct val="90000"/>
              </a:lnSpc>
              <a:spcBef>
                <a:spcPct val="0"/>
              </a:spcBef>
              <a:spcAft>
                <a:spcPct val="35000"/>
              </a:spcAft>
              <a:buFontTx/>
              <a:buNone/>
            </a:pPr>
            <a:r>
              <a:rPr lang="fi-FI" sz="3200" dirty="0">
                <a:solidFill>
                  <a:srgbClr val="000000"/>
                </a:solidFill>
              </a:rPr>
              <a:t>Reaalin koepäivä</a:t>
            </a:r>
          </a:p>
        </p:txBody>
      </p:sp>
      <p:sp>
        <p:nvSpPr>
          <p:cNvPr id="16" name="Puolivapaa piirto 15"/>
          <p:cNvSpPr/>
          <p:nvPr/>
        </p:nvSpPr>
        <p:spPr>
          <a:xfrm>
            <a:off x="3275856" y="3645028"/>
            <a:ext cx="2805347" cy="2427661"/>
          </a:xfrm>
          <a:custGeom>
            <a:avLst/>
            <a:gdLst>
              <a:gd name="connsiteX0" fmla="*/ 0 w 10000"/>
              <a:gd name="connsiteY0" fmla="*/ 1000 h 10000"/>
              <a:gd name="connsiteX1" fmla="*/ 2500 w 10000"/>
              <a:gd name="connsiteY1" fmla="*/ 2000 h 10000"/>
              <a:gd name="connsiteX2" fmla="*/ 5000 w 10000"/>
              <a:gd name="connsiteY2" fmla="*/ 1000 h 10000"/>
              <a:gd name="connsiteX3" fmla="*/ 6937 w 10000"/>
              <a:gd name="connsiteY3" fmla="*/ 26 h 10000"/>
              <a:gd name="connsiteX4" fmla="*/ 8062 w 10000"/>
              <a:gd name="connsiteY4" fmla="*/ 26 h 10000"/>
              <a:gd name="connsiteX5" fmla="*/ 9999 w 10000"/>
              <a:gd name="connsiteY5" fmla="*/ 1000 h 10000"/>
              <a:gd name="connsiteX6" fmla="*/ 10000 w 10000"/>
              <a:gd name="connsiteY6" fmla="*/ 9000 h 10000"/>
              <a:gd name="connsiteX7" fmla="*/ 7500 w 10000"/>
              <a:gd name="connsiteY7" fmla="*/ 8000 h 10000"/>
              <a:gd name="connsiteX8" fmla="*/ 5000 w 10000"/>
              <a:gd name="connsiteY8" fmla="*/ 9000 h 10000"/>
              <a:gd name="connsiteX9" fmla="*/ 3063 w 10000"/>
              <a:gd name="connsiteY9" fmla="*/ 9974 h 10000"/>
              <a:gd name="connsiteX10" fmla="*/ 1938 w 10000"/>
              <a:gd name="connsiteY10" fmla="*/ 9974 h 10000"/>
              <a:gd name="connsiteX11" fmla="*/ 1 w 10000"/>
              <a:gd name="connsiteY11" fmla="*/ 9000 h 10000"/>
              <a:gd name="connsiteX12" fmla="*/ 0 w 10000"/>
              <a:gd name="connsiteY12"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1000"/>
                </a:moveTo>
                <a:cubicBezTo>
                  <a:pt x="0" y="1552"/>
                  <a:pt x="1119" y="2000"/>
                  <a:pt x="2500" y="2000"/>
                </a:cubicBezTo>
                <a:cubicBezTo>
                  <a:pt x="3881" y="2000"/>
                  <a:pt x="5000" y="1552"/>
                  <a:pt x="5000" y="1000"/>
                </a:cubicBezTo>
                <a:cubicBezTo>
                  <a:pt x="5000" y="534"/>
                  <a:pt x="5803" y="130"/>
                  <a:pt x="6937" y="26"/>
                </a:cubicBezTo>
                <a:cubicBezTo>
                  <a:pt x="7307" y="-8"/>
                  <a:pt x="7692" y="-8"/>
                  <a:pt x="8062" y="26"/>
                </a:cubicBezTo>
                <a:cubicBezTo>
                  <a:pt x="9196" y="131"/>
                  <a:pt x="9999" y="535"/>
                  <a:pt x="9999" y="1000"/>
                </a:cubicBezTo>
                <a:cubicBezTo>
                  <a:pt x="9999" y="3667"/>
                  <a:pt x="10000" y="6333"/>
                  <a:pt x="10000" y="9000"/>
                </a:cubicBezTo>
                <a:cubicBezTo>
                  <a:pt x="10000" y="8448"/>
                  <a:pt x="8881" y="8000"/>
                  <a:pt x="7500" y="8000"/>
                </a:cubicBezTo>
                <a:cubicBezTo>
                  <a:pt x="6119" y="8000"/>
                  <a:pt x="5000" y="8448"/>
                  <a:pt x="5000" y="9000"/>
                </a:cubicBezTo>
                <a:cubicBezTo>
                  <a:pt x="5000" y="9466"/>
                  <a:pt x="4197" y="9870"/>
                  <a:pt x="3063" y="9974"/>
                </a:cubicBezTo>
                <a:cubicBezTo>
                  <a:pt x="2693" y="10008"/>
                  <a:pt x="2308" y="10008"/>
                  <a:pt x="1938" y="9974"/>
                </a:cubicBezTo>
                <a:cubicBezTo>
                  <a:pt x="804" y="9869"/>
                  <a:pt x="1" y="9465"/>
                  <a:pt x="1" y="9000"/>
                </a:cubicBezTo>
                <a:cubicBezTo>
                  <a:pt x="1" y="6333"/>
                  <a:pt x="0" y="3667"/>
                  <a:pt x="0" y="1000"/>
                </a:cubicBezTo>
                <a:close/>
              </a:path>
            </a:pathLst>
          </a:custGeom>
          <a:solidFill>
            <a:schemeClr val="accent6">
              <a:lumMod val="20000"/>
              <a:lumOff val="80000"/>
            </a:schemeClr>
          </a:solidFill>
          <a:ln w="12700">
            <a:solidFill>
              <a:schemeClr val="tx1">
                <a:alpha val="90000"/>
              </a:schemeClr>
            </a:solidFill>
          </a:ln>
          <a:effectLst>
            <a:glow rad="139700">
              <a:schemeClr val="accent2">
                <a:satMod val="175000"/>
                <a:alpha val="40000"/>
              </a:schemeClr>
            </a:glow>
            <a:innerShdw blurRad="63500" dist="50800">
              <a:prstClr val="black">
                <a:alpha val="50000"/>
              </a:prstClr>
            </a:inn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430" tIns="496962" rIns="11430" bIns="496962" numCol="1" spcCol="1270" anchor="t" anchorCtr="0">
            <a:noAutofit/>
          </a:bodyPr>
          <a:lstStyle/>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uskonto (</a:t>
            </a:r>
            <a:r>
              <a:rPr lang="fi-FI" sz="1800" dirty="0" err="1">
                <a:solidFill>
                  <a:srgbClr val="000000">
                    <a:hueOff val="0"/>
                    <a:satOff val="0"/>
                    <a:lumOff val="0"/>
                    <a:alphaOff val="0"/>
                  </a:srgbClr>
                </a:solidFill>
              </a:rPr>
              <a:t>ev.lut./ort</a:t>
            </a:r>
            <a:r>
              <a:rPr lang="fi-FI" sz="1800" dirty="0">
                <a:solidFill>
                  <a:srgbClr val="000000">
                    <a:hueOff val="0"/>
                    <a:satOff val="0"/>
                    <a:lumOff val="0"/>
                    <a:alphaOff val="0"/>
                  </a:srgbClr>
                </a:solidFill>
              </a:rPr>
              <a:t>.)</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elämänkatsomustieto</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yhteiskuntaoppi</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kemia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maantiede</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terveystieto</a:t>
            </a:r>
          </a:p>
        </p:txBody>
      </p:sp>
      <p:sp>
        <p:nvSpPr>
          <p:cNvPr id="17" name="Puolivapaa piirto 16"/>
          <p:cNvSpPr/>
          <p:nvPr/>
        </p:nvSpPr>
        <p:spPr>
          <a:xfrm>
            <a:off x="539552" y="4072430"/>
            <a:ext cx="2403360" cy="1156770"/>
          </a:xfrm>
          <a:custGeom>
            <a:avLst/>
            <a:gdLst>
              <a:gd name="connsiteX0" fmla="*/ 0 w 2403360"/>
              <a:gd name="connsiteY0" fmla="*/ 192799 h 1156770"/>
              <a:gd name="connsiteX1" fmla="*/ 56470 w 2403360"/>
              <a:gd name="connsiteY1" fmla="*/ 56470 h 1156770"/>
              <a:gd name="connsiteX2" fmla="*/ 192800 w 2403360"/>
              <a:gd name="connsiteY2" fmla="*/ 1 h 1156770"/>
              <a:gd name="connsiteX3" fmla="*/ 2210561 w 2403360"/>
              <a:gd name="connsiteY3" fmla="*/ 0 h 1156770"/>
              <a:gd name="connsiteX4" fmla="*/ 2346890 w 2403360"/>
              <a:gd name="connsiteY4" fmla="*/ 56470 h 1156770"/>
              <a:gd name="connsiteX5" fmla="*/ 2403359 w 2403360"/>
              <a:gd name="connsiteY5" fmla="*/ 192800 h 1156770"/>
              <a:gd name="connsiteX6" fmla="*/ 2403360 w 2403360"/>
              <a:gd name="connsiteY6" fmla="*/ 963971 h 1156770"/>
              <a:gd name="connsiteX7" fmla="*/ 2346890 w 2403360"/>
              <a:gd name="connsiteY7" fmla="*/ 1100301 h 1156770"/>
              <a:gd name="connsiteX8" fmla="*/ 2210560 w 2403360"/>
              <a:gd name="connsiteY8" fmla="*/ 1156770 h 1156770"/>
              <a:gd name="connsiteX9" fmla="*/ 192799 w 2403360"/>
              <a:gd name="connsiteY9" fmla="*/ 1156770 h 1156770"/>
              <a:gd name="connsiteX10" fmla="*/ 56470 w 2403360"/>
              <a:gd name="connsiteY10" fmla="*/ 1100300 h 1156770"/>
              <a:gd name="connsiteX11" fmla="*/ 1 w 2403360"/>
              <a:gd name="connsiteY11" fmla="*/ 963970 h 1156770"/>
              <a:gd name="connsiteX12" fmla="*/ 0 w 2403360"/>
              <a:gd name="connsiteY12" fmla="*/ 192799 h 11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03360" h="1156770">
                <a:moveTo>
                  <a:pt x="0" y="192799"/>
                </a:moveTo>
                <a:cubicBezTo>
                  <a:pt x="0" y="141666"/>
                  <a:pt x="20313" y="92626"/>
                  <a:pt x="56470" y="56470"/>
                </a:cubicBezTo>
                <a:cubicBezTo>
                  <a:pt x="92627" y="20313"/>
                  <a:pt x="141666" y="1"/>
                  <a:pt x="192800" y="1"/>
                </a:cubicBezTo>
                <a:lnTo>
                  <a:pt x="2210561" y="0"/>
                </a:lnTo>
                <a:cubicBezTo>
                  <a:pt x="2261694" y="0"/>
                  <a:pt x="2310734" y="20313"/>
                  <a:pt x="2346890" y="56470"/>
                </a:cubicBezTo>
                <a:cubicBezTo>
                  <a:pt x="2383047" y="92627"/>
                  <a:pt x="2403359" y="141666"/>
                  <a:pt x="2403359" y="192800"/>
                </a:cubicBezTo>
                <a:cubicBezTo>
                  <a:pt x="2403359" y="449857"/>
                  <a:pt x="2403360" y="706914"/>
                  <a:pt x="2403360" y="963971"/>
                </a:cubicBezTo>
                <a:cubicBezTo>
                  <a:pt x="2403360" y="1015104"/>
                  <a:pt x="2383047" y="1064144"/>
                  <a:pt x="2346890" y="1100301"/>
                </a:cubicBezTo>
                <a:cubicBezTo>
                  <a:pt x="2310733" y="1136458"/>
                  <a:pt x="2261694" y="1156771"/>
                  <a:pt x="2210560" y="1156770"/>
                </a:cubicBezTo>
                <a:lnTo>
                  <a:pt x="192799" y="1156770"/>
                </a:lnTo>
                <a:cubicBezTo>
                  <a:pt x="141666" y="1156770"/>
                  <a:pt x="92626" y="1136457"/>
                  <a:pt x="56470" y="1100300"/>
                </a:cubicBezTo>
                <a:cubicBezTo>
                  <a:pt x="20313" y="1064143"/>
                  <a:pt x="1" y="1015104"/>
                  <a:pt x="1" y="963970"/>
                </a:cubicBezTo>
                <a:cubicBezTo>
                  <a:pt x="1" y="706913"/>
                  <a:pt x="0" y="449856"/>
                  <a:pt x="0" y="192799"/>
                </a:cubicBezTo>
                <a:close/>
              </a:path>
            </a:pathLst>
          </a:cu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spcFirstLastPara="0" vert="horz" wrap="square" lIns="178389" tIns="117429" rIns="178389" bIns="117429" numCol="1" spcCol="1270" anchor="ctr" anchorCtr="0">
            <a:noAutofit/>
          </a:bodyPr>
          <a:lstStyle/>
          <a:p>
            <a:pPr algn="ctr" defTabSz="1422400">
              <a:lnSpc>
                <a:spcPct val="90000"/>
              </a:lnSpc>
              <a:spcBef>
                <a:spcPct val="0"/>
              </a:spcBef>
              <a:spcAft>
                <a:spcPct val="35000"/>
              </a:spcAft>
              <a:buFontTx/>
              <a:buNone/>
            </a:pPr>
            <a:r>
              <a:rPr lang="fi-FI" sz="3200" dirty="0">
                <a:solidFill>
                  <a:srgbClr val="000000"/>
                </a:solidFill>
              </a:rPr>
              <a:t>Reaalin koepäivä</a:t>
            </a:r>
          </a:p>
        </p:txBody>
      </p:sp>
      <p:sp>
        <p:nvSpPr>
          <p:cNvPr id="9218" name="Rectangle 2"/>
          <p:cNvSpPr>
            <a:spLocks noGrp="1" noChangeArrowheads="1"/>
          </p:cNvSpPr>
          <p:nvPr>
            <p:ph type="title"/>
          </p:nvPr>
        </p:nvSpPr>
        <p:spPr bwMode="auto">
          <a:xfrm>
            <a:off x="733821" y="260648"/>
            <a:ext cx="7294563" cy="72082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200" dirty="0">
                <a:solidFill>
                  <a:schemeClr val="bg1"/>
                </a:solidFill>
                <a:latin typeface="Arial Rounded MT Bold" pitchFamily="34" charset="0"/>
              </a:rPr>
              <a:t>Reaalikokeen rakenne</a:t>
            </a:r>
          </a:p>
        </p:txBody>
      </p:sp>
      <p:sp>
        <p:nvSpPr>
          <p:cNvPr id="9219" name="Text Box 19"/>
          <p:cNvSpPr txBox="1">
            <a:spLocks noChangeArrowheads="1"/>
          </p:cNvSpPr>
          <p:nvPr/>
        </p:nvSpPr>
        <p:spPr bwMode="auto">
          <a:xfrm>
            <a:off x="250825" y="981075"/>
            <a:ext cx="8893175" cy="830997"/>
          </a:xfrm>
          <a:prstGeom prst="rect">
            <a:avLst/>
          </a:prstGeom>
          <a:noFill/>
          <a:ln w="38100" algn="ctr">
            <a:noFill/>
            <a:miter lim="800000"/>
            <a:headEnd/>
            <a:tailEnd/>
          </a:ln>
        </p:spPr>
        <p:txBody>
          <a:bodyPr wrap="square">
            <a:spAutoFit/>
          </a:bodyPr>
          <a:lstStyle/>
          <a:p>
            <a:pPr>
              <a:buFontTx/>
              <a:buNone/>
            </a:pPr>
            <a:r>
              <a:rPr lang="fi-FI" dirty="0">
                <a:solidFill>
                  <a:srgbClr val="000000"/>
                </a:solidFill>
              </a:rPr>
              <a:t>Reaalikokeessa on </a:t>
            </a:r>
            <a:r>
              <a:rPr lang="fi-FI" u="sng" dirty="0">
                <a:solidFill>
                  <a:srgbClr val="CC3300"/>
                </a:solidFill>
              </a:rPr>
              <a:t>kaksi koepäivää</a:t>
            </a:r>
            <a:r>
              <a:rPr lang="fi-FI" dirty="0">
                <a:solidFill>
                  <a:srgbClr val="000000"/>
                </a:solidFill>
              </a:rPr>
              <a:t> ja kummastakin aineryhmästä voit valita yhden kirjoitusaineen/tutkintokerta </a:t>
            </a:r>
          </a:p>
        </p:txBody>
      </p:sp>
      <p:sp>
        <p:nvSpPr>
          <p:cNvPr id="9228" name="Text Box 34"/>
          <p:cNvSpPr txBox="1">
            <a:spLocks noChangeArrowheads="1"/>
          </p:cNvSpPr>
          <p:nvPr/>
        </p:nvSpPr>
        <p:spPr bwMode="auto">
          <a:xfrm>
            <a:off x="107504" y="6269250"/>
            <a:ext cx="8784976" cy="400110"/>
          </a:xfrm>
          <a:prstGeom prst="rect">
            <a:avLst/>
          </a:prstGeom>
          <a:noFill/>
          <a:ln w="38100" algn="ctr">
            <a:solidFill>
              <a:schemeClr val="accent6">
                <a:lumMod val="60000"/>
                <a:lumOff val="40000"/>
              </a:schemeClr>
            </a:solidFill>
            <a:miter lim="800000"/>
            <a:headEnd/>
            <a:tailEnd/>
          </a:ln>
          <a:effectLst>
            <a:glow rad="101600">
              <a:schemeClr val="accent2">
                <a:satMod val="175000"/>
                <a:alpha val="40000"/>
              </a:schemeClr>
            </a:glow>
          </a:effectLst>
        </p:spPr>
        <p:txBody>
          <a:bodyPr wrap="square">
            <a:spAutoFit/>
          </a:bodyPr>
          <a:lstStyle/>
          <a:p>
            <a:pPr marL="269875" indent="-269875"/>
            <a:r>
              <a:rPr lang="fi-FI" sz="2000" dirty="0">
                <a:solidFill>
                  <a:srgbClr val="000000"/>
                </a:solidFill>
              </a:rPr>
              <a:t>hajauttamalla tutkinnon kolmeen kertaan voit suorittaa </a:t>
            </a:r>
            <a:r>
              <a:rPr lang="fi-FI" sz="2000" dirty="0">
                <a:solidFill>
                  <a:srgbClr val="C00000"/>
                </a:solidFill>
              </a:rPr>
              <a:t>6 reaalikoetta</a:t>
            </a:r>
          </a:p>
        </p:txBody>
      </p:sp>
      <p:sp>
        <p:nvSpPr>
          <p:cNvPr id="10" name="Tekstikehys 9"/>
          <p:cNvSpPr txBox="1"/>
          <p:nvPr/>
        </p:nvSpPr>
        <p:spPr>
          <a:xfrm>
            <a:off x="7164288" y="2535287"/>
            <a:ext cx="1872208" cy="461665"/>
          </a:xfrm>
          <a:prstGeom prst="rect">
            <a:avLst/>
          </a:prstGeom>
          <a:solidFill>
            <a:srgbClr val="C00000"/>
          </a:solidFill>
          <a:effectLst>
            <a:glow rad="139700">
              <a:schemeClr val="accent4">
                <a:satMod val="175000"/>
                <a:alpha val="40000"/>
              </a:schemeClr>
            </a:glow>
          </a:effectLst>
        </p:spPr>
        <p:txBody>
          <a:bodyPr wrap="square" rtlCol="0">
            <a:spAutoFit/>
          </a:bodyPr>
          <a:lstStyle/>
          <a:p>
            <a:pPr>
              <a:buFontTx/>
              <a:buNone/>
            </a:pPr>
            <a:r>
              <a:rPr lang="fi-FI" dirty="0">
                <a:solidFill>
                  <a:srgbClr val="000000"/>
                </a:solidFill>
              </a:rPr>
              <a:t>valitse yksi</a:t>
            </a:r>
          </a:p>
        </p:txBody>
      </p:sp>
      <p:sp>
        <p:nvSpPr>
          <p:cNvPr id="11" name="Tekstikehys 10"/>
          <p:cNvSpPr txBox="1"/>
          <p:nvPr/>
        </p:nvSpPr>
        <p:spPr>
          <a:xfrm>
            <a:off x="7164288" y="4437112"/>
            <a:ext cx="1872208" cy="461665"/>
          </a:xfrm>
          <a:prstGeom prst="rect">
            <a:avLst/>
          </a:prstGeom>
          <a:solidFill>
            <a:srgbClr val="C00000"/>
          </a:solidFill>
          <a:effectLst>
            <a:glow rad="139700">
              <a:schemeClr val="accent4">
                <a:satMod val="175000"/>
                <a:alpha val="40000"/>
              </a:schemeClr>
            </a:glow>
          </a:effectLst>
        </p:spPr>
        <p:txBody>
          <a:bodyPr wrap="square" rtlCol="0">
            <a:spAutoFit/>
          </a:bodyPr>
          <a:lstStyle/>
          <a:p>
            <a:pPr>
              <a:buFontTx/>
              <a:buNone/>
            </a:pPr>
            <a:r>
              <a:rPr lang="fi-FI" dirty="0">
                <a:solidFill>
                  <a:srgbClr val="000000"/>
                </a:solidFill>
              </a:rPr>
              <a:t>valitse yksi</a:t>
            </a:r>
          </a:p>
        </p:txBody>
      </p:sp>
    </p:spTree>
    <p:extLst>
      <p:ext uri="{BB962C8B-B14F-4D97-AF65-F5344CB8AC3E}">
        <p14:creationId xmlns:p14="http://schemas.microsoft.com/office/powerpoint/2010/main" val="1152338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228"/>
                                        </p:tgtEl>
                                        <p:attrNameLst>
                                          <p:attrName>style.visibility</p:attrName>
                                        </p:attrNameLst>
                                      </p:cBhvr>
                                      <p:to>
                                        <p:strVal val="visible"/>
                                      </p:to>
                                    </p:set>
                                    <p:anim calcmode="lin" valueType="num">
                                      <p:cBhvr additive="base">
                                        <p:cTn id="25" dur="500" fill="hold"/>
                                        <p:tgtEl>
                                          <p:spTgt spid="9228"/>
                                        </p:tgtEl>
                                        <p:attrNameLst>
                                          <p:attrName>ppt_x</p:attrName>
                                        </p:attrNameLst>
                                      </p:cBhvr>
                                      <p:tavLst>
                                        <p:tav tm="0">
                                          <p:val>
                                            <p:strVal val="#ppt_x"/>
                                          </p:val>
                                        </p:tav>
                                        <p:tav tm="100000">
                                          <p:val>
                                            <p:strVal val="#ppt_x"/>
                                          </p:val>
                                        </p:tav>
                                      </p:tavLst>
                                    </p:anim>
                                    <p:anim calcmode="lin" valueType="num">
                                      <p:cBhvr additive="base">
                                        <p:cTn id="26" dur="500" fill="hold"/>
                                        <p:tgtEl>
                                          <p:spTgt spid="9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9228"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Reaalikoe</a:t>
            </a:r>
          </a:p>
        </p:txBody>
      </p:sp>
      <p:sp>
        <p:nvSpPr>
          <p:cNvPr id="3" name="Sisällön paikkamerkki 2"/>
          <p:cNvSpPr>
            <a:spLocks noGrp="1"/>
          </p:cNvSpPr>
          <p:nvPr>
            <p:ph idx="1"/>
          </p:nvPr>
        </p:nvSpPr>
        <p:spPr/>
        <p:txBody>
          <a:bodyPr/>
          <a:lstStyle/>
          <a:p>
            <a:r>
              <a:rPr lang="fi-FI" dirty="0"/>
              <a:t>Sähköisessä kokeessa runsaasti taustamateriaalia, myös videoita</a:t>
            </a:r>
          </a:p>
          <a:p>
            <a:r>
              <a:rPr lang="fi-FI" dirty="0"/>
              <a:t>Aineistojen tulkintaa, ymmärtämistä, prosessointia ja soveltamista</a:t>
            </a:r>
          </a:p>
          <a:p>
            <a:pPr lvl="0"/>
            <a:r>
              <a:rPr lang="fi-FI" dirty="0">
                <a:solidFill>
                  <a:srgbClr val="000000"/>
                </a:solidFill>
              </a:rPr>
              <a:t>Piirretään kuvioita, diagrammeja</a:t>
            </a:r>
          </a:p>
          <a:p>
            <a:r>
              <a:rPr lang="fi-FI" dirty="0">
                <a:solidFill>
                  <a:srgbClr val="FF0000"/>
                </a:solidFill>
              </a:rPr>
              <a:t>Opettele käyttämään </a:t>
            </a:r>
            <a:r>
              <a:rPr lang="fi-FI" dirty="0" err="1"/>
              <a:t>Libre</a:t>
            </a:r>
            <a:r>
              <a:rPr lang="fi-FI" dirty="0"/>
              <a:t> Officen ohjelmia (tekstinkäsittely-, taulukkolaskenta-, </a:t>
            </a:r>
            <a:r>
              <a:rPr lang="fi-FI" dirty="0" err="1"/>
              <a:t>piiros-</a:t>
            </a:r>
            <a:r>
              <a:rPr lang="fi-FI" dirty="0"/>
              <a:t> </a:t>
            </a:r>
            <a:r>
              <a:rPr lang="fi-FI" dirty="0" err="1"/>
              <a:t>jne</a:t>
            </a:r>
            <a:r>
              <a:rPr lang="fi-FI" dirty="0"/>
              <a:t> ohjelmat)</a:t>
            </a:r>
          </a:p>
        </p:txBody>
      </p:sp>
    </p:spTree>
    <p:extLst>
      <p:ext uri="{BB962C8B-B14F-4D97-AF65-F5344CB8AC3E}">
        <p14:creationId xmlns:p14="http://schemas.microsoft.com/office/powerpoint/2010/main" val="969364714"/>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600" dirty="0">
                <a:solidFill>
                  <a:schemeClr val="bg1"/>
                </a:solidFill>
                <a:latin typeface="Arial Rounded MT Bold" pitchFamily="34" charset="0"/>
              </a:rPr>
              <a:t>Äidinkielen koe</a:t>
            </a:r>
          </a:p>
        </p:txBody>
      </p:sp>
      <p:sp>
        <p:nvSpPr>
          <p:cNvPr id="4" name="Tekstikehys 3"/>
          <p:cNvSpPr txBox="1"/>
          <p:nvPr/>
        </p:nvSpPr>
        <p:spPr>
          <a:xfrm>
            <a:off x="251520" y="1196752"/>
            <a:ext cx="8424936" cy="2816156"/>
          </a:xfrm>
          <a:prstGeom prst="rect">
            <a:avLst/>
          </a:prstGeom>
          <a:noFill/>
        </p:spPr>
        <p:txBody>
          <a:bodyPr wrap="square" rtlCol="0">
            <a:spAutoFit/>
          </a:bodyPr>
          <a:lstStyle/>
          <a:p>
            <a:r>
              <a:rPr lang="fi-FI" dirty="0"/>
              <a:t> </a:t>
            </a:r>
            <a:r>
              <a:rPr lang="fi-FI" sz="1800" dirty="0"/>
              <a:t>kokeessa on kaksi osaa ja 2 koepäivää</a:t>
            </a:r>
          </a:p>
          <a:p>
            <a:r>
              <a:rPr lang="fi-FI" sz="1800" dirty="0"/>
              <a:t> molemmat osat on suoritettava samalla tutkintokerralla</a:t>
            </a:r>
          </a:p>
          <a:p>
            <a:r>
              <a:rPr lang="fi-FI" sz="1800" dirty="0"/>
              <a:t> arvosana määräytyy näissä kokeissa saadun  painotetun pistesumman perusteella (yhteistulos)</a:t>
            </a:r>
          </a:p>
          <a:p>
            <a:endParaRPr lang="fi-FI" sz="1800" dirty="0"/>
          </a:p>
          <a:p>
            <a:endParaRPr lang="fi-FI" sz="1800" dirty="0"/>
          </a:p>
          <a:p>
            <a:endParaRPr lang="fi-FI" sz="1800" dirty="0"/>
          </a:p>
        </p:txBody>
      </p:sp>
      <p:sp>
        <p:nvSpPr>
          <p:cNvPr id="5" name="Tekstikehys 4"/>
          <p:cNvSpPr txBox="1"/>
          <p:nvPr/>
        </p:nvSpPr>
        <p:spPr>
          <a:xfrm>
            <a:off x="107504" y="2924944"/>
            <a:ext cx="4680520" cy="2508379"/>
          </a:xfrm>
          <a:prstGeom prst="rect">
            <a:avLst/>
          </a:prstGeom>
          <a:solidFill>
            <a:schemeClr val="accent5">
              <a:lumMod val="75000"/>
            </a:schemeClr>
          </a:solidFill>
          <a:ln w="12700">
            <a:solidFill>
              <a:schemeClr val="tx1"/>
            </a:solidFill>
          </a:ln>
          <a:effectLst>
            <a:innerShdw blurRad="63500" dist="50800" dir="2700000">
              <a:prstClr val="black">
                <a:alpha val="50000"/>
              </a:prstClr>
            </a:innerShdw>
            <a:softEdge rad="12700"/>
          </a:effectLst>
        </p:spPr>
        <p:txBody>
          <a:bodyPr wrap="square" rtlCol="0">
            <a:spAutoFit/>
          </a:bodyPr>
          <a:lstStyle/>
          <a:p>
            <a:pPr>
              <a:buNone/>
            </a:pPr>
            <a:r>
              <a:rPr lang="fi-FI" dirty="0">
                <a:effectLst>
                  <a:outerShdw blurRad="38100" dist="38100" dir="2700000" algn="tl">
                    <a:srgbClr val="000000">
                      <a:alpha val="43137"/>
                    </a:srgbClr>
                  </a:outerShdw>
                </a:effectLst>
              </a:rPr>
              <a:t> LUKUTAIDON KOE </a:t>
            </a:r>
            <a:r>
              <a:rPr lang="fi-FI" sz="1800" dirty="0">
                <a:effectLst>
                  <a:outerShdw blurRad="38100" dist="38100" dir="2700000" algn="tl">
                    <a:srgbClr val="000000">
                      <a:alpha val="43137"/>
                    </a:srgbClr>
                  </a:outerShdw>
                </a:effectLst>
              </a:rPr>
              <a:t>60p</a:t>
            </a:r>
          </a:p>
          <a:p>
            <a:pPr marL="342900" indent="-342900"/>
            <a:r>
              <a:rPr lang="fi-FI" sz="1400" dirty="0"/>
              <a:t>arvioidaan kokelaan kriittistä ja kulttuurista lukutaitoa eli taitoa eritellä, tulkita, arvioida ja hyödyntää monimuotoisia tekstejä</a:t>
            </a:r>
          </a:p>
          <a:p>
            <a:pPr marL="342900" indent="-342900"/>
            <a:r>
              <a:rPr lang="fi-FI" sz="1400" dirty="0"/>
              <a:t>Osa I keskittyy asia- ja mediatekstien, osa II kaunokirjallisten ja muiden fiktiivisten tekstien analysointiin ja tulkintaan.</a:t>
            </a:r>
          </a:p>
          <a:p>
            <a:pPr marL="342900" indent="-342900"/>
            <a:r>
              <a:rPr lang="fi-FI" sz="1400" dirty="0"/>
              <a:t>Kummassakin osassa vastataan yhteen tehtävään.</a:t>
            </a:r>
          </a:p>
        </p:txBody>
      </p:sp>
      <p:sp>
        <p:nvSpPr>
          <p:cNvPr id="6" name="Tekstikehys 5"/>
          <p:cNvSpPr txBox="1"/>
          <p:nvPr/>
        </p:nvSpPr>
        <p:spPr>
          <a:xfrm>
            <a:off x="4788024" y="2924944"/>
            <a:ext cx="4248472" cy="3046988"/>
          </a:xfrm>
          <a:prstGeom prst="rect">
            <a:avLst/>
          </a:prstGeom>
          <a:solidFill>
            <a:schemeClr val="accent5">
              <a:lumMod val="75000"/>
            </a:schemeClr>
          </a:solidFill>
          <a:ln w="12700">
            <a:solidFill>
              <a:schemeClr val="tx1"/>
            </a:solidFill>
          </a:ln>
          <a:effectLst>
            <a:innerShdw blurRad="63500" dist="50800" dir="2700000">
              <a:prstClr val="black">
                <a:alpha val="50000"/>
              </a:prstClr>
            </a:innerShdw>
          </a:effectLst>
        </p:spPr>
        <p:txBody>
          <a:bodyPr wrap="square" rtlCol="0">
            <a:spAutoFit/>
          </a:bodyPr>
          <a:lstStyle/>
          <a:p>
            <a:pPr>
              <a:buNone/>
            </a:pPr>
            <a:r>
              <a:rPr lang="fi-FI" dirty="0">
                <a:effectLst>
                  <a:outerShdw blurRad="38100" dist="38100" dir="2700000" algn="tl">
                    <a:srgbClr val="000000">
                      <a:alpha val="43137"/>
                    </a:srgbClr>
                  </a:outerShdw>
                </a:effectLst>
              </a:rPr>
              <a:t>KIRJOITUSTAIDON KOE </a:t>
            </a:r>
            <a:r>
              <a:rPr lang="fi-FI" sz="1800" dirty="0">
                <a:effectLst>
                  <a:outerShdw blurRad="38100" dist="38100" dir="2700000" algn="tl">
                    <a:srgbClr val="000000">
                      <a:alpha val="43137"/>
                    </a:srgbClr>
                  </a:outerShdw>
                </a:effectLst>
              </a:rPr>
              <a:t>60p</a:t>
            </a:r>
          </a:p>
          <a:p>
            <a:pPr marL="342900" indent="-342900"/>
            <a:r>
              <a:rPr lang="fi-FI" sz="1200" dirty="0"/>
              <a:t>Arvioidaan kokelaan kirjallista ilmaisukykyä sekä taitoa kielentää ajatuksia ja hallita asiakokonaisuuksia </a:t>
            </a:r>
          </a:p>
          <a:p>
            <a:pPr marL="342900" indent="-342900"/>
            <a:r>
              <a:rPr lang="fi-FI" sz="1200" dirty="0"/>
              <a:t>Tehtävänä on tuottaa pohtiva, näkökulmia avaava tai kantaa ottava teksti aineistojen avulla.</a:t>
            </a:r>
          </a:p>
          <a:p>
            <a:pPr marL="342900" indent="-342900"/>
            <a:r>
              <a:rPr lang="fi-FI" sz="1200" dirty="0"/>
              <a:t>Kokeessa on tietty, äidinkielen ja kirjallisuuden oppiaineeseen tai lukion yhteisiin aihekokonaisuuksiin liittyvä laajahko teema ja 5–7 siihen liittyvää aihetta.</a:t>
            </a:r>
          </a:p>
          <a:p>
            <a:pPr marL="342900" indent="-342900"/>
            <a:r>
              <a:rPr lang="fi-FI" sz="1200" dirty="0"/>
              <a:t>Kokeessa annetaan 6–8 teemaan liittyvää aineistoa, ja kokelaan on käytettävä vähintään kahta aineistoa omassa tekstissään.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600" dirty="0">
                <a:solidFill>
                  <a:schemeClr val="bg1"/>
                </a:solidFill>
                <a:latin typeface="Arial Rounded MT Bold" pitchFamily="34" charset="0"/>
              </a:rPr>
              <a:t>Matematiikan koe</a:t>
            </a:r>
          </a:p>
        </p:txBody>
      </p:sp>
      <p:sp>
        <p:nvSpPr>
          <p:cNvPr id="4" name="Tekstikehys 3"/>
          <p:cNvSpPr txBox="1"/>
          <p:nvPr/>
        </p:nvSpPr>
        <p:spPr>
          <a:xfrm>
            <a:off x="251520" y="1196752"/>
            <a:ext cx="8640960" cy="1569660"/>
          </a:xfrm>
          <a:prstGeom prst="rect">
            <a:avLst/>
          </a:prstGeom>
          <a:noFill/>
        </p:spPr>
        <p:txBody>
          <a:bodyPr wrap="square" rtlCol="0">
            <a:spAutoFit/>
          </a:bodyPr>
          <a:lstStyle/>
          <a:p>
            <a:endParaRPr lang="fi-FI" dirty="0"/>
          </a:p>
          <a:p>
            <a:r>
              <a:rPr lang="fi-FI" dirty="0"/>
              <a:t>voit valita opinnoista riippumatta kahden tason välillä</a:t>
            </a:r>
          </a:p>
          <a:p>
            <a:endParaRPr lang="fi-FI" dirty="0">
              <a:solidFill>
                <a:srgbClr val="FF0000"/>
              </a:solidFill>
              <a:effectLst>
                <a:outerShdw blurRad="38100" dist="38100" dir="2700000" algn="tl">
                  <a:srgbClr val="000000">
                    <a:alpha val="43137"/>
                  </a:srgbClr>
                </a:outerShdw>
              </a:effectLst>
            </a:endParaRPr>
          </a:p>
        </p:txBody>
      </p:sp>
      <p:sp>
        <p:nvSpPr>
          <p:cNvPr id="5" name="Tekstikehys 4"/>
          <p:cNvSpPr txBox="1"/>
          <p:nvPr/>
        </p:nvSpPr>
        <p:spPr>
          <a:xfrm>
            <a:off x="179512" y="3356992"/>
            <a:ext cx="8568952" cy="1985159"/>
          </a:xfrm>
          <a:prstGeom prst="rect">
            <a:avLst/>
          </a:prstGeom>
          <a:solidFill>
            <a:schemeClr val="accent6">
              <a:lumMod val="20000"/>
              <a:lumOff val="80000"/>
            </a:schemeClr>
          </a:solidFill>
          <a:ln>
            <a:solidFill>
              <a:schemeClr val="tx1"/>
            </a:solidFill>
          </a:ln>
          <a:effectLst>
            <a:innerShdw blurRad="63500" dist="50800" dir="2700000">
              <a:prstClr val="black">
                <a:alpha val="50000"/>
              </a:prstClr>
            </a:innerShdw>
            <a:softEdge rad="12700"/>
          </a:effectLst>
        </p:spPr>
        <p:txBody>
          <a:bodyPr wrap="square" rtlCol="0">
            <a:spAutoFit/>
          </a:bodyPr>
          <a:lstStyle/>
          <a:p>
            <a:pPr>
              <a:buNone/>
            </a:pPr>
            <a:r>
              <a:rPr lang="fi-FI" dirty="0">
                <a:effectLst>
                  <a:outerShdw blurRad="38100" dist="38100" dir="2700000" algn="tl">
                    <a:srgbClr val="000000">
                      <a:alpha val="43137"/>
                    </a:srgbClr>
                  </a:outerShdw>
                </a:effectLst>
              </a:rPr>
              <a:t>PITKÄ / LYHYT  MATEMATIIKKA</a:t>
            </a:r>
          </a:p>
          <a:p>
            <a:pPr marL="266700" indent="-266700"/>
            <a:r>
              <a:rPr lang="fi-FI" sz="1800" dirty="0"/>
              <a:t>kokeessa on 13 tehtävää, joista  vastataan 10 tehtävään</a:t>
            </a:r>
          </a:p>
          <a:p>
            <a:pPr marL="266700" indent="-266700"/>
            <a:r>
              <a:rPr lang="fi-FI" sz="1800" dirty="0"/>
              <a:t>Tehtävien maksimipistemäärä on 12. Kokeen enimmäispistemäärä on 120.</a:t>
            </a:r>
          </a:p>
          <a:p>
            <a:pPr marL="266700" indent="-266700"/>
            <a:r>
              <a:rPr lang="fi-FI" sz="1800" dirty="0"/>
              <a:t>A-osa suoritetaan ilman koejärjestelmän ohjelmia ja laskinta, B-osa näiden kanssa.</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Matematiikan koe</a:t>
            </a:r>
          </a:p>
        </p:txBody>
      </p:sp>
      <p:sp>
        <p:nvSpPr>
          <p:cNvPr id="3" name="Sisällön paikkamerkki 2"/>
          <p:cNvSpPr>
            <a:spLocks noGrp="1"/>
          </p:cNvSpPr>
          <p:nvPr>
            <p:ph idx="1"/>
          </p:nvPr>
        </p:nvSpPr>
        <p:spPr/>
        <p:txBody>
          <a:bodyPr/>
          <a:lstStyle/>
          <a:p>
            <a:pPr marL="0" indent="0">
              <a:buNone/>
            </a:pPr>
            <a:r>
              <a:rPr lang="fi-FI" sz="2000" dirty="0"/>
              <a:t>Kokeen A-osassa kokelaalla ei ole käytössään seuraavia muuten koejärjestelmään sisältyviä ohjelmia:</a:t>
            </a:r>
          </a:p>
          <a:p>
            <a:r>
              <a:rPr lang="fi-FI" sz="2000" dirty="0" err="1"/>
              <a:t>LibreOffice</a:t>
            </a:r>
            <a:r>
              <a:rPr lang="fi-FI" sz="2000" dirty="0"/>
              <a:t> </a:t>
            </a:r>
            <a:r>
              <a:rPr lang="fi-FI" sz="2000" dirty="0" err="1"/>
              <a:t>Calc</a:t>
            </a:r>
            <a:endParaRPr lang="fi-FI" sz="2000" dirty="0"/>
          </a:p>
          <a:p>
            <a:r>
              <a:rPr lang="fi-FI" sz="2000" dirty="0" err="1"/>
              <a:t>wxMaxima</a:t>
            </a:r>
            <a:endParaRPr lang="fi-FI" sz="2000" dirty="0"/>
          </a:p>
          <a:p>
            <a:r>
              <a:rPr lang="fi-FI" sz="2000" dirty="0"/>
              <a:t>Texas Instruments TI-</a:t>
            </a:r>
            <a:r>
              <a:rPr lang="fi-FI" sz="2000" dirty="0" err="1"/>
              <a:t>Nspire</a:t>
            </a:r>
            <a:r>
              <a:rPr lang="fi-FI" sz="2000" dirty="0"/>
              <a:t> CAS</a:t>
            </a:r>
          </a:p>
          <a:p>
            <a:r>
              <a:rPr lang="fi-FI" sz="2000" dirty="0"/>
              <a:t>Casio </a:t>
            </a:r>
            <a:r>
              <a:rPr lang="fi-FI" sz="2000" dirty="0" err="1"/>
              <a:t>ClassPad</a:t>
            </a:r>
            <a:r>
              <a:rPr lang="fi-FI" sz="2000" dirty="0"/>
              <a:t> </a:t>
            </a:r>
            <a:r>
              <a:rPr lang="fi-FI" sz="2000" dirty="0" err="1"/>
              <a:t>Manager</a:t>
            </a:r>
            <a:endParaRPr lang="fi-FI" sz="2000" dirty="0"/>
          </a:p>
          <a:p>
            <a:r>
              <a:rPr lang="fi-FI" sz="2000" dirty="0" err="1"/>
              <a:t>Logger</a:t>
            </a:r>
            <a:r>
              <a:rPr lang="fi-FI" sz="2000" dirty="0"/>
              <a:t> Pro</a:t>
            </a:r>
          </a:p>
          <a:p>
            <a:r>
              <a:rPr lang="fi-FI" sz="2000" dirty="0" err="1"/>
              <a:t>Geogebra</a:t>
            </a:r>
            <a:endParaRPr lang="fi-FI" sz="2000" dirty="0"/>
          </a:p>
          <a:p>
            <a:r>
              <a:rPr lang="fi-FI" sz="2000" dirty="0"/>
              <a:t>4f Vihko.</a:t>
            </a:r>
          </a:p>
          <a:p>
            <a:r>
              <a:rPr lang="fi-FI" sz="2000" dirty="0"/>
              <a:t>Yllä olevaa listaa tarkennetaan, kun koejärjestelmään lisätään uusia ohjelmia tai mikäli nykyisten ohjelmien toimintoihin tulee muutoksia versiopäivityksien yhteydessä. </a:t>
            </a:r>
            <a:r>
              <a:rPr lang="fi-FI" sz="2000" b="1" dirty="0"/>
              <a:t>Kokeen B-osassa kokelaalla ovat käytössä kaikki koejärjestelmään sisältyvät ohjelmat.</a:t>
            </a:r>
          </a:p>
          <a:p>
            <a:r>
              <a:rPr lang="fi-FI" sz="2000" b="1" dirty="0"/>
              <a:t>Koejärjestelmän </a:t>
            </a:r>
            <a:r>
              <a:rPr lang="fi-FI" sz="2000" b="1" dirty="0" err="1"/>
              <a:t>KCalc</a:t>
            </a:r>
            <a:r>
              <a:rPr lang="fi-FI" sz="2000" b="1" dirty="0"/>
              <a:t>-laskinohjelma on kokelaiden käytössä myös kokeen A-osassa.</a:t>
            </a:r>
          </a:p>
        </p:txBody>
      </p:sp>
    </p:spTree>
    <p:extLst>
      <p:ext uri="{BB962C8B-B14F-4D97-AF65-F5344CB8AC3E}">
        <p14:creationId xmlns:p14="http://schemas.microsoft.com/office/powerpoint/2010/main" val="2410686379"/>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600" dirty="0">
                <a:solidFill>
                  <a:schemeClr val="bg1"/>
                </a:solidFill>
                <a:latin typeface="Arial Rounded MT Bold" pitchFamily="34" charset="0"/>
              </a:rPr>
              <a:t>Kielikokeet</a:t>
            </a:r>
          </a:p>
        </p:txBody>
      </p:sp>
      <p:sp>
        <p:nvSpPr>
          <p:cNvPr id="5" name="Tekstikehys 4"/>
          <p:cNvSpPr txBox="1"/>
          <p:nvPr/>
        </p:nvSpPr>
        <p:spPr>
          <a:xfrm>
            <a:off x="179512" y="3068960"/>
            <a:ext cx="4392488" cy="3046988"/>
          </a:xfrm>
          <a:prstGeom prst="rect">
            <a:avLst/>
          </a:prstGeom>
          <a:solidFill>
            <a:srgbClr val="CCCC00"/>
          </a:solidFill>
          <a:ln>
            <a:solidFill>
              <a:schemeClr val="tx1"/>
            </a:solidFill>
          </a:ln>
          <a:effectLst>
            <a:innerShdw blurRad="63500" dist="50800" dir="2700000">
              <a:prstClr val="black">
                <a:alpha val="50000"/>
              </a:prstClr>
            </a:innerShdw>
            <a:softEdge rad="12700"/>
          </a:effectLst>
        </p:spPr>
        <p:txBody>
          <a:bodyPr wrap="square" rtlCol="0">
            <a:spAutoFit/>
          </a:bodyPr>
          <a:lstStyle/>
          <a:p>
            <a:pPr>
              <a:buNone/>
            </a:pPr>
            <a:r>
              <a:rPr lang="fi-FI" dirty="0">
                <a:effectLst>
                  <a:outerShdw blurRad="38100" dist="38100" dir="2700000" algn="tl">
                    <a:srgbClr val="000000">
                      <a:alpha val="43137"/>
                    </a:srgbClr>
                  </a:outerShdw>
                </a:effectLst>
              </a:rPr>
              <a:t>Kaikki osat samassa kokeessa</a:t>
            </a:r>
          </a:p>
          <a:p>
            <a:pPr marL="266700" indent="-266700">
              <a:spcBef>
                <a:spcPts val="0"/>
              </a:spcBef>
              <a:buFont typeface="Arial" pitchFamily="34" charset="0"/>
              <a:buChar char="•"/>
            </a:pPr>
            <a:r>
              <a:rPr lang="fi-FI" dirty="0"/>
              <a:t>Kuullun ymmärtäminen </a:t>
            </a:r>
          </a:p>
          <a:p>
            <a:pPr marL="266700" indent="-266700">
              <a:spcBef>
                <a:spcPts val="0"/>
              </a:spcBef>
              <a:buFont typeface="Arial" pitchFamily="34" charset="0"/>
              <a:buChar char="•"/>
            </a:pPr>
            <a:r>
              <a:rPr lang="fi-FI" dirty="0"/>
              <a:t>Luetun ymmärtäminen </a:t>
            </a:r>
          </a:p>
          <a:p>
            <a:pPr marL="266700" indent="-266700">
              <a:spcBef>
                <a:spcPts val="0"/>
              </a:spcBef>
              <a:buFont typeface="Arial" pitchFamily="34" charset="0"/>
              <a:buChar char="•"/>
            </a:pPr>
            <a:r>
              <a:rPr lang="fi-FI" dirty="0"/>
              <a:t>Kirjallinen tuottaminen </a:t>
            </a:r>
          </a:p>
          <a:p>
            <a:pPr marL="266700" indent="-266700">
              <a:spcBef>
                <a:spcPts val="0"/>
              </a:spcBef>
              <a:buFont typeface="Arial" pitchFamily="34" charset="0"/>
              <a:buChar char="•"/>
            </a:pPr>
            <a:r>
              <a:rPr lang="fi-FI" dirty="0"/>
              <a:t>Sanaston ja rakenteiden hallinta </a:t>
            </a:r>
          </a:p>
          <a:p>
            <a:pPr marL="266700" indent="-266700">
              <a:spcBef>
                <a:spcPts val="0"/>
              </a:spcBef>
              <a:buFont typeface="Arial" pitchFamily="34" charset="0"/>
              <a:buChar char="•"/>
            </a:pPr>
            <a:endParaRPr lang="fi-FI" dirty="0"/>
          </a:p>
        </p:txBody>
      </p:sp>
      <p:sp>
        <p:nvSpPr>
          <p:cNvPr id="6" name="Tekstikehys 5"/>
          <p:cNvSpPr txBox="1"/>
          <p:nvPr/>
        </p:nvSpPr>
        <p:spPr>
          <a:xfrm>
            <a:off x="5148064" y="3140968"/>
            <a:ext cx="3888432" cy="1338828"/>
          </a:xfrm>
          <a:prstGeom prst="rect">
            <a:avLst/>
          </a:prstGeom>
          <a:solidFill>
            <a:srgbClr val="CCCC00"/>
          </a:solidFill>
          <a:ln>
            <a:solidFill>
              <a:schemeClr val="tx1"/>
            </a:solidFill>
          </a:ln>
          <a:effectLst>
            <a:innerShdw blurRad="63500" dist="50800" dir="2700000">
              <a:prstClr val="black">
                <a:alpha val="50000"/>
              </a:prstClr>
            </a:innerShdw>
          </a:effectLst>
        </p:spPr>
        <p:txBody>
          <a:bodyPr wrap="square" rtlCol="0">
            <a:spAutoFit/>
          </a:bodyPr>
          <a:lstStyle/>
          <a:p>
            <a:pPr marL="266700" indent="-266700"/>
            <a:r>
              <a:rPr lang="fi-FI" sz="1800" dirty="0"/>
              <a:t>pisteet </a:t>
            </a:r>
            <a:r>
              <a:rPr lang="fi-FI" sz="1800" dirty="0" err="1"/>
              <a:t>max</a:t>
            </a:r>
            <a:r>
              <a:rPr lang="fi-FI" sz="1800" dirty="0"/>
              <a:t> (299)</a:t>
            </a:r>
          </a:p>
          <a:p>
            <a:pPr marL="266700" indent="-266700"/>
            <a:r>
              <a:rPr lang="fi-FI" sz="1800" dirty="0"/>
              <a:t>2 tuntia lisäaikaa, jos 2 lyhyttä kieltä samalla kerralla samana koepäivänä</a:t>
            </a:r>
          </a:p>
        </p:txBody>
      </p:sp>
      <p:sp>
        <p:nvSpPr>
          <p:cNvPr id="9" name="Tekstikehys 8"/>
          <p:cNvSpPr txBox="1"/>
          <p:nvPr/>
        </p:nvSpPr>
        <p:spPr>
          <a:xfrm>
            <a:off x="323528" y="1268760"/>
            <a:ext cx="8352928" cy="1569660"/>
          </a:xfrm>
          <a:prstGeom prst="rect">
            <a:avLst/>
          </a:prstGeom>
          <a:solidFill>
            <a:srgbClr val="99FF99"/>
          </a:solidFill>
          <a:effectLst>
            <a:glow rad="101600">
              <a:srgbClr val="00B050">
                <a:alpha val="40000"/>
              </a:srgbClr>
            </a:glow>
          </a:effectLst>
        </p:spPr>
        <p:txBody>
          <a:bodyPr wrap="square" rtlCol="0">
            <a:spAutoFit/>
          </a:bodyPr>
          <a:lstStyle/>
          <a:p>
            <a:pPr>
              <a:buNone/>
            </a:pPr>
            <a:r>
              <a:rPr lang="fi-FI" u="sng" dirty="0"/>
              <a:t>Pitkä</a:t>
            </a:r>
            <a:r>
              <a:rPr lang="fi-FI" dirty="0"/>
              <a:t>: </a:t>
            </a:r>
            <a:r>
              <a:rPr lang="fi-FI" dirty="0">
                <a:solidFill>
                  <a:srgbClr val="FF3300"/>
                </a:solidFill>
              </a:rPr>
              <a:t>englanti</a:t>
            </a:r>
            <a:r>
              <a:rPr lang="fi-FI" dirty="0">
                <a:solidFill>
                  <a:srgbClr val="0070C0"/>
                </a:solidFill>
              </a:rPr>
              <a:t>, espanja, ranska, saksa, venäjä</a:t>
            </a:r>
          </a:p>
          <a:p>
            <a:pPr>
              <a:spcBef>
                <a:spcPts val="0"/>
              </a:spcBef>
              <a:buNone/>
            </a:pPr>
            <a:r>
              <a:rPr lang="fi-FI" u="sng" dirty="0"/>
              <a:t>Lyhyt</a:t>
            </a:r>
            <a:r>
              <a:rPr lang="fi-FI" dirty="0"/>
              <a:t>: </a:t>
            </a:r>
            <a:r>
              <a:rPr lang="fi-FI" dirty="0">
                <a:solidFill>
                  <a:srgbClr val="0070C0"/>
                </a:solidFill>
              </a:rPr>
              <a:t>englanti, espanja, ranska, saksa, venäjä,</a:t>
            </a:r>
          </a:p>
          <a:p>
            <a:pPr>
              <a:spcBef>
                <a:spcPts val="0"/>
              </a:spcBef>
              <a:buNone/>
            </a:pPr>
            <a:r>
              <a:rPr lang="fi-FI" dirty="0"/>
              <a:t>	</a:t>
            </a:r>
            <a:r>
              <a:rPr lang="fi-FI" dirty="0">
                <a:solidFill>
                  <a:srgbClr val="0070C0"/>
                </a:solidFill>
              </a:rPr>
              <a:t>italia, portugali, saame, latina(2 tasoa, sanakirja)</a:t>
            </a:r>
          </a:p>
          <a:p>
            <a:pPr>
              <a:spcBef>
                <a:spcPts val="0"/>
              </a:spcBef>
              <a:buNone/>
            </a:pPr>
            <a:r>
              <a:rPr lang="fi-FI" u="sng" dirty="0"/>
              <a:t>Toinen kotimainen</a:t>
            </a:r>
            <a:r>
              <a:rPr lang="fi-FI" dirty="0"/>
              <a:t>: </a:t>
            </a:r>
            <a:r>
              <a:rPr lang="fi-FI" dirty="0">
                <a:solidFill>
                  <a:srgbClr val="FF3300"/>
                </a:solidFill>
              </a:rPr>
              <a:t>ruotsi</a:t>
            </a:r>
            <a:r>
              <a:rPr lang="fi-FI" dirty="0">
                <a:solidFill>
                  <a:srgbClr val="0070C0"/>
                </a:solidFill>
              </a:rPr>
              <a:t> (pitkä, </a:t>
            </a:r>
            <a:r>
              <a:rPr lang="fi-FI" dirty="0">
                <a:solidFill>
                  <a:srgbClr val="FF3300"/>
                </a:solidFill>
              </a:rPr>
              <a:t>keskipitkä</a:t>
            </a:r>
            <a:r>
              <a:rPr lang="fi-FI" dirty="0">
                <a:solidFill>
                  <a:srgbClr val="0070C0"/>
                </a:solidFill>
              </a:rPr>
              <a: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F05C986-9144-F328-9F14-AC164DF9E134}"/>
              </a:ext>
            </a:extLst>
          </p:cNvPr>
          <p:cNvPicPr>
            <a:picLocks noChangeAspect="1"/>
          </p:cNvPicPr>
          <p:nvPr/>
        </p:nvPicPr>
        <p:blipFill>
          <a:blip r:embed="rId2"/>
          <a:stretch>
            <a:fillRect/>
          </a:stretch>
        </p:blipFill>
        <p:spPr>
          <a:xfrm>
            <a:off x="4552785" y="0"/>
            <a:ext cx="5143500" cy="6858000"/>
          </a:xfrm>
          <a:prstGeom prst="rect">
            <a:avLst/>
          </a:prstGeom>
        </p:spPr>
      </p:pic>
      <p:pic>
        <p:nvPicPr>
          <p:cNvPr id="4" name="Kuva 3">
            <a:extLst>
              <a:ext uri="{FF2B5EF4-FFF2-40B4-BE49-F238E27FC236}">
                <a16:creationId xmlns:a16="http://schemas.microsoft.com/office/drawing/2014/main" id="{C9CF29DB-036D-90BF-F2D5-EECA4FE7B9C4}"/>
              </a:ext>
            </a:extLst>
          </p:cNvPr>
          <p:cNvPicPr>
            <a:picLocks noChangeAspect="1"/>
          </p:cNvPicPr>
          <p:nvPr/>
        </p:nvPicPr>
        <p:blipFill>
          <a:blip r:embed="rId3"/>
          <a:stretch>
            <a:fillRect/>
          </a:stretch>
        </p:blipFill>
        <p:spPr>
          <a:xfrm>
            <a:off x="-590715" y="0"/>
            <a:ext cx="5143500" cy="6858000"/>
          </a:xfrm>
          <a:prstGeom prst="rect">
            <a:avLst/>
          </a:prstGeom>
        </p:spPr>
      </p:pic>
    </p:spTree>
    <p:extLst>
      <p:ext uri="{BB962C8B-B14F-4D97-AF65-F5344CB8AC3E}">
        <p14:creationId xmlns:p14="http://schemas.microsoft.com/office/powerpoint/2010/main" val="4231687863"/>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Sähköiset </a:t>
            </a:r>
            <a:r>
              <a:rPr lang="fi-FI" dirty="0" err="1">
                <a:solidFill>
                  <a:schemeClr val="bg1"/>
                </a:solidFill>
              </a:rPr>
              <a:t>YO-kokeet</a:t>
            </a:r>
            <a:endParaRPr lang="fi-FI" dirty="0">
              <a:solidFill>
                <a:schemeClr val="bg1"/>
              </a:solidFill>
            </a:endParaRPr>
          </a:p>
        </p:txBody>
      </p:sp>
      <p:sp>
        <p:nvSpPr>
          <p:cNvPr id="3" name="Sisällön paikkamerkki 2"/>
          <p:cNvSpPr>
            <a:spLocks noGrp="1"/>
          </p:cNvSpPr>
          <p:nvPr>
            <p:ph idx="1"/>
          </p:nvPr>
        </p:nvSpPr>
        <p:spPr/>
        <p:txBody>
          <a:bodyPr/>
          <a:lstStyle/>
          <a:p>
            <a:r>
              <a:rPr lang="fi-FI" dirty="0" err="1"/>
              <a:t>Abitti-koejärjestelmä</a:t>
            </a:r>
            <a:endParaRPr lang="fi-FI" dirty="0"/>
          </a:p>
          <a:p>
            <a:r>
              <a:rPr lang="fi-FI" dirty="0"/>
              <a:t>Kaikissa kokeissa </a:t>
            </a:r>
            <a:r>
              <a:rPr lang="fi-FI" b="1" dirty="0">
                <a:solidFill>
                  <a:srgbClr val="FF3300"/>
                </a:solidFill>
              </a:rPr>
              <a:t>oma</a:t>
            </a:r>
            <a:r>
              <a:rPr lang="fi-FI" dirty="0"/>
              <a:t> (koulun) tietokone + </a:t>
            </a:r>
            <a:r>
              <a:rPr lang="fi-FI" u="sng" dirty="0"/>
              <a:t>langalliset </a:t>
            </a:r>
            <a:r>
              <a:rPr lang="fi-FI" dirty="0"/>
              <a:t>kuulokkeet + </a:t>
            </a:r>
            <a:r>
              <a:rPr lang="fi-FI" u="sng" dirty="0"/>
              <a:t>langallinen</a:t>
            </a:r>
            <a:r>
              <a:rPr lang="fi-FI" dirty="0"/>
              <a:t> hiiri</a:t>
            </a:r>
          </a:p>
          <a:p>
            <a:r>
              <a:rPr lang="fi-FI" dirty="0"/>
              <a:t>EI BLUETOOTH-yhteydellä toimivia!</a:t>
            </a:r>
          </a:p>
          <a:p>
            <a:r>
              <a:rPr lang="fi-FI" dirty="0"/>
              <a:t>Vastauksia voi hahmotella paperille; kynä</a:t>
            </a:r>
          </a:p>
          <a:p>
            <a:r>
              <a:rPr lang="fi-FI" dirty="0"/>
              <a:t>Henkilötodistus (passi, ajokortti…)</a:t>
            </a:r>
          </a:p>
          <a:p>
            <a:endParaRPr lang="fi-FI" dirty="0"/>
          </a:p>
          <a:p>
            <a:endParaRPr lang="fi-FI" dirty="0"/>
          </a:p>
          <a:p>
            <a:pPr marL="0" indent="0">
              <a:buNone/>
            </a:pPr>
            <a:endParaRPr lang="fi-FI" dirty="0"/>
          </a:p>
          <a:p>
            <a:endParaRPr lang="fi-FI" dirty="0"/>
          </a:p>
        </p:txBody>
      </p:sp>
    </p:spTree>
    <p:extLst>
      <p:ext uri="{BB962C8B-B14F-4D97-AF65-F5344CB8AC3E}">
        <p14:creationId xmlns:p14="http://schemas.microsoft.com/office/powerpoint/2010/main" val="884885979"/>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Abitti</a:t>
            </a:r>
          </a:p>
        </p:txBody>
      </p:sp>
      <p:sp>
        <p:nvSpPr>
          <p:cNvPr id="3" name="Sisällön paikkamerkki 2"/>
          <p:cNvSpPr>
            <a:spLocks noGrp="1"/>
          </p:cNvSpPr>
          <p:nvPr>
            <p:ph idx="1"/>
          </p:nvPr>
        </p:nvSpPr>
        <p:spPr/>
        <p:txBody>
          <a:bodyPr/>
          <a:lstStyle/>
          <a:p>
            <a:r>
              <a:rPr lang="fi-FI" sz="2800" dirty="0"/>
              <a:t>Digi-yo-koe tehdään langallisessa verkossa.</a:t>
            </a:r>
          </a:p>
          <a:p>
            <a:r>
              <a:rPr lang="fi-FI" sz="2800" dirty="0"/>
              <a:t>Tarkista, että pystyt kytkemään</a:t>
            </a:r>
          </a:p>
          <a:p>
            <a:pPr marL="0" indent="0">
              <a:buNone/>
            </a:pPr>
            <a:r>
              <a:rPr lang="fi-FI" sz="2800" dirty="0"/>
              <a:t>oman laitteesi verkkoon, ts. </a:t>
            </a:r>
          </a:p>
          <a:p>
            <a:pPr marL="0" indent="0">
              <a:buNone/>
            </a:pPr>
            <a:r>
              <a:rPr lang="fi-FI" sz="2800" dirty="0"/>
              <a:t>sinulla on sopiva portti </a:t>
            </a:r>
          </a:p>
          <a:p>
            <a:pPr marL="0" indent="0">
              <a:buNone/>
            </a:pPr>
            <a:r>
              <a:rPr lang="fi-FI" sz="2800" dirty="0"/>
              <a:t>verkkopiuhalle.</a:t>
            </a:r>
          </a:p>
          <a:p>
            <a:r>
              <a:rPr lang="fi-FI" sz="2800" dirty="0"/>
              <a:t>Saatat tarvita kuvassa</a:t>
            </a:r>
          </a:p>
          <a:p>
            <a:pPr marL="0" indent="0">
              <a:buNone/>
            </a:pPr>
            <a:r>
              <a:rPr lang="fi-FI" sz="2800" dirty="0"/>
              <a:t>näkyvän adapterin.</a:t>
            </a:r>
          </a:p>
          <a:p>
            <a:pPr marL="0" indent="0">
              <a:buNone/>
            </a:pPr>
            <a:r>
              <a:rPr lang="fi-FI" sz="2800" dirty="0">
                <a:solidFill>
                  <a:srgbClr val="FF3300"/>
                </a:solidFill>
              </a:rPr>
              <a:t>Koulun laitteissa on portti </a:t>
            </a:r>
          </a:p>
          <a:p>
            <a:pPr marL="0" indent="0">
              <a:buNone/>
            </a:pPr>
            <a:r>
              <a:rPr lang="fi-FI" sz="2800" dirty="0">
                <a:solidFill>
                  <a:srgbClr val="FF3300"/>
                </a:solidFill>
              </a:rPr>
              <a:t>verkkojohdolle.</a:t>
            </a:r>
          </a:p>
          <a:p>
            <a:pPr marL="0" indent="0">
              <a:buNone/>
            </a:pPr>
            <a:endParaRPr lang="fi-FI" dirty="0"/>
          </a:p>
          <a:p>
            <a:pPr marL="0" indent="0">
              <a:buNone/>
            </a:pPr>
            <a:endParaRPr lang="fi-FI" dirty="0"/>
          </a:p>
        </p:txBody>
      </p:sp>
      <p:pic>
        <p:nvPicPr>
          <p:cNvPr id="4" name="Kuva 3"/>
          <p:cNvPicPr>
            <a:picLocks noChangeAspect="1"/>
          </p:cNvPicPr>
          <p:nvPr/>
        </p:nvPicPr>
        <p:blipFill>
          <a:blip r:embed="rId2"/>
          <a:stretch>
            <a:fillRect/>
          </a:stretch>
        </p:blipFill>
        <p:spPr>
          <a:xfrm>
            <a:off x="6554239" y="2132856"/>
            <a:ext cx="2592288" cy="4604722"/>
          </a:xfrm>
          <a:prstGeom prst="rect">
            <a:avLst/>
          </a:prstGeom>
        </p:spPr>
      </p:pic>
    </p:spTree>
    <p:extLst>
      <p:ext uri="{BB962C8B-B14F-4D97-AF65-F5344CB8AC3E}">
        <p14:creationId xmlns:p14="http://schemas.microsoft.com/office/powerpoint/2010/main" val="3148529400"/>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tsikko 1">
            <a:extLst>
              <a:ext uri="{FF2B5EF4-FFF2-40B4-BE49-F238E27FC236}">
                <a16:creationId xmlns:a16="http://schemas.microsoft.com/office/drawing/2014/main" id="{489C87D1-F523-4D64-B8E1-C689ED67142D}"/>
              </a:ext>
            </a:extLst>
          </p:cNvPr>
          <p:cNvSpPr>
            <a:spLocks noGrp="1" noChangeArrowheads="1"/>
          </p:cNvSpPr>
          <p:nvPr>
            <p:ph type="title"/>
          </p:nvPr>
        </p:nvSpPr>
        <p:spPr/>
        <p:txBody>
          <a:bodyPr/>
          <a:lstStyle/>
          <a:p>
            <a:r>
              <a:rPr lang="fi-FI" altLang="fi-FI"/>
              <a:t>Tulokset Opintopolussa</a:t>
            </a:r>
          </a:p>
        </p:txBody>
      </p:sp>
      <p:sp>
        <p:nvSpPr>
          <p:cNvPr id="63491" name="Sisällön paikkamerkki 2">
            <a:extLst>
              <a:ext uri="{FF2B5EF4-FFF2-40B4-BE49-F238E27FC236}">
                <a16:creationId xmlns:a16="http://schemas.microsoft.com/office/drawing/2014/main" id="{57B7D04A-CDBA-4CEB-9B8A-4DBAA273C706}"/>
              </a:ext>
            </a:extLst>
          </p:cNvPr>
          <p:cNvSpPr>
            <a:spLocks noGrp="1" noChangeArrowheads="1"/>
          </p:cNvSpPr>
          <p:nvPr>
            <p:ph idx="1"/>
          </p:nvPr>
        </p:nvSpPr>
        <p:spPr/>
        <p:txBody>
          <a:bodyPr/>
          <a:lstStyle/>
          <a:p>
            <a:pPr>
              <a:buClrTx/>
              <a:buSzTx/>
              <a:buFontTx/>
              <a:buChar char="•"/>
            </a:pPr>
            <a:r>
              <a:rPr lang="fi-FI" altLang="fi-FI" dirty="0">
                <a:solidFill>
                  <a:srgbClr val="000000"/>
                </a:solidFill>
              </a:rPr>
              <a:t>Tulokset ja kokelaan arvostellut koesuoritukset annetaan kokelaalle ja alle 18-vuotiaan kokelaan huoltajalle nähtäväksi Opetushallituksen Oma Opintopolku -palvelussa </a:t>
            </a:r>
          </a:p>
          <a:p>
            <a:pPr>
              <a:buClrTx/>
              <a:buSzTx/>
              <a:buFontTx/>
              <a:buChar char="•"/>
            </a:pPr>
            <a:r>
              <a:rPr lang="fi-FI" altLang="fi-FI" dirty="0">
                <a:solidFill>
                  <a:srgbClr val="000000"/>
                </a:solidFill>
              </a:rPr>
              <a:t>Linkki YTL:n sivuilla </a:t>
            </a:r>
            <a:r>
              <a:rPr lang="fi-FI" altLang="fi-FI" dirty="0">
                <a:solidFill>
                  <a:srgbClr val="000000"/>
                </a:solidFill>
                <a:hlinkClick r:id="rId2"/>
              </a:rPr>
              <a:t>https://www.ylioppilastutkinto.fi/fi/tutkinnon-suorittaminen/tulokset-ja-koesuoritukset</a:t>
            </a:r>
            <a:endParaRPr lang="fi-FI" altLang="fi-FI" dirty="0">
              <a:solidFill>
                <a:srgbClr val="000000"/>
              </a:solidFill>
            </a:endParaRPr>
          </a:p>
          <a:p>
            <a:pPr marL="0" indent="0">
              <a:buClrTx/>
              <a:buSzTx/>
              <a:buNone/>
            </a:pPr>
            <a:endParaRPr lang="fi-FI" altLang="fi-FI" dirty="0">
              <a:solidFill>
                <a:srgbClr val="000000"/>
              </a:solidFill>
            </a:endParaRPr>
          </a:p>
          <a:p>
            <a:endParaRPr lang="fi-FI" altLang="fi-FI"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Lue lisää sähköisistä</a:t>
            </a:r>
          </a:p>
        </p:txBody>
      </p:sp>
      <p:sp>
        <p:nvSpPr>
          <p:cNvPr id="3" name="Sisällön paikkamerkki 2"/>
          <p:cNvSpPr>
            <a:spLocks noGrp="1"/>
          </p:cNvSpPr>
          <p:nvPr>
            <p:ph idx="1"/>
          </p:nvPr>
        </p:nvSpPr>
        <p:spPr/>
        <p:txBody>
          <a:bodyPr/>
          <a:lstStyle/>
          <a:p>
            <a:pPr lvl="0">
              <a:buClr>
                <a:srgbClr val="0099CC"/>
              </a:buClr>
              <a:buSzPct val="80000"/>
              <a:buFont typeface="Wingdings" pitchFamily="2" charset="2"/>
              <a:buChar char="n"/>
              <a:defRPr/>
            </a:pPr>
            <a:r>
              <a:rPr lang="fi-FI" dirty="0">
                <a:solidFill>
                  <a:srgbClr val="000000"/>
                </a:solidFill>
              </a:rPr>
              <a:t>Ylioppilastutkinnon sähköiseen järjestelmään voi tutustua ylioppilastutkintolautakunnan </a:t>
            </a:r>
            <a:r>
              <a:rPr lang="fi-FI" dirty="0" err="1">
                <a:solidFill>
                  <a:srgbClr val="000000"/>
                </a:solidFill>
              </a:rPr>
              <a:t>Abitti-sivuilla</a:t>
            </a:r>
            <a:r>
              <a:rPr lang="fi-FI" dirty="0">
                <a:solidFill>
                  <a:srgbClr val="000000"/>
                </a:solidFill>
              </a:rPr>
              <a:t> </a:t>
            </a:r>
            <a:r>
              <a:rPr lang="fi-FI" dirty="0" err="1">
                <a:solidFill>
                  <a:srgbClr val="000000"/>
                </a:solidFill>
                <a:hlinkClick r:id="rId2"/>
              </a:rPr>
              <a:t>www.abitti.fi</a:t>
            </a:r>
            <a:endParaRPr lang="fi-FI" dirty="0">
              <a:solidFill>
                <a:srgbClr val="000000"/>
              </a:solidFill>
            </a:endParaRPr>
          </a:p>
          <a:p>
            <a:endParaRPr lang="fi-FI" dirty="0"/>
          </a:p>
        </p:txBody>
      </p:sp>
    </p:spTree>
    <p:extLst>
      <p:ext uri="{BB962C8B-B14F-4D97-AF65-F5344CB8AC3E}">
        <p14:creationId xmlns:p14="http://schemas.microsoft.com/office/powerpoint/2010/main" val="4219091657"/>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Koesuoritusta heikentävän syyn huomioon ottaminen ylioppilastutkinnossa </a:t>
            </a:r>
          </a:p>
        </p:txBody>
      </p:sp>
      <p:sp>
        <p:nvSpPr>
          <p:cNvPr id="3" name="Alaotsikko 2"/>
          <p:cNvSpPr>
            <a:spLocks noGrp="1"/>
          </p:cNvSpPr>
          <p:nvPr>
            <p:ph type="subTitle" idx="1"/>
          </p:nvPr>
        </p:nvSpPr>
        <p:spPr>
          <a:xfrm>
            <a:off x="1475656" y="4293096"/>
            <a:ext cx="6400800" cy="1752600"/>
          </a:xfrm>
        </p:spPr>
        <p:txBody>
          <a:bodyPr/>
          <a:lstStyle/>
          <a:p>
            <a:endParaRPr lang="fi-FI" sz="4000" dirty="0">
              <a:solidFill>
                <a:srgbClr val="FF0000"/>
              </a:solidFill>
            </a:endParaRPr>
          </a:p>
        </p:txBody>
      </p:sp>
    </p:spTree>
    <p:extLst>
      <p:ext uri="{BB962C8B-B14F-4D97-AF65-F5344CB8AC3E}">
        <p14:creationId xmlns:p14="http://schemas.microsoft.com/office/powerpoint/2010/main" val="1416628775"/>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Erityisjärjestelyt</a:t>
            </a:r>
          </a:p>
        </p:txBody>
      </p:sp>
      <p:sp>
        <p:nvSpPr>
          <p:cNvPr id="3" name="Sisällön paikkamerkki 2"/>
          <p:cNvSpPr>
            <a:spLocks noGrp="1"/>
          </p:cNvSpPr>
          <p:nvPr>
            <p:ph idx="1"/>
          </p:nvPr>
        </p:nvSpPr>
        <p:spPr/>
        <p:txBody>
          <a:bodyPr/>
          <a:lstStyle/>
          <a:p>
            <a:r>
              <a:rPr lang="fi-FI" sz="2800" dirty="0"/>
              <a:t>tarkoituksena luoda kokelaille kohtuulliset ja yhdenvertaiset mahdollisuudet kokeiden suorittamiseen </a:t>
            </a:r>
          </a:p>
          <a:p>
            <a:r>
              <a:rPr lang="fi-FI" sz="2800" dirty="0"/>
              <a:t>sisältö määräytyy tapauskohtaisesti syiden luonteen ja niiden aiheuttamien vaikeuksien asteen mukaisesti</a:t>
            </a:r>
          </a:p>
          <a:p>
            <a:r>
              <a:rPr lang="fi-FI" sz="2800" dirty="0"/>
              <a:t>lukio-opinnoissa (tai muissa) havaittu tuen tarve ja toteutetut tukitoimet yhtenä perusteena erityisjärjestelyiden tarvetta arvioitaessa </a:t>
            </a:r>
          </a:p>
          <a:p>
            <a:r>
              <a:rPr lang="fi-FI" sz="2800" dirty="0"/>
              <a:t>muitakin perusteita voidaan käyttää erityisjärjestelyiden myöntämiselle</a:t>
            </a:r>
          </a:p>
          <a:p>
            <a:endParaRPr lang="fi-FI" dirty="0"/>
          </a:p>
        </p:txBody>
      </p:sp>
    </p:spTree>
    <p:extLst>
      <p:ext uri="{BB962C8B-B14F-4D97-AF65-F5344CB8AC3E}">
        <p14:creationId xmlns:p14="http://schemas.microsoft.com/office/powerpoint/2010/main" val="1154721637"/>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Hakemus</a:t>
            </a:r>
          </a:p>
        </p:txBody>
      </p:sp>
      <p:sp>
        <p:nvSpPr>
          <p:cNvPr id="3" name="Sisällön paikkamerkki 2"/>
          <p:cNvSpPr>
            <a:spLocks noGrp="1"/>
          </p:cNvSpPr>
          <p:nvPr>
            <p:ph idx="1"/>
          </p:nvPr>
        </p:nvSpPr>
        <p:spPr/>
        <p:txBody>
          <a:bodyPr/>
          <a:lstStyle/>
          <a:p>
            <a:r>
              <a:rPr lang="fi-FI" dirty="0"/>
              <a:t>tehdään kirjallisesti Ylioppilastutkintolautakunnalle </a:t>
            </a:r>
          </a:p>
          <a:p>
            <a:pPr marL="0" indent="0">
              <a:buNone/>
            </a:pPr>
            <a:r>
              <a:rPr lang="fi-FI" dirty="0"/>
              <a:t>Koesuoritusta heikentävinä syinä otetaan huomioon </a:t>
            </a:r>
          </a:p>
          <a:p>
            <a:r>
              <a:rPr lang="fi-FI" dirty="0"/>
              <a:t>sairaus tai vamma</a:t>
            </a:r>
          </a:p>
          <a:p>
            <a:r>
              <a:rPr lang="fi-FI" dirty="0"/>
              <a:t>erityisen vaikea elämäntilanne </a:t>
            </a:r>
          </a:p>
          <a:p>
            <a:r>
              <a:rPr lang="fi-FI" dirty="0"/>
              <a:t>lukemisen ja kirjoittamisen erityisvaikeus </a:t>
            </a:r>
          </a:p>
          <a:p>
            <a:r>
              <a:rPr lang="fi-FI" dirty="0"/>
              <a:t>vieraskielisen kokelaan opetuskielen puutteellinen hallinta</a:t>
            </a:r>
          </a:p>
          <a:p>
            <a:endParaRPr lang="fi-FI" dirty="0"/>
          </a:p>
        </p:txBody>
      </p:sp>
    </p:spTree>
    <p:extLst>
      <p:ext uri="{BB962C8B-B14F-4D97-AF65-F5344CB8AC3E}">
        <p14:creationId xmlns:p14="http://schemas.microsoft.com/office/powerpoint/2010/main" val="1970645476"/>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a:t>hakemukseen liitetään lukion lausunto haettavien erityisjärjestelyiden </a:t>
            </a:r>
            <a:r>
              <a:rPr lang="fi-FI" b="1" dirty="0"/>
              <a:t>tarpeesta, toimivuudesta ja kohtuullisuudesta</a:t>
            </a:r>
          </a:p>
          <a:p>
            <a:r>
              <a:rPr lang="fi-FI" dirty="0"/>
              <a:t>Jos kokelaalla on ollut mahdollisuus erityisjärjestelyihin opintojen aikana,</a:t>
            </a:r>
            <a:r>
              <a:rPr lang="fi-FI" b="1" dirty="0"/>
              <a:t> tulee lausunnosta käydä ilmi, onko kokelas käyttänyt näitä järjestelyitä ja ovatko ne olleet hänelle tarpeellisia.</a:t>
            </a:r>
          </a:p>
          <a:p>
            <a:r>
              <a:rPr lang="fi-FI" dirty="0"/>
              <a:t>Ennen hakemista neuvoteltava rehtorin kanssa.</a:t>
            </a:r>
          </a:p>
          <a:p>
            <a:endParaRPr lang="fi-FI" dirty="0"/>
          </a:p>
          <a:p>
            <a:endParaRPr lang="fi-FI" dirty="0"/>
          </a:p>
        </p:txBody>
      </p:sp>
    </p:spTree>
    <p:extLst>
      <p:ext uri="{BB962C8B-B14F-4D97-AF65-F5344CB8AC3E}">
        <p14:creationId xmlns:p14="http://schemas.microsoft.com/office/powerpoint/2010/main" val="2546470486"/>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Poikkeava arvostelu</a:t>
            </a:r>
          </a:p>
        </p:txBody>
      </p:sp>
      <p:sp>
        <p:nvSpPr>
          <p:cNvPr id="3" name="Sisällön paikkamerkki 2"/>
          <p:cNvSpPr>
            <a:spLocks noGrp="1"/>
          </p:cNvSpPr>
          <p:nvPr>
            <p:ph idx="1"/>
          </p:nvPr>
        </p:nvSpPr>
        <p:spPr/>
        <p:txBody>
          <a:bodyPr/>
          <a:lstStyle/>
          <a:p>
            <a:r>
              <a:rPr lang="fi-FI" sz="2800" dirty="0"/>
              <a:t>suhtaudutaan pidättyvästi, sillä se muodostaa poikkeuksen kokelaiden yhdenvertaisen kohtelun periaatteesta</a:t>
            </a:r>
          </a:p>
          <a:p>
            <a:r>
              <a:rPr lang="fi-FI" sz="2800" dirty="0"/>
              <a:t>sovelletaan vain, jos erityisjärjestelyitä ei voida pitää riittävinä turvaamaan kokeen yhtäläisiä suorittamismahdollisuuksia, riippumatta siitä, onko erityisjärjestelyitä haettu tai käytetty</a:t>
            </a:r>
          </a:p>
          <a:p>
            <a:r>
              <a:rPr lang="fi-FI" sz="2800" dirty="0">
                <a:solidFill>
                  <a:srgbClr val="FF0000"/>
                </a:solidFill>
              </a:rPr>
              <a:t>Sairaus tai vamma, lukihäiriö tai vaikea elämäntilanne </a:t>
            </a:r>
            <a:r>
              <a:rPr lang="fi-FI" sz="2800" b="1" dirty="0">
                <a:solidFill>
                  <a:srgbClr val="FF0000"/>
                </a:solidFill>
              </a:rPr>
              <a:t>voidaan ottaa arvostelussa huomioon vain, jos kokelas on saamassa kokeesta hylätyn arvosanan</a:t>
            </a:r>
            <a:r>
              <a:rPr lang="fi-FI" sz="2800" dirty="0">
                <a:solidFill>
                  <a:srgbClr val="FF0000"/>
                </a:solidFill>
              </a:rPr>
              <a:t>. </a:t>
            </a:r>
          </a:p>
          <a:p>
            <a:endParaRPr lang="fi-FI" dirty="0"/>
          </a:p>
        </p:txBody>
      </p:sp>
    </p:spTree>
    <p:extLst>
      <p:ext uri="{BB962C8B-B14F-4D97-AF65-F5344CB8AC3E}">
        <p14:creationId xmlns:p14="http://schemas.microsoft.com/office/powerpoint/2010/main" val="361013421"/>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Hakemus toimitettava</a:t>
            </a:r>
          </a:p>
        </p:txBody>
      </p:sp>
      <p:sp>
        <p:nvSpPr>
          <p:cNvPr id="3" name="Sisällön paikkamerkki 2"/>
          <p:cNvSpPr>
            <a:spLocks noGrp="1"/>
          </p:cNvSpPr>
          <p:nvPr>
            <p:ph idx="1"/>
          </p:nvPr>
        </p:nvSpPr>
        <p:spPr/>
        <p:txBody>
          <a:bodyPr/>
          <a:lstStyle/>
          <a:p>
            <a:pPr marL="0" indent="0">
              <a:buNone/>
            </a:pPr>
            <a:r>
              <a:rPr lang="fi-FI" sz="2800" dirty="0"/>
              <a:t>viimeistään</a:t>
            </a:r>
          </a:p>
          <a:p>
            <a:r>
              <a:rPr lang="fi-FI" sz="2800" dirty="0">
                <a:solidFill>
                  <a:srgbClr val="FF3300"/>
                </a:solidFill>
              </a:rPr>
              <a:t>kevään tutkinnon osalta 30. marraskuuta </a:t>
            </a:r>
          </a:p>
          <a:p>
            <a:r>
              <a:rPr lang="fi-FI" sz="2800" dirty="0"/>
              <a:t>syksyn tutkinnon osalta 30. huhtikuuta (Poikkeuksena ovat erityisjärjestelytarpeet, jotka ilmenevät äkillisesti yllä ilmoitettujen päivämäärien jälkeen.)</a:t>
            </a:r>
          </a:p>
          <a:p>
            <a:r>
              <a:rPr lang="fi-FI" sz="2800" dirty="0"/>
              <a:t>lautakunta lähettää päätöksen kokelaalle sekä tiedoksi lukiolle</a:t>
            </a:r>
          </a:p>
          <a:p>
            <a:r>
              <a:rPr lang="fi-FI" sz="2800" dirty="0"/>
              <a:t>päätös on voimassa korkeintaan 6 vuotta</a:t>
            </a:r>
          </a:p>
          <a:p>
            <a:endParaRPr lang="fi-FI" dirty="0"/>
          </a:p>
          <a:p>
            <a:endParaRPr lang="fi-FI" dirty="0"/>
          </a:p>
        </p:txBody>
      </p:sp>
    </p:spTree>
    <p:extLst>
      <p:ext uri="{BB962C8B-B14F-4D97-AF65-F5344CB8AC3E}">
        <p14:creationId xmlns:p14="http://schemas.microsoft.com/office/powerpoint/2010/main" val="2890891796"/>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LUKI-vaikeus</a:t>
            </a:r>
          </a:p>
        </p:txBody>
      </p:sp>
      <p:sp>
        <p:nvSpPr>
          <p:cNvPr id="3" name="Sisällön paikkamerkki 2"/>
          <p:cNvSpPr>
            <a:spLocks noGrp="1"/>
          </p:cNvSpPr>
          <p:nvPr>
            <p:ph idx="1"/>
          </p:nvPr>
        </p:nvSpPr>
        <p:spPr/>
        <p:txBody>
          <a:bodyPr/>
          <a:lstStyle/>
          <a:p>
            <a:pPr marL="0" indent="0">
              <a:buNone/>
            </a:pPr>
            <a:r>
              <a:rPr lang="fi-FI" dirty="0"/>
              <a:t>Mahdollisuus erityisjärjestelyihin, jos LUKI-vaikeus vaikuttaa</a:t>
            </a:r>
          </a:p>
          <a:p>
            <a:r>
              <a:rPr lang="fi-FI" dirty="0">
                <a:solidFill>
                  <a:srgbClr val="FF0000"/>
                </a:solidFill>
              </a:rPr>
              <a:t>jonkin verran </a:t>
            </a:r>
            <a:r>
              <a:rPr lang="fi-FI" dirty="0"/>
              <a:t>-&gt;  oikeus suurentaa kirjasinkokoa ja oikeus suurempaan näyttöön</a:t>
            </a:r>
          </a:p>
          <a:p>
            <a:r>
              <a:rPr lang="fi-FI" dirty="0">
                <a:solidFill>
                  <a:srgbClr val="FF0000"/>
                </a:solidFill>
              </a:rPr>
              <a:t>merkittävästi</a:t>
            </a:r>
            <a:r>
              <a:rPr lang="fi-FI" dirty="0"/>
              <a:t> -&gt; lisäaikaa kokeen suorittamiseen</a:t>
            </a:r>
          </a:p>
          <a:p>
            <a:r>
              <a:rPr lang="fi-FI" dirty="0">
                <a:solidFill>
                  <a:srgbClr val="FF0000"/>
                </a:solidFill>
              </a:rPr>
              <a:t>erittäin paljon </a:t>
            </a:r>
            <a:r>
              <a:rPr lang="fi-FI" dirty="0"/>
              <a:t>-&gt; edellisen lisäksi oikeus erilliseen pienryhmätilaan.</a:t>
            </a:r>
          </a:p>
          <a:p>
            <a:endParaRPr lang="fi-FI" dirty="0"/>
          </a:p>
        </p:txBody>
      </p:sp>
    </p:spTree>
    <p:extLst>
      <p:ext uri="{BB962C8B-B14F-4D97-AF65-F5344CB8AC3E}">
        <p14:creationId xmlns:p14="http://schemas.microsoft.com/office/powerpoint/2010/main" val="1202524918"/>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Sairaus ja vamma</a:t>
            </a:r>
          </a:p>
        </p:txBody>
      </p:sp>
      <p:sp>
        <p:nvSpPr>
          <p:cNvPr id="3" name="Sisällön paikkamerkki 2"/>
          <p:cNvSpPr>
            <a:spLocks noGrp="1"/>
          </p:cNvSpPr>
          <p:nvPr>
            <p:ph idx="1"/>
          </p:nvPr>
        </p:nvSpPr>
        <p:spPr/>
        <p:txBody>
          <a:bodyPr/>
          <a:lstStyle/>
          <a:p>
            <a:r>
              <a:rPr lang="fi-FI" sz="2400" dirty="0"/>
              <a:t>tarvitaan lääkärin lausunto sekä muut tilanteen selvittämiseen tarvittavat liitteet</a:t>
            </a:r>
          </a:p>
          <a:p>
            <a:r>
              <a:rPr lang="fi-FI" sz="2400" dirty="0"/>
              <a:t>Lääkärinlausunnosta tulee ilmetä </a:t>
            </a:r>
            <a:r>
              <a:rPr lang="fi-FI" sz="2400" b="1" dirty="0"/>
              <a:t>diagnoosi, sairauden tai vamman vaikutukset kokeiden suorittamiseen ja lääkärin erikoisala</a:t>
            </a:r>
            <a:r>
              <a:rPr lang="fi-FI" sz="2400" dirty="0"/>
              <a:t>, ja siinä tulee olla lääkärin allekirjoitus.</a:t>
            </a:r>
          </a:p>
          <a:p>
            <a:r>
              <a:rPr lang="fi-FI" sz="2400" dirty="0"/>
              <a:t>Sairauden tai vamman perusteella voidaan kokelaalle myöntää </a:t>
            </a:r>
            <a:r>
              <a:rPr lang="fi-FI" sz="2400" b="1" dirty="0"/>
              <a:t>erityisjärjestelyjä</a:t>
            </a:r>
            <a:r>
              <a:rPr lang="fi-FI" sz="2400" dirty="0"/>
              <a:t> ylioppilastutkinnon kokeiden suorittamista varten.</a:t>
            </a:r>
          </a:p>
          <a:p>
            <a:r>
              <a:rPr lang="fi-FI" sz="2400" dirty="0"/>
              <a:t>Myös raskaudesta johtuvien tarpeiden perusteella voidaan myöntää erityisjärjestelyjä.</a:t>
            </a:r>
          </a:p>
          <a:p>
            <a:endParaRPr lang="fi-FI" dirty="0"/>
          </a:p>
        </p:txBody>
      </p:sp>
    </p:spTree>
    <p:extLst>
      <p:ext uri="{BB962C8B-B14F-4D97-AF65-F5344CB8AC3E}">
        <p14:creationId xmlns:p14="http://schemas.microsoft.com/office/powerpoint/2010/main" val="3098596981"/>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Erit</a:t>
            </a:r>
            <a:r>
              <a:rPr lang="fi-FI" dirty="0">
                <a:solidFill>
                  <a:schemeClr val="bg1"/>
                </a:solidFill>
              </a:rPr>
              <a:t>yisen vaikea elämäntilanne</a:t>
            </a:r>
          </a:p>
        </p:txBody>
      </p:sp>
      <p:sp>
        <p:nvSpPr>
          <p:cNvPr id="3" name="Sisällön paikkamerkki 2"/>
          <p:cNvSpPr>
            <a:spLocks noGrp="1"/>
          </p:cNvSpPr>
          <p:nvPr>
            <p:ph idx="1"/>
          </p:nvPr>
        </p:nvSpPr>
        <p:spPr/>
        <p:txBody>
          <a:bodyPr/>
          <a:lstStyle/>
          <a:p>
            <a:r>
              <a:rPr lang="fi-FI" sz="2400" dirty="0"/>
              <a:t>kokelaan tulee hankkia asiaa koskeva lausunto. </a:t>
            </a:r>
          </a:p>
          <a:p>
            <a:r>
              <a:rPr lang="fi-FI" sz="2400" dirty="0"/>
              <a:t>Erityisen vaikea elämäntilanne voi johtua esimerkiksi lähiomaisen vakavasta sairastumisesta tai kuolemasta, vaikeasta perhetilanteesta tai raskaasta oikeudellisesta prosessista.</a:t>
            </a:r>
          </a:p>
          <a:p>
            <a:r>
              <a:rPr lang="fi-FI" sz="2400" dirty="0"/>
              <a:t>Lausunnon voi antaa </a:t>
            </a:r>
            <a:r>
              <a:rPr lang="fi-FI" sz="2400" u="sng" dirty="0"/>
              <a:t>kuraattori, psykologi, terveydenhoitaja tai lääkäri</a:t>
            </a:r>
            <a:r>
              <a:rPr lang="fi-FI" sz="2400" dirty="0"/>
              <a:t>.</a:t>
            </a:r>
          </a:p>
          <a:p>
            <a:r>
              <a:rPr lang="fi-FI" sz="2400" dirty="0"/>
              <a:t>Erityisjärjestelyn saaminen ei edellytä lääketieteellistä diagnoosia, mutta tällaista lausuntoa voidaan hyödyntää erityisjärjestelyn tarpeen arvioinnissa.</a:t>
            </a:r>
          </a:p>
          <a:p>
            <a:r>
              <a:rPr lang="fi-FI" sz="2400" dirty="0"/>
              <a:t>voidaan myöntää erityisjärjestelyjä </a:t>
            </a:r>
          </a:p>
          <a:p>
            <a:endParaRPr lang="fi-FI" dirty="0"/>
          </a:p>
        </p:txBody>
      </p:sp>
    </p:spTree>
    <p:extLst>
      <p:ext uri="{BB962C8B-B14F-4D97-AF65-F5344CB8AC3E}">
        <p14:creationId xmlns:p14="http://schemas.microsoft.com/office/powerpoint/2010/main" val="3293032453"/>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tsikko 1">
            <a:extLst>
              <a:ext uri="{FF2B5EF4-FFF2-40B4-BE49-F238E27FC236}">
                <a16:creationId xmlns:a16="http://schemas.microsoft.com/office/drawing/2014/main" id="{3A7C1381-EBF8-4317-935C-6284350A16C6}"/>
              </a:ext>
            </a:extLst>
          </p:cNvPr>
          <p:cNvSpPr>
            <a:spLocks noGrp="1" noChangeArrowheads="1"/>
          </p:cNvSpPr>
          <p:nvPr>
            <p:ph type="title"/>
          </p:nvPr>
        </p:nvSpPr>
        <p:spPr/>
        <p:txBody>
          <a:bodyPr/>
          <a:lstStyle/>
          <a:p>
            <a:r>
              <a:rPr lang="fi-FI" altLang="fi-FI"/>
              <a:t>Oikaisuvaatimus</a:t>
            </a:r>
          </a:p>
        </p:txBody>
      </p:sp>
      <p:sp>
        <p:nvSpPr>
          <p:cNvPr id="64515" name="Sisällön paikkamerkki 2">
            <a:extLst>
              <a:ext uri="{FF2B5EF4-FFF2-40B4-BE49-F238E27FC236}">
                <a16:creationId xmlns:a16="http://schemas.microsoft.com/office/drawing/2014/main" id="{8ED8A1D5-E9D6-407C-9F9F-9C3610D7CDE5}"/>
              </a:ext>
            </a:extLst>
          </p:cNvPr>
          <p:cNvSpPr>
            <a:spLocks noGrp="1" noChangeArrowheads="1"/>
          </p:cNvSpPr>
          <p:nvPr>
            <p:ph idx="1"/>
          </p:nvPr>
        </p:nvSpPr>
        <p:spPr/>
        <p:txBody>
          <a:bodyPr/>
          <a:lstStyle/>
          <a:p>
            <a:pPr>
              <a:buClrTx/>
              <a:buSzTx/>
              <a:buFontTx/>
              <a:buChar char="•"/>
            </a:pPr>
            <a:r>
              <a:rPr lang="fi-FI" altLang="fi-FI" sz="1800">
                <a:solidFill>
                  <a:srgbClr val="000000"/>
                </a:solidFill>
              </a:rPr>
              <a:t>Jos epäilet, että arvostelussa on tapahtunut virhe, saat vaatia lautakunnalta asiaan oikaisua. </a:t>
            </a:r>
          </a:p>
          <a:p>
            <a:pPr>
              <a:buClrTx/>
              <a:buSzTx/>
              <a:buFontTx/>
              <a:buChar char="•"/>
            </a:pPr>
            <a:r>
              <a:rPr lang="fi-FI" altLang="fi-FI" sz="1800">
                <a:solidFill>
                  <a:srgbClr val="000000"/>
                </a:solidFill>
              </a:rPr>
              <a:t>Hakemus on jätettävä 14 päivän kuluessa siitä, kun sinulla on ollut mahdollisuus saada arvosteltu koesuoritus nähtäväksesi.</a:t>
            </a:r>
          </a:p>
          <a:p>
            <a:pPr>
              <a:buClrTx/>
              <a:buSzTx/>
              <a:buFontTx/>
              <a:buChar char="•"/>
            </a:pPr>
            <a:r>
              <a:rPr lang="fi-FI" altLang="fi-FI" sz="1800">
                <a:solidFill>
                  <a:srgbClr val="000000"/>
                </a:solidFill>
              </a:rPr>
              <a:t>LINKKI YTL:n KOTISIVUILLA, MISTÄ PÄÄSEE KATSOMAAN VASTAUKSENSA.  </a:t>
            </a:r>
          </a:p>
          <a:p>
            <a:pPr>
              <a:buClrTx/>
              <a:buSzTx/>
              <a:buFontTx/>
              <a:buChar char="•"/>
            </a:pPr>
            <a:r>
              <a:rPr lang="fi-FI" altLang="fi-FI" sz="1800">
                <a:solidFill>
                  <a:srgbClr val="000000"/>
                </a:solidFill>
              </a:rPr>
              <a:t>Oikaisuvaatimuksen voi tehdä kokelas itse tai alle 18-vuotiaan kokelaan huoltaja. (Voit myös antaa esimerkiksi lukiosi rehtorille valtakirjan, jotta hän voi tehdä oikaisuvaatimuksen puolestasi.)</a:t>
            </a:r>
          </a:p>
          <a:p>
            <a:pPr>
              <a:buClrTx/>
              <a:buSzTx/>
              <a:buFontTx/>
              <a:buChar char="•"/>
            </a:pPr>
            <a:r>
              <a:rPr lang="fi-FI" altLang="fi-FI" sz="1800">
                <a:solidFill>
                  <a:srgbClr val="000000"/>
                </a:solidFill>
              </a:rPr>
              <a:t>Oikaisuvaatimus tehdään lautakunnan sähköisessä asiointipalvelussa.</a:t>
            </a:r>
          </a:p>
          <a:p>
            <a:pPr>
              <a:buClrTx/>
              <a:buSzTx/>
              <a:buFontTx/>
              <a:buChar char="•"/>
            </a:pPr>
            <a:r>
              <a:rPr lang="fi-FI" altLang="fi-FI" sz="1800">
                <a:solidFill>
                  <a:srgbClr val="000000"/>
                </a:solidFill>
              </a:rPr>
              <a:t>Oikaisuvaatimus on maksullinen. Maksu maksetaan sähköisessä asiointipalvelussa oikaisuvaatimuksen lähettämisen yhteydessä. Maksu palautetaan, jos arvosana tai pistemäärä muuttuu oikaisuvaatimuksen johdosta.</a:t>
            </a:r>
          </a:p>
          <a:p>
            <a:endParaRPr lang="fi-FI" altLang="fi-FI"/>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chemeClr val="tx1"/>
                </a:solidFill>
              </a:rPr>
              <a:t>Vi</a:t>
            </a:r>
            <a:r>
              <a:rPr lang="fi-FI" sz="3200" dirty="0">
                <a:solidFill>
                  <a:schemeClr val="bg1"/>
                </a:solidFill>
              </a:rPr>
              <a:t>eraskielisen kokelaan opetuskielen  </a:t>
            </a:r>
            <a:r>
              <a:rPr lang="fi-FI" sz="3200" dirty="0">
                <a:solidFill>
                  <a:schemeClr val="tx1"/>
                </a:solidFill>
              </a:rPr>
              <a:t>puutteellinen hallinta</a:t>
            </a:r>
          </a:p>
        </p:txBody>
      </p:sp>
      <p:sp>
        <p:nvSpPr>
          <p:cNvPr id="3" name="Sisällön paikkamerkki 2"/>
          <p:cNvSpPr>
            <a:spLocks noGrp="1"/>
          </p:cNvSpPr>
          <p:nvPr>
            <p:ph idx="1"/>
          </p:nvPr>
        </p:nvSpPr>
        <p:spPr/>
        <p:txBody>
          <a:bodyPr/>
          <a:lstStyle/>
          <a:p>
            <a:r>
              <a:rPr lang="fi-FI" sz="2400" dirty="0"/>
              <a:t>voidaan hakemuksesta myöntää </a:t>
            </a:r>
            <a:r>
              <a:rPr lang="fi-FI" sz="2400" b="1" dirty="0"/>
              <a:t>erityisjärjestelynä kaksi tuntia lisäaikaa muissa kuin vieraan kielen kokeissa</a:t>
            </a:r>
            <a:r>
              <a:rPr lang="fi-FI" sz="2400" dirty="0"/>
              <a:t>. </a:t>
            </a:r>
          </a:p>
          <a:p>
            <a:r>
              <a:rPr lang="fi-FI" sz="2400" dirty="0"/>
              <a:t>Hakemuksesta tulee ilmetä </a:t>
            </a:r>
            <a:r>
              <a:rPr lang="fi-FI" sz="2400" b="1" dirty="0"/>
              <a:t>väestörekisteriin merkitty äidinkieli, kotona käytettävät kielet sekä koulunkäynti, opiskelu tai työskentely suomeksi tai ruotsiksi. </a:t>
            </a:r>
          </a:p>
          <a:p>
            <a:r>
              <a:rPr lang="fi-FI" sz="2400" dirty="0"/>
              <a:t>Kokelaan kielitaustastaan saamat pisteet ja kummankin opettajan arviosta saadut pisteet lasketaan yhteen. Jos kokelas saa yhteensä vähintään 20/36 pistettä kriteerien perusteella ja hakemuksesta ilmenee lisäajan tarve, voidaan kokelaalle myöntää lisäaikaa.</a:t>
            </a:r>
          </a:p>
          <a:p>
            <a:endParaRPr lang="fi-FI" dirty="0"/>
          </a:p>
        </p:txBody>
      </p:sp>
    </p:spTree>
    <p:extLst>
      <p:ext uri="{BB962C8B-B14F-4D97-AF65-F5344CB8AC3E}">
        <p14:creationId xmlns:p14="http://schemas.microsoft.com/office/powerpoint/2010/main" val="4218627935"/>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403648" y="216024"/>
            <a:ext cx="6573540" cy="90872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Tutkintomaksut</a:t>
            </a:r>
          </a:p>
        </p:txBody>
      </p:sp>
      <p:sp>
        <p:nvSpPr>
          <p:cNvPr id="24579" name="Rectangle 3"/>
          <p:cNvSpPr>
            <a:spLocks noGrp="1" noChangeArrowheads="1"/>
          </p:cNvSpPr>
          <p:nvPr>
            <p:ph type="body" idx="1"/>
          </p:nvPr>
        </p:nvSpPr>
        <p:spPr bwMode="auto">
          <a:xfrm>
            <a:off x="395536" y="1412776"/>
            <a:ext cx="8229600" cy="1973263"/>
          </a:xfrm>
          <a:noFill/>
          <a:ln w="38100">
            <a:solidFill>
              <a:schemeClr val="accent2"/>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fi-FI" b="1" dirty="0"/>
              <a:t>Koekohtainen maksu  34 €</a:t>
            </a:r>
          </a:p>
          <a:p>
            <a:pPr marL="0" indent="0" eaLnBrk="1" hangingPunct="1">
              <a:buNone/>
            </a:pPr>
            <a:r>
              <a:rPr lang="fi-FI" dirty="0"/>
              <a:t>(</a:t>
            </a:r>
            <a:r>
              <a:rPr lang="fi-FI" dirty="0" err="1"/>
              <a:t>OKM:</a:t>
            </a:r>
            <a:r>
              <a:rPr lang="fi-FI" dirty="0" err="1">
                <a:latin typeface="Calibri" panose="020F0502020204030204" pitchFamily="34" charset="0"/>
                <a:ea typeface="Calibri" panose="020F0502020204030204" pitchFamily="34" charset="0"/>
              </a:rPr>
              <a:t>n</a:t>
            </a:r>
            <a:r>
              <a:rPr lang="fi-FI" dirty="0">
                <a:latin typeface="Calibri" panose="020F0502020204030204" pitchFamily="34" charset="0"/>
                <a:ea typeface="Calibri" panose="020F0502020204030204" pitchFamily="34" charset="0"/>
              </a:rPr>
              <a:t> 21.4.2022 antama asetus)</a:t>
            </a:r>
            <a:endParaRPr lang="fi-FI" b="1" dirty="0"/>
          </a:p>
          <a:p>
            <a:pPr eaLnBrk="1" hangingPunct="1"/>
            <a:r>
              <a:rPr lang="fi-FI" b="1" dirty="0"/>
              <a:t>Maksu oikaisuvaatimuksesta/koe 50€</a:t>
            </a:r>
          </a:p>
        </p:txBody>
      </p:sp>
      <p:sp>
        <p:nvSpPr>
          <p:cNvPr id="24580" name="Text Box 4"/>
          <p:cNvSpPr txBox="1">
            <a:spLocks noChangeArrowheads="1"/>
          </p:cNvSpPr>
          <p:nvPr/>
        </p:nvSpPr>
        <p:spPr bwMode="auto">
          <a:xfrm>
            <a:off x="395536" y="4149080"/>
            <a:ext cx="8353425" cy="1938992"/>
          </a:xfrm>
          <a:prstGeom prst="rect">
            <a:avLst/>
          </a:prstGeom>
          <a:solidFill>
            <a:schemeClr val="accent1"/>
          </a:solidFill>
          <a:ln w="38100" algn="ctr">
            <a:noFill/>
            <a:miter lim="800000"/>
            <a:headEnd/>
            <a:tailEnd/>
          </a:ln>
          <a:effectLst>
            <a:glow rad="139700">
              <a:schemeClr val="accent4">
                <a:satMod val="175000"/>
                <a:alpha val="40000"/>
              </a:schemeClr>
            </a:glow>
          </a:effectLst>
        </p:spPr>
        <p:txBody>
          <a:bodyPr>
            <a:spAutoFit/>
          </a:bodyPr>
          <a:lstStyle/>
          <a:p>
            <a:pPr marL="269875" indent="-269875">
              <a:buFont typeface="Arial" pitchFamily="34" charset="0"/>
              <a:buChar char="•"/>
            </a:pPr>
            <a:r>
              <a:rPr lang="fi-FI" sz="2000" dirty="0"/>
              <a:t>lukiokoulutuksen järjestäjä perii maksut ja tilittää rahat ylioppilastutkintolautakunnalle</a:t>
            </a:r>
          </a:p>
          <a:p>
            <a:pPr marL="269875" indent="-269875">
              <a:buFont typeface="Arial" pitchFamily="34" charset="0"/>
              <a:buChar char="•"/>
            </a:pPr>
            <a:r>
              <a:rPr lang="fi-FI" sz="2000" dirty="0"/>
              <a:t>todistuksen antaminen edellyttää maksujen suorittamista</a:t>
            </a:r>
          </a:p>
          <a:p>
            <a:pPr marL="269875" indent="-269875">
              <a:buFont typeface="Arial" pitchFamily="34" charset="0"/>
              <a:buChar char="•"/>
            </a:pPr>
            <a:r>
              <a:rPr lang="fi-FI" sz="2000" dirty="0"/>
              <a:t>jos ilmoittautuminen on mitätöity, voi pyytää tutkintomaksun palauttamista lautakunnalta mitätöintianomuksen yhteydessä</a:t>
            </a:r>
          </a:p>
        </p:txBody>
      </p:sp>
      <p:sp>
        <p:nvSpPr>
          <p:cNvPr id="24581" name="Rectangle 5">
            <a:hlinkClick r:id="rId2"/>
          </p:cNvPr>
          <p:cNvSpPr>
            <a:spLocks noChangeArrowheads="1"/>
          </p:cNvSpPr>
          <p:nvPr/>
        </p:nvSpPr>
        <p:spPr bwMode="auto">
          <a:xfrm>
            <a:off x="7596188" y="0"/>
            <a:ext cx="1547812" cy="1341438"/>
          </a:xfrm>
          <a:prstGeom prst="rect">
            <a:avLst/>
          </a:prstGeom>
          <a:noFill/>
          <a:ln w="38100" algn="ctr">
            <a:noFill/>
            <a:miter lim="800000"/>
            <a:headEnd/>
            <a:tailEnd/>
          </a:ln>
        </p:spPr>
        <p:txBody>
          <a:bodyPr wrap="none" anchor="ctr">
            <a:spAutoFit/>
          </a:bodyPr>
          <a:lstStyle/>
          <a:p>
            <a:endParaRPr lang="fi-FI" dirty="0"/>
          </a:p>
        </p:txBody>
      </p:sp>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331639" y="216024"/>
            <a:ext cx="6716985" cy="98072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Tietojen luovuttaminen</a:t>
            </a:r>
          </a:p>
        </p:txBody>
      </p:sp>
      <p:sp>
        <p:nvSpPr>
          <p:cNvPr id="20483" name="Rectangle 3"/>
          <p:cNvSpPr>
            <a:spLocks noGrp="1" noChangeArrowheads="1"/>
          </p:cNvSpPr>
          <p:nvPr>
            <p:ph type="body" idx="1"/>
          </p:nvPr>
        </p:nvSpPr>
        <p:spPr bwMode="auto">
          <a:xfrm>
            <a:off x="251520" y="1196752"/>
            <a:ext cx="8784976" cy="3960440"/>
          </a:xfrm>
          <a:noFill/>
          <a:ln>
            <a:solidFill>
              <a:srgbClr val="C00000"/>
            </a:solidFill>
            <a:miter lim="800000"/>
            <a:headEnd/>
            <a:tailEnd/>
          </a:ln>
          <a:effectLst>
            <a:glow rad="101600">
              <a:srgbClr val="C00000">
                <a:alpha val="60000"/>
              </a:srgbClr>
            </a:glow>
          </a:effectLst>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fi-FI" sz="2400" b="1" dirty="0"/>
              <a:t>lukiolla ja lautakunnalla on oikeus antaa ylioppilaiden nimet julkaistaviksi </a:t>
            </a:r>
          </a:p>
          <a:p>
            <a:pPr eaLnBrk="1" hangingPunct="1">
              <a:buFont typeface="Wingdings" pitchFamily="2" charset="2"/>
              <a:buChar char="§"/>
            </a:pPr>
            <a:r>
              <a:rPr lang="fi-FI" sz="2400" b="1" dirty="0"/>
              <a:t>jos ei halua nimeään julkaistavan ylioppilasluettelossa, tulee sitä pyytää kirjallisesti hyvissä ajoin ennen tuloksia – </a:t>
            </a:r>
            <a:r>
              <a:rPr lang="fi-FI" sz="2400" b="1" dirty="0">
                <a:solidFill>
                  <a:srgbClr val="FF0000"/>
                </a:solidFill>
              </a:rPr>
              <a:t>hoida koulun kansliassa!</a:t>
            </a:r>
          </a:p>
          <a:p>
            <a:pPr eaLnBrk="1" hangingPunct="1">
              <a:buFont typeface="Wingdings" pitchFamily="2" charset="2"/>
              <a:buChar char="§"/>
            </a:pPr>
            <a:r>
              <a:rPr lang="fi-FI" sz="2400" b="1" dirty="0"/>
              <a:t>lautakunnalla on lupa luovuttaa virkakäyttöön opiskelijavalintaa varten kokelaiden nimitiedot henkilötunnuksineen ja tiedot heidän arvosanoistaan</a:t>
            </a:r>
          </a:p>
          <a:p>
            <a:pPr eaLnBrk="1" hangingPunct="1">
              <a:buFont typeface="Wingdings" pitchFamily="2" charset="2"/>
              <a:buChar char="§"/>
            </a:pPr>
            <a:r>
              <a:rPr lang="fi-FI" sz="2400" b="1" dirty="0"/>
              <a:t>koululla ei ole lupaa julkaista kokelaiden arvosanatietoja ilman heidän suostumustaan</a:t>
            </a:r>
          </a:p>
        </p:txBody>
      </p:sp>
      <p:pic>
        <p:nvPicPr>
          <p:cNvPr id="7" name="Kuva 6" descr="DSC_0014.JPG"/>
          <p:cNvPicPr>
            <a:picLocks noChangeAspect="1" noChangeArrowheads="1"/>
          </p:cNvPicPr>
          <p:nvPr/>
        </p:nvPicPr>
        <p:blipFill>
          <a:blip r:embed="rId2" cstate="print">
            <a:lum bright="20000" contrast="22000"/>
          </a:blip>
          <a:srcRect/>
          <a:stretch>
            <a:fillRect/>
          </a:stretch>
        </p:blipFill>
        <p:spPr bwMode="auto">
          <a:xfrm>
            <a:off x="6142930" y="5013176"/>
            <a:ext cx="2893566" cy="1927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Lisää tietoa</a:t>
            </a:r>
          </a:p>
        </p:txBody>
      </p:sp>
      <p:sp>
        <p:nvSpPr>
          <p:cNvPr id="3" name="Sisällön paikkamerkki 2"/>
          <p:cNvSpPr>
            <a:spLocks noGrp="1"/>
          </p:cNvSpPr>
          <p:nvPr>
            <p:ph idx="1"/>
          </p:nvPr>
        </p:nvSpPr>
        <p:spPr/>
        <p:txBody>
          <a:bodyPr/>
          <a:lstStyle/>
          <a:p>
            <a:r>
              <a:rPr lang="fi-FI" dirty="0" err="1">
                <a:hlinkClick r:id="rId2"/>
              </a:rPr>
              <a:t>www.ylioppilastutkinto.fi</a:t>
            </a:r>
            <a:endParaRPr lang="fi-FI" dirty="0"/>
          </a:p>
          <a:p>
            <a:r>
              <a:rPr lang="fi-FI" dirty="0">
                <a:hlinkClick r:id="rId3"/>
              </a:rPr>
              <a:t>www.kallavedenlukio.fi</a:t>
            </a:r>
            <a:endParaRPr lang="fi-FI" dirty="0"/>
          </a:p>
          <a:p>
            <a:r>
              <a:rPr lang="fi-FI" sz="2800" dirty="0"/>
              <a:t>Infotilaisuudet helmikuussa ennen yo-kirjoituksia: käytännön järjestelyt, koepaikat, ajat, sallitut/kielletyt tarvikkeet </a:t>
            </a:r>
            <a:r>
              <a:rPr lang="fi-FI" sz="2800" dirty="0" err="1"/>
              <a:t>jne</a:t>
            </a:r>
            <a:endParaRPr lang="fi-FI" sz="2800" dirty="0"/>
          </a:p>
          <a:p>
            <a:r>
              <a:rPr lang="fi-FI" sz="2800" b="1" dirty="0" err="1"/>
              <a:t>Abitti</a:t>
            </a:r>
            <a:r>
              <a:rPr lang="fi-FI" sz="2800" b="1" dirty="0"/>
              <a:t>-ohjausta </a:t>
            </a:r>
            <a:r>
              <a:rPr lang="fi-FI" sz="2800" dirty="0"/>
              <a:t>sitä tarvitseville</a:t>
            </a:r>
            <a:endParaRPr lang="fi-FI" dirty="0"/>
          </a:p>
        </p:txBody>
      </p:sp>
    </p:spTree>
    <p:extLst>
      <p:ext uri="{BB962C8B-B14F-4D97-AF65-F5344CB8AC3E}">
        <p14:creationId xmlns:p14="http://schemas.microsoft.com/office/powerpoint/2010/main" val="130226074"/>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57200"/>
            <a:ext cx="8229600" cy="1143000"/>
          </a:xfrm>
        </p:spPr>
        <p:txBody>
          <a:bodyPr/>
          <a:lstStyle/>
          <a:p>
            <a:r>
              <a:rPr lang="fi-FI" sz="3600" dirty="0">
                <a:solidFill>
                  <a:schemeClr val="bg1"/>
                </a:solidFill>
              </a:rPr>
              <a:t>Ilmoittautuminen Wilmassa</a:t>
            </a:r>
          </a:p>
        </p:txBody>
      </p:sp>
      <p:sp>
        <p:nvSpPr>
          <p:cNvPr id="3" name="Sisällön paikkamerkki 2"/>
          <p:cNvSpPr>
            <a:spLocks noGrp="1"/>
          </p:cNvSpPr>
          <p:nvPr>
            <p:ph idx="1"/>
          </p:nvPr>
        </p:nvSpPr>
        <p:spPr/>
        <p:txBody>
          <a:bodyPr/>
          <a:lstStyle/>
          <a:p>
            <a:r>
              <a:rPr lang="fi-FI" sz="2400" dirty="0"/>
              <a:t>Lomakkeet -&gt; Ilmoittautuminen ylioppilaskirjoituksiin</a:t>
            </a:r>
          </a:p>
          <a:p>
            <a:r>
              <a:rPr lang="fi-FI" sz="2400" dirty="0"/>
              <a:t>Kokelaslaji: 11 Ylioppilastutkinnon suorittaja</a:t>
            </a:r>
          </a:p>
          <a:p>
            <a:r>
              <a:rPr lang="fi-FI" sz="2400" dirty="0"/>
              <a:t>Tarkista huolella YO-aine, johon ilmoittaudut, ja sen taso, että on oikein</a:t>
            </a:r>
          </a:p>
          <a:p>
            <a:r>
              <a:rPr lang="fi-FI" sz="2400" dirty="0"/>
              <a:t>Suoritusaika: klikkaa kohtaa, mutta </a:t>
            </a:r>
            <a:r>
              <a:rPr lang="fi-FI" sz="2400" b="1" dirty="0"/>
              <a:t>älä muuta siihen mitään! (tulee automaattisesti 2024K)</a:t>
            </a:r>
          </a:p>
          <a:p>
            <a:r>
              <a:rPr lang="fi-FI" sz="2400" dirty="0"/>
              <a:t>Lisäksi sinulla on </a:t>
            </a:r>
            <a:r>
              <a:rPr lang="fi-FI" sz="2400" u="sng" dirty="0"/>
              <a:t>kirjoitusten hajauttamissuunnitelma</a:t>
            </a:r>
          </a:p>
          <a:p>
            <a:r>
              <a:rPr lang="fi-FI" sz="2400" b="1" dirty="0">
                <a:solidFill>
                  <a:srgbClr val="FF0000"/>
                </a:solidFill>
              </a:rPr>
              <a:t>Ilmoittautuminen jokaiselle kirjoituskerralle tehdään erikseen</a:t>
            </a:r>
          </a:p>
          <a:p>
            <a:pPr lvl="0"/>
            <a:r>
              <a:rPr lang="fi-FI" sz="2400" dirty="0">
                <a:solidFill>
                  <a:srgbClr val="000000"/>
                </a:solidFill>
              </a:rPr>
              <a:t>Ilmoittautuminen on </a:t>
            </a:r>
            <a:r>
              <a:rPr lang="fi-FI" sz="2400" u="sng" dirty="0">
                <a:solidFill>
                  <a:srgbClr val="000000"/>
                </a:solidFill>
              </a:rPr>
              <a:t>sitova</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fi-FI" sz="2400" b="1" i="0" u="sng" strike="noStrike" kern="0" cap="none" spc="0" normalizeH="0" baseline="0" noProof="0" dirty="0">
                <a:ln>
                  <a:noFill/>
                </a:ln>
                <a:solidFill>
                  <a:srgbClr val="FF0000"/>
                </a:solidFill>
                <a:effectLst/>
                <a:uLnTx/>
                <a:uFillTx/>
                <a:latin typeface="Arial"/>
                <a:ea typeface="+mn-ea"/>
                <a:cs typeface="+mn-cs"/>
              </a:rPr>
              <a:t>Printtaa ja allekirjoita lomake. Tuo se </a:t>
            </a:r>
            <a:r>
              <a:rPr kumimoji="0" lang="fi-FI" sz="2400" b="1" i="0" u="sng" strike="noStrike" kern="0" cap="none" spc="0" normalizeH="0" baseline="0" noProof="0">
                <a:ln>
                  <a:noFill/>
                </a:ln>
                <a:solidFill>
                  <a:srgbClr val="FF0000"/>
                </a:solidFill>
                <a:effectLst/>
                <a:uLnTx/>
                <a:uFillTx/>
                <a:latin typeface="Arial"/>
                <a:ea typeface="+mn-ea"/>
                <a:cs typeface="+mn-cs"/>
              </a:rPr>
              <a:t>opinto-ohjaajalle tai kansliaan</a:t>
            </a:r>
            <a:r>
              <a:rPr kumimoji="0" lang="fi-FI" sz="2400" b="1" i="0" u="sng" strike="noStrike" kern="0" cap="none" spc="0" normalizeH="0" baseline="0" noProof="0" dirty="0">
                <a:ln>
                  <a:noFill/>
                </a:ln>
                <a:solidFill>
                  <a:srgbClr val="FF0000"/>
                </a:solidFill>
                <a:effectLst/>
                <a:uLnTx/>
                <a:uFillTx/>
                <a:latin typeface="Arial"/>
                <a:ea typeface="+mn-ea"/>
                <a:cs typeface="+mn-cs"/>
              </a:rPr>
              <a:t>.</a:t>
            </a:r>
          </a:p>
          <a:p>
            <a:pPr lvl="0"/>
            <a:endParaRPr lang="fi-FI" sz="2400" u="sng" dirty="0">
              <a:solidFill>
                <a:srgbClr val="000000"/>
              </a:solidFill>
            </a:endParaRPr>
          </a:p>
          <a:p>
            <a:endParaRPr lang="fi-FI" sz="2400" dirty="0">
              <a:solidFill>
                <a:srgbClr val="FF0000"/>
              </a:solidFill>
            </a:endParaRPr>
          </a:p>
        </p:txBody>
      </p:sp>
    </p:spTree>
    <p:extLst>
      <p:ext uri="{BB962C8B-B14F-4D97-AF65-F5344CB8AC3E}">
        <p14:creationId xmlns:p14="http://schemas.microsoft.com/office/powerpoint/2010/main" val="97254528"/>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Ohjausta saatavilla</a:t>
            </a:r>
          </a:p>
        </p:txBody>
      </p:sp>
      <p:sp>
        <p:nvSpPr>
          <p:cNvPr id="3" name="Sisällön paikkamerkki 2"/>
          <p:cNvSpPr>
            <a:spLocks noGrp="1"/>
          </p:cNvSpPr>
          <p:nvPr>
            <p:ph idx="1"/>
          </p:nvPr>
        </p:nvSpPr>
        <p:spPr/>
        <p:txBody>
          <a:bodyPr/>
          <a:lstStyle/>
          <a:p>
            <a:r>
              <a:rPr lang="fi-FI" sz="2800" b="1" dirty="0">
                <a:solidFill>
                  <a:srgbClr val="FF0000"/>
                </a:solidFill>
              </a:rPr>
              <a:t>Jos sinulla on kysyttävää liittyen yo-kirjoituksiin, käy juttelemassa tai ota yhteyttä, niin neuvomme:</a:t>
            </a:r>
          </a:p>
          <a:p>
            <a:r>
              <a:rPr lang="fi-FI" sz="2800" dirty="0"/>
              <a:t>Apulaisrehtori Tiina Karjalainen, puh. 044 7184524 tai Wilmalla</a:t>
            </a:r>
          </a:p>
          <a:p>
            <a:r>
              <a:rPr lang="fi-FI" sz="2800" dirty="0"/>
              <a:t>Opinto-ohjaaja Annika Jonninen, puh. 044 7184527 tai Wilmalla</a:t>
            </a:r>
          </a:p>
          <a:p>
            <a:r>
              <a:rPr lang="fi-FI" sz="2800" dirty="0"/>
              <a:t>Opinto-ohjaaja Anne Sivén, puh. 044 7184528 tai Wilmalla</a:t>
            </a:r>
          </a:p>
          <a:p>
            <a:r>
              <a:rPr lang="fi-FI" sz="2800" dirty="0"/>
              <a:t>Opinto-ohjaaja Mirva Palviainen, puh. 044 7181066 tai Wilmalla</a:t>
            </a:r>
          </a:p>
        </p:txBody>
      </p:sp>
    </p:spTree>
    <p:extLst>
      <p:ext uri="{BB962C8B-B14F-4D97-AF65-F5344CB8AC3E}">
        <p14:creationId xmlns:p14="http://schemas.microsoft.com/office/powerpoint/2010/main" val="3309656831"/>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Päivämääriä</a:t>
            </a:r>
          </a:p>
        </p:txBody>
      </p:sp>
      <p:sp>
        <p:nvSpPr>
          <p:cNvPr id="3" name="Sisällön paikkamerkki 2"/>
          <p:cNvSpPr>
            <a:spLocks noGrp="1"/>
          </p:cNvSpPr>
          <p:nvPr>
            <p:ph idx="1"/>
          </p:nvPr>
        </p:nvSpPr>
        <p:spPr/>
        <p:txBody>
          <a:bodyPr/>
          <a:lstStyle/>
          <a:p>
            <a:r>
              <a:rPr lang="fi-FI" sz="2800" b="1" dirty="0"/>
              <a:t>Mahdolliset erityisjärjestelyhakemukset ja luki-lausunnot 30.11. mennessä (syksyn yo-kirjoituksia varten)</a:t>
            </a:r>
            <a:endParaRPr lang="fi-FI" sz="2800" dirty="0"/>
          </a:p>
          <a:p>
            <a:r>
              <a:rPr lang="fi-FI" sz="2800" b="1" u="sng" dirty="0">
                <a:solidFill>
                  <a:srgbClr val="FF0000"/>
                </a:solidFill>
              </a:rPr>
              <a:t>Näissä ota yhteys erityisopettaja Annulotta Marjaseen tai apulaisrehtori Tiina Karjalaiseen mahdollisimman pian, jos asia kesken</a:t>
            </a:r>
          </a:p>
          <a:p>
            <a:r>
              <a:rPr lang="fi-FI" sz="2800" b="1" dirty="0"/>
              <a:t>Jo myönnetyt järjestelyt ovat edelleen voimassa jokaisella tutkintokerralla (ellei haettu jonkin tilapäisen syys takia yhdelle kerralle)</a:t>
            </a:r>
          </a:p>
          <a:p>
            <a:pPr marL="0" indent="0">
              <a:buNone/>
            </a:pPr>
            <a:endParaRPr lang="fi-FI" dirty="0"/>
          </a:p>
          <a:p>
            <a:endParaRPr lang="fi-FI" dirty="0"/>
          </a:p>
        </p:txBody>
      </p:sp>
    </p:spTree>
    <p:extLst>
      <p:ext uri="{BB962C8B-B14F-4D97-AF65-F5344CB8AC3E}">
        <p14:creationId xmlns:p14="http://schemas.microsoft.com/office/powerpoint/2010/main" val="3769402564"/>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A4191E-F09C-48D7-9760-333994538A8A}"/>
              </a:ext>
            </a:extLst>
          </p:cNvPr>
          <p:cNvSpPr>
            <a:spLocks noGrp="1"/>
          </p:cNvSpPr>
          <p:nvPr>
            <p:ph type="title"/>
          </p:nvPr>
        </p:nvSpPr>
        <p:spPr/>
        <p:txBody>
          <a:bodyPr/>
          <a:lstStyle/>
          <a:p>
            <a:r>
              <a:rPr lang="fi-FI" dirty="0">
                <a:solidFill>
                  <a:schemeClr val="bg1"/>
                </a:solidFill>
              </a:rPr>
              <a:t>Maksuton yo-tutkinto</a:t>
            </a:r>
          </a:p>
        </p:txBody>
      </p:sp>
      <p:sp>
        <p:nvSpPr>
          <p:cNvPr id="3" name="Sisällön paikkamerkki 2">
            <a:extLst>
              <a:ext uri="{FF2B5EF4-FFF2-40B4-BE49-F238E27FC236}">
                <a16:creationId xmlns:a16="http://schemas.microsoft.com/office/drawing/2014/main" id="{00987025-2803-4B24-B690-2B309C5087FF}"/>
              </a:ext>
            </a:extLst>
          </p:cNvPr>
          <p:cNvSpPr>
            <a:spLocks noGrp="1"/>
          </p:cNvSpPr>
          <p:nvPr>
            <p:ph idx="1"/>
          </p:nvPr>
        </p:nvSpPr>
        <p:spPr/>
        <p:txBody>
          <a:bodyPr/>
          <a:lstStyle/>
          <a:p>
            <a:r>
              <a:rPr lang="fi-FI" sz="2800" b="1" dirty="0"/>
              <a:t>Oppivelvollisuuslain mukaiseen maksuttomaan koulutukseen oikeutetut kokelaat </a:t>
            </a:r>
            <a:r>
              <a:rPr lang="fi-FI" sz="2800" dirty="0"/>
              <a:t>voivat suorittaa myös ylioppilastutkinnon kokeita maksutta.</a:t>
            </a:r>
          </a:p>
          <a:p>
            <a:r>
              <a:rPr lang="fi-FI" sz="2800" dirty="0"/>
              <a:t>Oikeus maksuttomiin kokeisiin päättyy siihen, että kokelas saa ylioppilastutkinnon, ammatillisen tutkinnon tai niitä vastaavat ulkomaiset opinnot valmiiksi. </a:t>
            </a:r>
          </a:p>
          <a:p>
            <a:r>
              <a:rPr lang="fi-FI" sz="2800" dirty="0"/>
              <a:t>Oikeus maksuttomiin kokeisiin päättyy sen kalenterivuoden lopussa, jolloin kokelas täyttää 20 vuotta, ellei kokelaalle myönnetä pidennystä.</a:t>
            </a:r>
          </a:p>
        </p:txBody>
      </p:sp>
    </p:spTree>
    <p:extLst>
      <p:ext uri="{BB962C8B-B14F-4D97-AF65-F5344CB8AC3E}">
        <p14:creationId xmlns:p14="http://schemas.microsoft.com/office/powerpoint/2010/main" val="2563753741"/>
      </p:ext>
    </p:extLst>
  </p:cSld>
  <p:clrMapOvr>
    <a:masterClrMapping/>
  </p:clrMapOvr>
  <p:transition spd="med">
    <p:wipe dir="r"/>
  </p:transition>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269875" marR="0" indent="-269875" algn="l" defTabSz="914400" rtl="0" eaLnBrk="1" fontAlgn="base" latinLnBrk="0" hangingPunct="1">
          <a:lnSpc>
            <a:spcPct val="100000"/>
          </a:lnSpc>
          <a:spcBef>
            <a:spcPct val="50000"/>
          </a:spcBef>
          <a:spcAft>
            <a:spcPct val="0"/>
          </a:spcAft>
          <a:buClrTx/>
          <a:buSzPct val="150000"/>
          <a:buFontTx/>
          <a:buChar char="•"/>
          <a:tabLst/>
          <a:defRPr kumimoji="0" lang="fi-FI"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269875" marR="0" indent="-269875" algn="l" defTabSz="914400" rtl="0" eaLnBrk="1" fontAlgn="base" latinLnBrk="0" hangingPunct="1">
          <a:lnSpc>
            <a:spcPct val="100000"/>
          </a:lnSpc>
          <a:spcBef>
            <a:spcPct val="50000"/>
          </a:spcBef>
          <a:spcAft>
            <a:spcPct val="0"/>
          </a:spcAft>
          <a:buClrTx/>
          <a:buSzPct val="150000"/>
          <a:buFontTx/>
          <a:buChar char="•"/>
          <a:tabLst/>
          <a:defRPr kumimoji="0" lang="fi-FI" sz="2400" b="1" i="0" u="none" strike="noStrike" cap="none" normalizeH="0" baseline="0" smtClean="0">
            <a:ln>
              <a:noFill/>
            </a:ln>
            <a:solidFill>
              <a:schemeClr val="tx1"/>
            </a:solidFill>
            <a:effectLst/>
            <a:latin typeface="Arial"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9512</TotalTime>
  <Words>3410</Words>
  <Application>Microsoft Office PowerPoint</Application>
  <PresentationFormat>Näytössä katseltava diaesitys (4:3)</PresentationFormat>
  <Paragraphs>399</Paragraphs>
  <Slides>64</Slides>
  <Notes>1</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64</vt:i4>
      </vt:variant>
    </vt:vector>
  </HeadingPairs>
  <TitlesOfParts>
    <vt:vector size="74" baseType="lpstr">
      <vt:lpstr>Arial</vt:lpstr>
      <vt:lpstr>Arial Rounded MT Bold</vt:lpstr>
      <vt:lpstr>Calibri</vt:lpstr>
      <vt:lpstr>Courier 10cpi</vt:lpstr>
      <vt:lpstr>museo-sans</vt:lpstr>
      <vt:lpstr>Times New Roman</vt:lpstr>
      <vt:lpstr>Wingdings</vt:lpstr>
      <vt:lpstr>Wingdings 2</vt:lpstr>
      <vt:lpstr>Oletusrakenne</vt:lpstr>
      <vt:lpstr>Dad`s Tie</vt:lpstr>
      <vt:lpstr>Rehtorin info ylioppilaskirjoituksiin  osallistuville</vt:lpstr>
      <vt:lpstr>PowerPoint-esitys</vt:lpstr>
      <vt:lpstr>Päivämääriä</vt:lpstr>
      <vt:lpstr>Kevään yo-tulokset</vt:lpstr>
      <vt:lpstr>Tulokset Opintopolussa</vt:lpstr>
      <vt:lpstr>Oikaisuvaatimus</vt:lpstr>
      <vt:lpstr>Ohjausta saatavilla</vt:lpstr>
      <vt:lpstr>Päivämääriä</vt:lpstr>
      <vt:lpstr>Maksuton yo-tutkinto</vt:lpstr>
      <vt:lpstr>Maksuttomuus</vt:lpstr>
      <vt:lpstr>Maksuttomuus</vt:lpstr>
      <vt:lpstr>Ylioppilastutkinto</vt:lpstr>
      <vt:lpstr>Valmistuminen</vt:lpstr>
      <vt:lpstr>Valmistuminen</vt:lpstr>
      <vt:lpstr>Tutkinnon rakenne</vt:lpstr>
      <vt:lpstr>Tutkinnon rakenne</vt:lpstr>
      <vt:lpstr>Tutkinnon rakenne</vt:lpstr>
      <vt:lpstr>Tutkinnon rakenne</vt:lpstr>
      <vt:lpstr>Tutkinnon rakenne </vt:lpstr>
      <vt:lpstr>Kokeita tarvitaan viisi,  ja ne valitaan joustavasti</vt:lpstr>
      <vt:lpstr>Saman aineen eri oppimääriä  voi suorittaa jo tutkinnon aikana –   Esimerkkinä matematiikka</vt:lpstr>
      <vt:lpstr>ILMO</vt:lpstr>
      <vt:lpstr>Tutkinnon hajauttaminen</vt:lpstr>
      <vt:lpstr>     Osallistumisoikeus  – huolehdi, että on kunnossa </vt:lpstr>
      <vt:lpstr>PowerPoint-esitys</vt:lpstr>
      <vt:lpstr>Osallistumisoikeus</vt:lpstr>
      <vt:lpstr>Osallistumisoikeus</vt:lpstr>
      <vt:lpstr>Ilmoittautuminen</vt:lpstr>
      <vt:lpstr>Ilmoittautuminen</vt:lpstr>
      <vt:lpstr>Ilmoittautuminen</vt:lpstr>
      <vt:lpstr>Ilmoittautuminen Wilmassa</vt:lpstr>
      <vt:lpstr>Hylätyn kokeen uusiminen</vt:lpstr>
      <vt:lpstr>Hylätty koe</vt:lpstr>
      <vt:lpstr>Hyväksytyn uusiminen</vt:lpstr>
      <vt:lpstr>Uusiminen</vt:lpstr>
      <vt:lpstr>Täydentäminen ja keskeytys</vt:lpstr>
      <vt:lpstr>Arvostelu</vt:lpstr>
      <vt:lpstr>Kompensaatio</vt:lpstr>
      <vt:lpstr>KEVÄÄN 2024 YO-KOKEET</vt:lpstr>
      <vt:lpstr>Osallistumisoikeus </vt:lpstr>
      <vt:lpstr>Reaalikokeen rakenne</vt:lpstr>
      <vt:lpstr>Reaalikoe</vt:lpstr>
      <vt:lpstr>Äidinkielen koe</vt:lpstr>
      <vt:lpstr>Matematiikan koe</vt:lpstr>
      <vt:lpstr>Matematiikan koe</vt:lpstr>
      <vt:lpstr>Kielikokeet</vt:lpstr>
      <vt:lpstr>PowerPoint-esitys</vt:lpstr>
      <vt:lpstr>Sähköiset YO-kokeet</vt:lpstr>
      <vt:lpstr>Abitti</vt:lpstr>
      <vt:lpstr>Lue lisää sähköisistä</vt:lpstr>
      <vt:lpstr>Koesuoritusta heikentävän syyn huomioon ottaminen ylioppilastutkinnossa </vt:lpstr>
      <vt:lpstr>Erityisjärjestelyt</vt:lpstr>
      <vt:lpstr>Hakemus</vt:lpstr>
      <vt:lpstr>PowerPoint-esitys</vt:lpstr>
      <vt:lpstr>Poikkeava arvostelu</vt:lpstr>
      <vt:lpstr>Hakemus toimitettava</vt:lpstr>
      <vt:lpstr>LUKI-vaikeus</vt:lpstr>
      <vt:lpstr>Sairaus ja vamma</vt:lpstr>
      <vt:lpstr>Erityisen vaikea elämäntilanne</vt:lpstr>
      <vt:lpstr>Vieraskielisen kokelaan opetuskielen  puutteellinen hallinta</vt:lpstr>
      <vt:lpstr>Tutkintomaksut</vt:lpstr>
      <vt:lpstr>Tietojen luovuttaminen</vt:lpstr>
      <vt:lpstr>Lisää tietoa</vt:lpstr>
      <vt:lpstr>Ilmoittautuminen Wilmassa</vt:lpstr>
    </vt:vector>
  </TitlesOfParts>
  <Company>present-ässä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Lukion kurssit</dc:title>
  <dc:creator>Seppo Sokka</dc:creator>
  <cp:lastModifiedBy>Karjalainen Tiina</cp:lastModifiedBy>
  <cp:revision>321</cp:revision>
  <dcterms:created xsi:type="dcterms:W3CDTF">2008-07-02T10:08:47Z</dcterms:created>
  <dcterms:modified xsi:type="dcterms:W3CDTF">2023-10-31T12:53:53Z</dcterms:modified>
</cp:coreProperties>
</file>