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452525-65B0-4AF1-BB96-7E95E5B2D144}" v="4" dt="2022-01-13T12:15:37.3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142-E0F7-458B-8D7A-704F8897F301}" type="datetimeFigureOut">
              <a:rPr lang="fi-FI" smtClean="0"/>
              <a:t>25.1.2022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A925-EB0C-475B-B9AA-48E6A5D04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2657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142-E0F7-458B-8D7A-704F8897F301}" type="datetimeFigureOut">
              <a:rPr lang="fi-FI" smtClean="0"/>
              <a:t>25.1.2022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A925-EB0C-475B-B9AA-48E6A5D04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024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142-E0F7-458B-8D7A-704F8897F301}" type="datetimeFigureOut">
              <a:rPr lang="fi-FI" smtClean="0"/>
              <a:t>25.1.2022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A925-EB0C-475B-B9AA-48E6A5D04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0939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142-E0F7-458B-8D7A-704F8897F301}" type="datetimeFigureOut">
              <a:rPr lang="fi-FI" smtClean="0"/>
              <a:t>25.1.2022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A925-EB0C-475B-B9AA-48E6A5D04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5052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142-E0F7-458B-8D7A-704F8897F301}" type="datetimeFigureOut">
              <a:rPr lang="fi-FI" smtClean="0"/>
              <a:t>25.1.2022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A925-EB0C-475B-B9AA-48E6A5D04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8302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142-E0F7-458B-8D7A-704F8897F301}" type="datetimeFigureOut">
              <a:rPr lang="fi-FI" smtClean="0"/>
              <a:t>25.1.2022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A925-EB0C-475B-B9AA-48E6A5D04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334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142-E0F7-458B-8D7A-704F8897F301}" type="datetimeFigureOut">
              <a:rPr lang="fi-FI" smtClean="0"/>
              <a:t>25.1.2022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A925-EB0C-475B-B9AA-48E6A5D04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285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142-E0F7-458B-8D7A-704F8897F301}" type="datetimeFigureOut">
              <a:rPr lang="fi-FI" smtClean="0"/>
              <a:t>25.1.2022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A925-EB0C-475B-B9AA-48E6A5D04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6766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142-E0F7-458B-8D7A-704F8897F301}" type="datetimeFigureOut">
              <a:rPr lang="fi-FI" smtClean="0"/>
              <a:t>25.1.2022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A925-EB0C-475B-B9AA-48E6A5D04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413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142-E0F7-458B-8D7A-704F8897F301}" type="datetimeFigureOut">
              <a:rPr lang="fi-FI" smtClean="0"/>
              <a:t>25.1.2022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A925-EB0C-475B-B9AA-48E6A5D04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5087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142-E0F7-458B-8D7A-704F8897F301}" type="datetimeFigureOut">
              <a:rPr lang="fi-FI" smtClean="0"/>
              <a:t>25.1.2022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A925-EB0C-475B-B9AA-48E6A5D04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877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142-E0F7-458B-8D7A-704F8897F301}" type="datetimeFigureOut">
              <a:rPr lang="fi-FI" smtClean="0"/>
              <a:t>25.1.2022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A925-EB0C-475B-B9AA-48E6A5D04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431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142-E0F7-458B-8D7A-704F8897F301}" type="datetimeFigureOut">
              <a:rPr lang="fi-FI" smtClean="0"/>
              <a:t>25.1.2022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A925-EB0C-475B-B9AA-48E6A5D04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601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F09B142-E0F7-458B-8D7A-704F8897F301}" type="datetimeFigureOut">
              <a:rPr lang="fi-FI" smtClean="0"/>
              <a:t>25.1.2022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001AA925-EB0C-475B-B9AA-48E6A5D04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784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F09B142-E0F7-458B-8D7A-704F8897F301}" type="datetimeFigureOut">
              <a:rPr lang="fi-FI" smtClean="0"/>
              <a:t>25.1.2022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001AA925-EB0C-475B-B9AA-48E6A5D04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41755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fr-fr/photo/gens-amis-clavier-groupe-4835472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group-of-people-standing-indoors-3184396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at.xula.edu/food/icymi-time-management-strategies-for-online-teaching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C4C5BC3-64C3-4CF0-89C7-91F340AAF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559" y="1286935"/>
            <a:ext cx="9638153" cy="2668377"/>
          </a:xfrm>
          <a:effectLst/>
        </p:spPr>
        <p:txBody>
          <a:bodyPr>
            <a:normAutofit/>
          </a:bodyPr>
          <a:lstStyle/>
          <a:p>
            <a:pPr algn="ctr"/>
            <a:r>
              <a:rPr lang="fi-FI">
                <a:solidFill>
                  <a:schemeClr val="tx1"/>
                </a:solidFill>
              </a:rPr>
              <a:t>Lukiolaisen ajanhallinta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789F393-B88A-4D96-9879-12D1F3957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559" y="4116179"/>
            <a:ext cx="9638153" cy="1599642"/>
          </a:xfrm>
          <a:effectLst/>
        </p:spPr>
        <p:txBody>
          <a:bodyPr>
            <a:normAutofit/>
          </a:bodyPr>
          <a:lstStyle/>
          <a:p>
            <a:pPr algn="ctr"/>
            <a:r>
              <a:rPr lang="fi-FI"/>
              <a:t>Piia Kuusela</a:t>
            </a:r>
          </a:p>
          <a:p>
            <a:pPr algn="ctr"/>
            <a:r>
              <a:rPr lang="fi-FI"/>
              <a:t>Kuraattori, Kuopion kaupunki</a:t>
            </a:r>
          </a:p>
        </p:txBody>
      </p:sp>
    </p:spTree>
    <p:extLst>
      <p:ext uri="{BB962C8B-B14F-4D97-AF65-F5344CB8AC3E}">
        <p14:creationId xmlns:p14="http://schemas.microsoft.com/office/powerpoint/2010/main" val="2309636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henkilö, pöytä, sisä, henkilöt&#10;&#10;Kuvaus luotu automaattisesti">
            <a:extLst>
              <a:ext uri="{FF2B5EF4-FFF2-40B4-BE49-F238E27FC236}">
                <a16:creationId xmlns:a16="http://schemas.microsoft.com/office/drawing/2014/main" id="{535520DD-0829-4B52-95A5-B02F870A6A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49" r="2" b="22639"/>
          <a:stretch/>
        </p:blipFill>
        <p:spPr>
          <a:xfrm>
            <a:off x="6108700" y="-1"/>
            <a:ext cx="6094450" cy="6858001"/>
          </a:xfrm>
          <a:prstGeom prst="rect">
            <a:avLst/>
          </a:prstGeom>
        </p:spPr>
      </p:pic>
      <p:sp>
        <p:nvSpPr>
          <p:cNvPr id="10" name="Freeform 16">
            <a:extLst>
              <a:ext uri="{FF2B5EF4-FFF2-40B4-BE49-F238E27FC236}">
                <a16:creationId xmlns:a16="http://schemas.microsoft.com/office/drawing/2014/main" id="{8977846B-3E2A-49C0-873D-DADC1D674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2802368-0F0B-45AD-90B1-76F398C6E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70100" cy="1559412"/>
          </a:xfrm>
        </p:spPr>
        <p:txBody>
          <a:bodyPr>
            <a:normAutofit/>
          </a:bodyPr>
          <a:lstStyle/>
          <a:p>
            <a:r>
              <a:rPr lang="fi-FI" dirty="0"/>
              <a:t>Nuoruusiän kehitystehtävät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B9ABC2-B8DE-4470-A64C-0FBA3BDCF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2006600"/>
            <a:ext cx="5839461" cy="4658360"/>
          </a:xfrm>
        </p:spPr>
        <p:txBody>
          <a:bodyPr>
            <a:normAutofit/>
          </a:bodyPr>
          <a:lstStyle/>
          <a:p>
            <a:r>
              <a:rPr lang="fi-FI" dirty="0"/>
              <a:t>Aivojen kehitys: viimeisenä kehittyy harkintakyky</a:t>
            </a:r>
          </a:p>
          <a:p>
            <a:r>
              <a:rPr lang="fi-FI" dirty="0"/>
              <a:t>Ajattelun kehitys: esim. moraali</a:t>
            </a:r>
          </a:p>
          <a:p>
            <a:r>
              <a:rPr lang="fi-FI" dirty="0"/>
              <a:t>Irtautuminen kotoa: tukeutuminen ikätovereihin, ihmissuhdetaidot</a:t>
            </a:r>
          </a:p>
          <a:p>
            <a:r>
              <a:rPr lang="fi-FI" dirty="0"/>
              <a:t>Persoonallisuuden ja tunne-elämän kehittyminen</a:t>
            </a:r>
          </a:p>
          <a:p>
            <a:endParaRPr lang="fi-FI" dirty="0"/>
          </a:p>
          <a:p>
            <a:r>
              <a:rPr lang="fi-FI" b="1" dirty="0"/>
              <a:t>Opiskelut ovat siis vain yksi osa elämää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4669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56C49DF-D1F3-4608-A79A-3848C382E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/>
          </a:bodyPr>
          <a:lstStyle/>
          <a:p>
            <a:r>
              <a:rPr lang="fi-FI" dirty="0"/>
              <a:t>Lukiolaisen (ja meidän muidenkin) stressi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8F5FA3-CE45-4BBE-A6CA-28B61DEC3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6552" y="132080"/>
            <a:ext cx="6290008" cy="6370319"/>
          </a:xfrm>
          <a:effectLst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000" dirty="0"/>
              <a:t>Stressaantuminen näkyy ja tuntuu sekä fyysisinä, että psyykkisinä oireina</a:t>
            </a:r>
          </a:p>
          <a:p>
            <a:pPr>
              <a:lnSpc>
                <a:spcPct val="90000"/>
              </a:lnSpc>
            </a:pPr>
            <a:r>
              <a:rPr lang="fi-FI" sz="2000" dirty="0"/>
              <a:t>Jokainen stressaa tavallaan</a:t>
            </a:r>
          </a:p>
          <a:p>
            <a:pPr>
              <a:lnSpc>
                <a:spcPct val="90000"/>
              </a:lnSpc>
            </a:pPr>
            <a:r>
              <a:rPr lang="fi-FI" sz="2000" dirty="0"/>
              <a:t>Stressin tunnistaminen on tärkeää ja osa stressinhallintaa: mistä tiedät, milloin on aika rauhoittaa tilannetta?</a:t>
            </a:r>
          </a:p>
          <a:p>
            <a:pPr>
              <a:lnSpc>
                <a:spcPct val="90000"/>
              </a:lnSpc>
            </a:pPr>
            <a:r>
              <a:rPr lang="fi-FI" sz="2000" dirty="0"/>
              <a:t>Tiedostamattomien stressitekijöiden tunnistaminen: häly, ärsyketulva, väärä lämpötila, sisäilma, huono ergonomia jne.</a:t>
            </a:r>
          </a:p>
          <a:p>
            <a:pPr lvl="1">
              <a:lnSpc>
                <a:spcPct val="90000"/>
              </a:lnSpc>
            </a:pPr>
            <a:r>
              <a:rPr lang="fi-FI" sz="2000" dirty="0"/>
              <a:t>Näistä palautuminen vapaa-ajalla itselle sopivin keinoin</a:t>
            </a:r>
          </a:p>
          <a:p>
            <a:pPr>
              <a:lnSpc>
                <a:spcPct val="90000"/>
              </a:lnSpc>
            </a:pPr>
            <a:r>
              <a:rPr lang="fi-FI" sz="2000" dirty="0"/>
              <a:t>Priorisointi, priorisointi, priorisointi… Erityisesti nuori ihminen tarvitsee tukea ja apua sen hahmottamiseen, mikä milloinkin on oleellista</a:t>
            </a:r>
          </a:p>
          <a:p>
            <a:pPr lvl="1">
              <a:lnSpc>
                <a:spcPct val="90000"/>
              </a:lnSpc>
            </a:pPr>
            <a:r>
              <a:rPr lang="fi-FI" sz="2000" dirty="0"/>
              <a:t>Itsenäistymisen </a:t>
            </a:r>
            <a:r>
              <a:rPr lang="fi-FI" sz="2000" b="1" dirty="0"/>
              <a:t>harjoitteleminen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709738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henkilö, seisominen, ryhmä, perhe&#10;&#10;Kuvaus luotu automaattisesti">
            <a:extLst>
              <a:ext uri="{FF2B5EF4-FFF2-40B4-BE49-F238E27FC236}">
                <a16:creationId xmlns:a16="http://schemas.microsoft.com/office/drawing/2014/main" id="{98E26E8C-27C7-4B53-B8C4-04F689CC2B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717" r="19076" b="-1"/>
          <a:stretch/>
        </p:blipFill>
        <p:spPr>
          <a:xfrm>
            <a:off x="6108700" y="-1"/>
            <a:ext cx="6094450" cy="6858001"/>
          </a:xfrm>
          <a:prstGeom prst="rect">
            <a:avLst/>
          </a:prstGeom>
        </p:spPr>
      </p:pic>
      <p:sp>
        <p:nvSpPr>
          <p:cNvPr id="10" name="Freeform 16">
            <a:extLst>
              <a:ext uri="{FF2B5EF4-FFF2-40B4-BE49-F238E27FC236}">
                <a16:creationId xmlns:a16="http://schemas.microsoft.com/office/drawing/2014/main" id="{8977846B-3E2A-49C0-873D-DADC1D674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9A490A8-676B-4EC9-9094-F644B47C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70100" cy="924412"/>
          </a:xfrm>
        </p:spPr>
        <p:txBody>
          <a:bodyPr>
            <a:normAutofit/>
          </a:bodyPr>
          <a:lstStyle/>
          <a:p>
            <a:r>
              <a:rPr lang="fi-FI" dirty="0"/>
              <a:t>Sosiaalinen eläin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A46160-A1BA-4392-9808-A9161E773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018" y="1544320"/>
            <a:ext cx="5483618" cy="49885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dirty="0"/>
              <a:t>Vertailu paitsi lähellä oleviin, myös maailmanlaajuisesti ja jatkuvasti</a:t>
            </a:r>
          </a:p>
          <a:p>
            <a:pPr>
              <a:lnSpc>
                <a:spcPct val="90000"/>
              </a:lnSpc>
            </a:pPr>
            <a:r>
              <a:rPr lang="fi-FI" dirty="0"/>
              <a:t>Suoriutumisen paineita sekä sisältä, että ulkoa</a:t>
            </a:r>
          </a:p>
          <a:p>
            <a:pPr>
              <a:lnSpc>
                <a:spcPct val="90000"/>
              </a:lnSpc>
            </a:pPr>
            <a:r>
              <a:rPr lang="fi-FI" dirty="0"/>
              <a:t>Oma identiteetti ja eri roolit hakusessa</a:t>
            </a:r>
          </a:p>
          <a:p>
            <a:pPr>
              <a:lnSpc>
                <a:spcPct val="90000"/>
              </a:lnSpc>
            </a:pPr>
            <a:r>
              <a:rPr lang="fi-FI" dirty="0"/>
              <a:t>Hormonimyrsky</a:t>
            </a:r>
          </a:p>
          <a:p>
            <a:pPr>
              <a:lnSpc>
                <a:spcPct val="90000"/>
              </a:lnSpc>
            </a:pPr>
            <a:r>
              <a:rPr lang="fi-FI" dirty="0"/>
              <a:t>Eroavat käsitykset kavereiden, vanhempien ja opettajien kanssa – ja näistä eroavaisista käsityksistä johtuvat ristiriidat</a:t>
            </a:r>
          </a:p>
          <a:p>
            <a:pPr marL="0" indent="0">
              <a:lnSpc>
                <a:spcPct val="90000"/>
              </a:lnSpc>
              <a:buNone/>
            </a:pPr>
            <a:endParaRPr lang="fi-FI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i-FI" dirty="0"/>
              <a:t>Sisäinen kaaos, ahdistus ja ristiriitainen olo</a:t>
            </a:r>
          </a:p>
        </p:txBody>
      </p:sp>
    </p:spTree>
    <p:extLst>
      <p:ext uri="{BB962C8B-B14F-4D97-AF65-F5344CB8AC3E}">
        <p14:creationId xmlns:p14="http://schemas.microsoft.com/office/powerpoint/2010/main" val="2877518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id="{5B6F3F03-92D0-43A1-ABB6-E12D9EA7E3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Rectangle 5">
            <a:extLst>
              <a:ext uri="{FF2B5EF4-FFF2-40B4-BE49-F238E27FC236}">
                <a16:creationId xmlns:a16="http://schemas.microsoft.com/office/drawing/2014/main" id="{CA5D7205-D057-48AA-B751-B07C1B205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40967" cy="6858000"/>
          </a:xfrm>
          <a:custGeom>
            <a:avLst/>
            <a:gdLst/>
            <a:ahLst/>
            <a:cxnLst/>
            <a:rect l="l" t="t" r="r" b="b"/>
            <a:pathLst>
              <a:path w="6040967" h="6858000">
                <a:moveTo>
                  <a:pt x="0" y="0"/>
                </a:moveTo>
                <a:lnTo>
                  <a:pt x="6040967" y="0"/>
                </a:lnTo>
                <a:lnTo>
                  <a:pt x="6040967" y="1900238"/>
                </a:lnTo>
                <a:lnTo>
                  <a:pt x="5670550" y="2178050"/>
                </a:lnTo>
                <a:lnTo>
                  <a:pt x="5666317" y="2184400"/>
                </a:lnTo>
                <a:lnTo>
                  <a:pt x="5659967" y="2193925"/>
                </a:lnTo>
                <a:lnTo>
                  <a:pt x="5653617" y="2201863"/>
                </a:lnTo>
                <a:lnTo>
                  <a:pt x="5653617" y="2211388"/>
                </a:lnTo>
                <a:lnTo>
                  <a:pt x="5653617" y="2220913"/>
                </a:lnTo>
                <a:lnTo>
                  <a:pt x="5659967" y="2228850"/>
                </a:lnTo>
                <a:lnTo>
                  <a:pt x="5666317" y="2238375"/>
                </a:lnTo>
                <a:lnTo>
                  <a:pt x="5670550" y="2244725"/>
                </a:lnTo>
                <a:lnTo>
                  <a:pt x="6040967" y="2522538"/>
                </a:lnTo>
                <a:lnTo>
                  <a:pt x="60409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8D04A6ED-B580-43DB-AB8A-3812268E0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653617" y="0"/>
            <a:ext cx="6538383" cy="6858000"/>
          </a:xfrm>
          <a:custGeom>
            <a:avLst/>
            <a:gdLst/>
            <a:ahLst/>
            <a:cxnLst/>
            <a:rect l="l" t="t" r="r" b="b"/>
            <a:pathLst>
              <a:path w="6538383" h="6858000">
                <a:moveTo>
                  <a:pt x="387350" y="0"/>
                </a:moveTo>
                <a:lnTo>
                  <a:pt x="4874683" y="0"/>
                </a:lnTo>
                <a:lnTo>
                  <a:pt x="6093883" y="0"/>
                </a:lnTo>
                <a:lnTo>
                  <a:pt x="6538383" y="0"/>
                </a:lnTo>
                <a:lnTo>
                  <a:pt x="6538383" y="6858000"/>
                </a:lnTo>
                <a:lnTo>
                  <a:pt x="6093883" y="6858000"/>
                </a:lnTo>
                <a:lnTo>
                  <a:pt x="4874683" y="6858000"/>
                </a:lnTo>
                <a:lnTo>
                  <a:pt x="387350" y="6858000"/>
                </a:lnTo>
                <a:lnTo>
                  <a:pt x="387350" y="2522538"/>
                </a:lnTo>
                <a:lnTo>
                  <a:pt x="16933" y="2244725"/>
                </a:lnTo>
                <a:lnTo>
                  <a:pt x="12700" y="2238375"/>
                </a:lnTo>
                <a:lnTo>
                  <a:pt x="6350" y="2228850"/>
                </a:lnTo>
                <a:lnTo>
                  <a:pt x="0" y="2220913"/>
                </a:lnTo>
                <a:lnTo>
                  <a:pt x="0" y="2211388"/>
                </a:lnTo>
                <a:lnTo>
                  <a:pt x="0" y="2201863"/>
                </a:lnTo>
                <a:lnTo>
                  <a:pt x="6350" y="2193925"/>
                </a:lnTo>
                <a:lnTo>
                  <a:pt x="12700" y="2184400"/>
                </a:lnTo>
                <a:lnTo>
                  <a:pt x="16933" y="2178050"/>
                </a:lnTo>
                <a:lnTo>
                  <a:pt x="387350" y="1900238"/>
                </a:ln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9A2E4B0-CAB0-4917-A524-1C1CC1C2C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333" y="447188"/>
            <a:ext cx="5223934" cy="934572"/>
          </a:xfrm>
        </p:spPr>
        <p:txBody>
          <a:bodyPr>
            <a:normAutofit/>
          </a:bodyPr>
          <a:lstStyle/>
          <a:p>
            <a:r>
              <a:rPr lang="fi-FI" dirty="0"/>
              <a:t>Aikasyöpöt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A84BC8-FA5D-4326-9F4B-9BA0F7238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333" y="1615440"/>
            <a:ext cx="5223934" cy="493776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i-FI" dirty="0"/>
              <a:t>Kuka määrittää, mihin aika pitää käyttää?</a:t>
            </a:r>
          </a:p>
          <a:p>
            <a:pPr>
              <a:lnSpc>
                <a:spcPct val="90000"/>
              </a:lnSpc>
            </a:pPr>
            <a:r>
              <a:rPr lang="fi-FI" dirty="0"/>
              <a:t>Elämän perusedellytykset: uni, ravinto, liikkuminen</a:t>
            </a:r>
          </a:p>
          <a:p>
            <a:pPr>
              <a:lnSpc>
                <a:spcPct val="90000"/>
              </a:lnSpc>
            </a:pPr>
            <a:r>
              <a:rPr lang="fi-FI" dirty="0"/>
              <a:t>Psyykkiset perustarpeet: autonomia, kyvykkyys ja kuuluminen</a:t>
            </a:r>
          </a:p>
          <a:p>
            <a:pPr>
              <a:lnSpc>
                <a:spcPct val="90000"/>
              </a:lnSpc>
            </a:pPr>
            <a:endParaRPr lang="fi-FI" dirty="0"/>
          </a:p>
          <a:p>
            <a:pPr>
              <a:lnSpc>
                <a:spcPct val="90000"/>
              </a:lnSpc>
            </a:pPr>
            <a:r>
              <a:rPr lang="fi-FI" dirty="0"/>
              <a:t>Opiskelu, harrastukset, autokoulu, sosiaaliset suhteet, aikuistumiseen liittyvät riennot ja irtiotot, työ, itsenäinen asuminen ja kodinhoito…</a:t>
            </a:r>
          </a:p>
          <a:p>
            <a:pPr>
              <a:lnSpc>
                <a:spcPct val="90000"/>
              </a:lnSpc>
            </a:pPr>
            <a:r>
              <a:rPr lang="fi-FI" dirty="0"/>
              <a:t>Jatkuva vertailu siihen, miten kuvittelee toisten ajan riittävän kaikkeen ja suoriutuvan kaikesta paremmin kuin itse – ajatusvirhe, että tietäisi mitä muiden päässä tapahtuu</a:t>
            </a:r>
          </a:p>
          <a:p>
            <a:pPr>
              <a:lnSpc>
                <a:spcPct val="90000"/>
              </a:lnSpc>
            </a:pPr>
            <a:r>
              <a:rPr lang="fi-FI" dirty="0"/>
              <a:t>Täydellisyyden / virheettömyyden tavoittelu, kaikki tai ei mitään –ajattelu: kohtuullistaminen </a:t>
            </a:r>
            <a:r>
              <a:rPr lang="fi-FI"/>
              <a:t>auttaa ajankäytössä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1224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objekti, tiimalasi, sulje&#10;&#10;Kuvaus luotu automaattisesti">
            <a:extLst>
              <a:ext uri="{FF2B5EF4-FFF2-40B4-BE49-F238E27FC236}">
                <a16:creationId xmlns:a16="http://schemas.microsoft.com/office/drawing/2014/main" id="{291DCF17-8EBE-4612-BDAA-B898BD4A50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048" b="13682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1" name="Freeform 9">
            <a:extLst>
              <a:ext uri="{FF2B5EF4-FFF2-40B4-BE49-F238E27FC236}">
                <a16:creationId xmlns:a16="http://schemas.microsoft.com/office/drawing/2014/main" id="{7082EDE4-622F-4DCE-9A45-FF343F4DA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9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9668044-A13E-4C85-B9D6-4B19C3FC7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4930400" cy="711052"/>
          </a:xfrm>
        </p:spPr>
        <p:txBody>
          <a:bodyPr>
            <a:normAutofit/>
          </a:bodyPr>
          <a:lstStyle/>
          <a:p>
            <a:r>
              <a:rPr lang="fi-FI" dirty="0"/>
              <a:t>Ajanhallinnan ABC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E33CB2-BE48-4770-99C4-7BA8F00A0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3200"/>
            <a:ext cx="5283199" cy="50901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1600" dirty="0"/>
              <a:t>Rutiinit</a:t>
            </a:r>
          </a:p>
          <a:p>
            <a:pPr>
              <a:lnSpc>
                <a:spcPct val="90000"/>
              </a:lnSpc>
            </a:pPr>
            <a:r>
              <a:rPr lang="fi-FI" sz="1600" dirty="0"/>
              <a:t>Pienestä ja helposta aloittaminen</a:t>
            </a:r>
          </a:p>
          <a:p>
            <a:pPr>
              <a:lnSpc>
                <a:spcPct val="90000"/>
              </a:lnSpc>
            </a:pPr>
            <a:r>
              <a:rPr lang="fi-FI" sz="1600" dirty="0"/>
              <a:t>Kalenterin käyttäminen</a:t>
            </a:r>
          </a:p>
          <a:p>
            <a:pPr>
              <a:lnSpc>
                <a:spcPct val="90000"/>
              </a:lnSpc>
            </a:pPr>
            <a:r>
              <a:rPr lang="fi-FI" sz="1600" dirty="0"/>
              <a:t>Priorisointi: kaikkea ei voi saada, eikä varsinkaan yhtä aikaa</a:t>
            </a:r>
          </a:p>
          <a:p>
            <a:pPr>
              <a:lnSpc>
                <a:spcPct val="90000"/>
              </a:lnSpc>
            </a:pPr>
            <a:r>
              <a:rPr lang="fi-FI" sz="1600" dirty="0"/>
              <a:t>Opiskeluolosuhteet: hiljaisuus/taustahäly, keskeytykset (esim. älylaitteet), </a:t>
            </a:r>
          </a:p>
          <a:p>
            <a:pPr>
              <a:lnSpc>
                <a:spcPct val="90000"/>
              </a:lnSpc>
            </a:pPr>
            <a:r>
              <a:rPr lang="fi-FI" sz="1600" dirty="0"/>
              <a:t>Keskittyminen omaan tekemiseen: myös sen hyväksyminen, että aina keskittyminen ei onnistu</a:t>
            </a:r>
          </a:p>
          <a:p>
            <a:pPr>
              <a:lnSpc>
                <a:spcPct val="90000"/>
              </a:lnSpc>
            </a:pPr>
            <a:r>
              <a:rPr lang="fi-FI" sz="1600" dirty="0"/>
              <a:t>Tauottaminen, itselle sopivien aikalisä-toimintojen kehittäminen</a:t>
            </a:r>
          </a:p>
          <a:p>
            <a:pPr>
              <a:lnSpc>
                <a:spcPct val="90000"/>
              </a:lnSpc>
            </a:pPr>
            <a:r>
              <a:rPr lang="fi-FI" sz="1600" dirty="0"/>
              <a:t>Mahdollisuus keskustella aikuisten kanssa ja silti päättää itse itselleen toimivista tavoista</a:t>
            </a:r>
          </a:p>
          <a:p>
            <a:pPr>
              <a:lnSpc>
                <a:spcPct val="90000"/>
              </a:lnSpc>
            </a:pPr>
            <a:r>
              <a:rPr lang="fi-FI" sz="1600" dirty="0"/>
              <a:t>HAAVEILEMINEN, ja sen pohjalta järkevien tavoitteiden asettaminen: pienet askeleet, mitattavat välietapit, aikatauluttaminen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2E693C9-4C63-4890-AA12-FB5C9F3C2255}"/>
              </a:ext>
            </a:extLst>
          </p:cNvPr>
          <p:cNvSpPr txBox="1"/>
          <p:nvPr/>
        </p:nvSpPr>
        <p:spPr>
          <a:xfrm>
            <a:off x="9205285" y="6657944"/>
            <a:ext cx="298671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i-FI" sz="700">
                <a:solidFill>
                  <a:srgbClr val="FFFFFF"/>
                </a:solidFill>
                <a:hlinkClick r:id="rId3" tooltip="https://cat.xula.edu/food/icymi-time-management-strategies-for-online-teaching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Tämä kuva</a:t>
            </a:r>
            <a:r>
              <a:rPr lang="fi-FI" sz="700">
                <a:solidFill>
                  <a:srgbClr val="FFFFFF"/>
                </a:solidFill>
              </a:rPr>
              <a:t>, tekijä Tuntematon tekijä, käyttöoikeus: </a:t>
            </a:r>
            <a:r>
              <a:rPr lang="fi-FI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fi-FI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53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20AEE4-7C1A-412F-8F2C-1BCA952B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722816-9BDD-4FD3-9BB3-ABD0C5BD5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Kuraattori Piia Kuusela</a:t>
            </a:r>
          </a:p>
          <a:p>
            <a:pPr marL="0" indent="0">
              <a:buNone/>
            </a:pPr>
            <a:r>
              <a:rPr lang="fi-FI" dirty="0"/>
              <a:t>p. 044 718 1978</a:t>
            </a:r>
          </a:p>
          <a:p>
            <a:pPr marL="0" indent="0">
              <a:buNone/>
            </a:pPr>
            <a:r>
              <a:rPr lang="fi-FI" dirty="0"/>
              <a:t>piia.kuusela@kuopio.fi</a:t>
            </a:r>
          </a:p>
        </p:txBody>
      </p:sp>
    </p:spTree>
    <p:extLst>
      <p:ext uri="{BB962C8B-B14F-4D97-AF65-F5344CB8AC3E}">
        <p14:creationId xmlns:p14="http://schemas.microsoft.com/office/powerpoint/2010/main" val="2102295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inaus">
  <a:themeElements>
    <a:clrScheme name="Lainaus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Lainaus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ainau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EFABE52F94C084BAE72F37DA6CFB9C1" ma:contentTypeVersion="15" ma:contentTypeDescription="Luo uusi asiakirja." ma:contentTypeScope="" ma:versionID="12fbefbf65f3660a66c85e03ae2837a1">
  <xsd:schema xmlns:xsd="http://www.w3.org/2001/XMLSchema" xmlns:xs="http://www.w3.org/2001/XMLSchema" xmlns:p="http://schemas.microsoft.com/office/2006/metadata/properties" xmlns:ns1="http://schemas.microsoft.com/sharepoint/v3" xmlns:ns3="f69bba8d-8be0-4cf5-8a06-27465fb72784" xmlns:ns4="cb51b0cb-9d34-4180-b72a-49dbe5cb8e6a" targetNamespace="http://schemas.microsoft.com/office/2006/metadata/properties" ma:root="true" ma:fieldsID="a43b1b1feafcfdb7c90f60b3cf5872e2" ns1:_="" ns3:_="" ns4:_="">
    <xsd:import namespace="http://schemas.microsoft.com/sharepoint/v3"/>
    <xsd:import namespace="f69bba8d-8be0-4cf5-8a06-27465fb72784"/>
    <xsd:import namespace="cb51b0cb-9d34-4180-b72a-49dbe5cb8e6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9bba8d-8be0-4cf5-8a06-27465fb727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51b0cb-9d34-4180-b72a-49dbe5cb8e6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D34F45-8D6C-40F6-8B00-26970819CF86}">
  <ds:schemaRefs>
    <ds:schemaRef ds:uri="http://schemas.microsoft.com/office/2006/documentManagement/types"/>
    <ds:schemaRef ds:uri="cb51b0cb-9d34-4180-b72a-49dbe5cb8e6a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f69bba8d-8be0-4cf5-8a06-27465fb7278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3AD1282-997F-4C77-9907-13CF08B010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F57F08-9FFF-49CD-A763-3FE1A5667A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9bba8d-8be0-4cf5-8a06-27465fb72784"/>
    <ds:schemaRef ds:uri="cb51b0cb-9d34-4180-b72a-49dbe5cb8e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362</Words>
  <Application>Microsoft Office PowerPoint</Application>
  <PresentationFormat>Laajakuva</PresentationFormat>
  <Paragraphs>49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Century Gothic</vt:lpstr>
      <vt:lpstr>Wingdings</vt:lpstr>
      <vt:lpstr>Wingdings 2</vt:lpstr>
      <vt:lpstr>Lainaus</vt:lpstr>
      <vt:lpstr>Lukiolaisen ajanhallinta</vt:lpstr>
      <vt:lpstr>Nuoruusiän kehitystehtävät</vt:lpstr>
      <vt:lpstr>Lukiolaisen (ja meidän muidenkin) stressi</vt:lpstr>
      <vt:lpstr>Sosiaalinen eläin</vt:lpstr>
      <vt:lpstr>Aikasyöpöt</vt:lpstr>
      <vt:lpstr>Ajanhallinnan ABC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Lukiolaisen ajanhallinta</dc:title>
  <dc:creator>Kuusela Piia</dc:creator>
  <cp:lastModifiedBy>Karjalainen Tiina Tuulikki</cp:lastModifiedBy>
  <cp:revision>1</cp:revision>
  <dcterms:created xsi:type="dcterms:W3CDTF">2022-01-13T12:15:55Z</dcterms:created>
  <dcterms:modified xsi:type="dcterms:W3CDTF">2022-01-25T08:52:58Z</dcterms:modified>
</cp:coreProperties>
</file>