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58" r:id="rId7"/>
    <p:sldId id="257" r:id="rId8"/>
    <p:sldId id="260" r:id="rId9"/>
    <p:sldId id="262" r:id="rId10"/>
    <p:sldId id="264" r:id="rId11"/>
    <p:sldId id="261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69459"/>
            <a:ext cx="10363200" cy="22405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52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6965" y="365127"/>
            <a:ext cx="7356835" cy="7660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34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262357"/>
            <a:ext cx="2628900" cy="49146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262357"/>
            <a:ext cx="7734300" cy="49146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91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274" y="285000"/>
            <a:ext cx="8144759" cy="6576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327"/>
            <a:ext cx="10515600" cy="4866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87165" y="6598764"/>
            <a:ext cx="2743200" cy="259237"/>
          </a:xfrm>
        </p:spPr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4608" y="6551026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44608"/>
            <a:ext cx="2743200" cy="365125"/>
          </a:xfrm>
        </p:spPr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75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66888"/>
            <a:ext cx="10515600" cy="31955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86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512" y="284999"/>
            <a:ext cx="7990000" cy="657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9215"/>
            <a:ext cx="5181600" cy="48477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9215"/>
            <a:ext cx="5181600" cy="48477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19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0997" y="235671"/>
            <a:ext cx="7767687" cy="787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305613"/>
            <a:ext cx="5157787" cy="11994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305613"/>
            <a:ext cx="5183188" cy="11994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89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567" y="266146"/>
            <a:ext cx="7887093" cy="756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50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77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484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4847"/>
            <a:ext cx="6172200" cy="5055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95047"/>
            <a:ext cx="3932237" cy="34549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803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62174"/>
            <a:ext cx="3932237" cy="13315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62174"/>
            <a:ext cx="6172200" cy="449887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03456"/>
            <a:ext cx="3932237" cy="29655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E099-ACA8-4CC2-8982-608D37CC8551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41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3009" y="176590"/>
            <a:ext cx="7700581" cy="940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43321"/>
            <a:ext cx="10515600" cy="4833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4872" y="6549938"/>
            <a:ext cx="2743200" cy="248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E099-ACA8-4CC2-8982-608D37CC8551}" type="datetimeFigureOut">
              <a:rPr lang="fi-FI" smtClean="0"/>
              <a:t>5.11.2019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6309" y="6563498"/>
            <a:ext cx="4114800" cy="2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4072"/>
            <a:ext cx="2743200" cy="29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E1DC-ED63-4448-916C-E4160A598C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16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ortal.savonia.fi/amk/fi/hakijalle/amk-ja-yamk-tutkinnot/kevaan-yhteishaku-englanninkieliset-koulutuks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savonia.fi/amk/fi/hakijalle/amk-ja-yamk-tutkinnot" TargetMode="External"/><Relationship Id="rId2" Type="http://schemas.openxmlformats.org/officeDocument/2006/relationships/hyperlink" Target="http://www.opintopolku.f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mattikorkeakouluun.f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mattikorkeakouluun.f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09800" y="2237706"/>
            <a:ext cx="7772400" cy="2387600"/>
          </a:xfrm>
          <a:effectLst/>
        </p:spPr>
        <p:txBody>
          <a:bodyPr/>
          <a:lstStyle/>
          <a:p>
            <a:r>
              <a:rPr lang="fi-FI" b="1" dirty="0">
                <a:latin typeface="+mn-lt"/>
              </a:rPr>
              <a:t>Opiskelijavalinnat 2020 ja siitä eteenpäin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42836" y="4931861"/>
            <a:ext cx="7839364" cy="121158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Marja Kopeli</a:t>
            </a:r>
          </a:p>
          <a:p>
            <a:r>
              <a:rPr lang="fi-FI" dirty="0"/>
              <a:t>Koulutusvastuusuunnittelija, Savonia-ammattikorkeakoulu</a:t>
            </a:r>
          </a:p>
          <a:p>
            <a:r>
              <a:rPr lang="fi-FI" dirty="0"/>
              <a:t>5.11.2019</a:t>
            </a:r>
          </a:p>
        </p:txBody>
      </p:sp>
    </p:spTree>
    <p:extLst>
      <p:ext uri="{BB962C8B-B14F-4D97-AF65-F5344CB8AC3E}">
        <p14:creationId xmlns:p14="http://schemas.microsoft.com/office/powerpoint/2010/main" val="257607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310327"/>
            <a:ext cx="11021292" cy="48666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Mikä muuttuu amk-opiskelijavalinnassa? Iso linja:</a:t>
            </a:r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endParaRPr lang="fi-FI" sz="1200" dirty="0"/>
          </a:p>
          <a:p>
            <a:pPr marL="514350" indent="-514350">
              <a:buAutoNum type="arabicPeriod"/>
            </a:pPr>
            <a:r>
              <a:rPr lang="fi-FI" sz="2400" dirty="0"/>
              <a:t>Luovutaan siitä, että lasketaan yhteen pisteitä todistuksesta, valintakokeesta ja työkokemuksesta</a:t>
            </a:r>
          </a:p>
          <a:p>
            <a:pPr marL="514350" indent="-514350">
              <a:buAutoNum type="arabicPeriod"/>
            </a:pPr>
            <a:endParaRPr lang="fi-FI" sz="2400" dirty="0"/>
          </a:p>
          <a:p>
            <a:pPr marL="514350" indent="-514350">
              <a:buAutoNum type="arabicPeriod"/>
            </a:pPr>
            <a:r>
              <a:rPr lang="fi-FI" sz="2400" dirty="0"/>
              <a:t>Tilalle todistusvalinta ja sähköinen valintakoe</a:t>
            </a:r>
          </a:p>
          <a:p>
            <a:pPr marL="0" indent="0">
              <a:buNone/>
            </a:pPr>
            <a:r>
              <a:rPr lang="fi-FI" sz="2400" dirty="0"/>
              <a:t>	Todistusvalinnalla valitaan noin 60 % opiskelijoista</a:t>
            </a:r>
          </a:p>
          <a:p>
            <a:pPr marL="457200" lvl="1" indent="0">
              <a:buNone/>
            </a:pPr>
            <a:r>
              <a:rPr lang="fi-FI" dirty="0"/>
              <a:t>		- Noin puolet yo-todistuksella, noin puolet ammatillisella todistuksella </a:t>
            </a:r>
          </a:p>
          <a:p>
            <a:pPr marL="457200" lvl="1" indent="0">
              <a:buNone/>
            </a:pPr>
            <a:r>
              <a:rPr lang="fi-FI" dirty="0"/>
              <a:t>	Sähköisellä valintakokeella valitaan noin 40 % opiskelijoista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Kulttuuriala ei ole mukana uudistuksessa, siellä valintakokeet entiseen tapaan.</a:t>
            </a:r>
          </a:p>
          <a:p>
            <a:pPr marL="0" indent="0">
              <a:buNone/>
            </a:pPr>
            <a:r>
              <a:rPr lang="fi-FI" sz="2400" dirty="0"/>
              <a:t>Todistusvalinnan rinnalla valintakoe vain rakennusarkkitehdin ja merikapteenin haussa.</a:t>
            </a:r>
          </a:p>
          <a:p>
            <a:pPr marL="0" indent="0">
              <a:buNone/>
            </a:pPr>
            <a:r>
              <a:rPr lang="fi-FI" sz="2400" dirty="0"/>
              <a:t>Rakennusmestarin haussa todistusvalinnan rinnalla työkokemus rakennusalalta.</a:t>
            </a:r>
          </a:p>
        </p:txBody>
      </p:sp>
    </p:spTree>
    <p:extLst>
      <p:ext uri="{BB962C8B-B14F-4D97-AF65-F5344CB8AC3E}">
        <p14:creationId xmlns:p14="http://schemas.microsoft.com/office/powerpoint/2010/main" val="346985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511" y="349654"/>
            <a:ext cx="6935272" cy="657682"/>
          </a:xfrm>
        </p:spPr>
        <p:txBody>
          <a:bodyPr/>
          <a:lstStyle/>
          <a:p>
            <a:r>
              <a:rPr lang="fi-FI" dirty="0"/>
              <a:t>Englanninkieliset koulutukset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Hakuaika 8.-22.1.2010 ”Yhteishaku 1”</a:t>
            </a:r>
          </a:p>
          <a:p>
            <a:r>
              <a:rPr lang="fi-FI" dirty="0"/>
              <a:t>Savoniassa haussa 4 koulutusta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Valinta tapahtuu paperisella valintakokeella, paitsi </a:t>
            </a:r>
            <a:r>
              <a:rPr lang="fi-FI" dirty="0" err="1"/>
              <a:t>Nursing</a:t>
            </a:r>
            <a:r>
              <a:rPr lang="fi-FI" dirty="0"/>
              <a:t>: ennakkotehtävä ja haastattelu. </a:t>
            </a:r>
          </a:p>
          <a:p>
            <a:pPr lvl="1"/>
            <a:r>
              <a:rPr lang="fi-FI" dirty="0" err="1"/>
              <a:t>Nursing</a:t>
            </a:r>
            <a:r>
              <a:rPr lang="fi-FI" dirty="0"/>
              <a:t>: haastattelut helmikuun lopussa</a:t>
            </a:r>
          </a:p>
          <a:p>
            <a:pPr lvl="1"/>
            <a:r>
              <a:rPr lang="fi-FI" dirty="0"/>
              <a:t>Internet Of </a:t>
            </a:r>
            <a:r>
              <a:rPr lang="fi-FI" dirty="0" err="1"/>
              <a:t>Things</a:t>
            </a:r>
            <a:r>
              <a:rPr lang="fi-FI" dirty="0"/>
              <a:t>, </a:t>
            </a:r>
            <a:r>
              <a:rPr lang="fi-FI" dirty="0" err="1"/>
              <a:t>Mechanical</a:t>
            </a:r>
            <a:r>
              <a:rPr lang="fi-FI" dirty="0"/>
              <a:t> Engineering ja International Business: kokeet huhtikuun alussa</a:t>
            </a:r>
          </a:p>
          <a:p>
            <a:r>
              <a:rPr lang="fi-FI" dirty="0"/>
              <a:t>Yhteishaku 1 on priorisoimaton. Hakija voi tulla valituksi kaikkiin hakemiinsa koulutuksiin (</a:t>
            </a:r>
            <a:r>
              <a:rPr lang="fi-FI" dirty="0" err="1"/>
              <a:t>max</a:t>
            </a:r>
            <a:r>
              <a:rPr lang="fi-FI" dirty="0"/>
              <a:t> 6), joista hän päättää minkä opiskelupaikan ottaa vastaan. Päätöstä voi miettiä heinäkuun puoliväliin asti, jossa on deadline sekä yhteishaku 1 ja yhteishaku 2 paikan vastaanottamiselle.</a:t>
            </a:r>
          </a:p>
          <a:p>
            <a:r>
              <a:rPr lang="fi-FI" dirty="0">
                <a:hlinkClick r:id="rId2"/>
              </a:rPr>
              <a:t>https://portal.savonia.fi/amk/fi/hakijalle/amk-ja-yamk-tutkinnot/kevaan-yhteishaku-englanninkieliset-koulutukset</a:t>
            </a:r>
            <a:endParaRPr lang="fi-FI" dirty="0"/>
          </a:p>
          <a:p>
            <a:endParaRPr lang="fi-FI" dirty="0"/>
          </a:p>
          <a:p>
            <a:pPr marL="914400" lvl="2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198" y="2128836"/>
            <a:ext cx="56197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5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3992" y="217054"/>
            <a:ext cx="6856082" cy="790282"/>
          </a:xfrm>
        </p:spPr>
        <p:txBody>
          <a:bodyPr>
            <a:normAutofit/>
          </a:bodyPr>
          <a:lstStyle/>
          <a:p>
            <a:r>
              <a:rPr lang="fi-FI" dirty="0"/>
              <a:t>Suomenkieliset koulutukset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Hakuaika 18.3. – 1.4.2020 ”Yhteishaku 2”</a:t>
            </a:r>
          </a:p>
          <a:p>
            <a:r>
              <a:rPr lang="fi-FI" dirty="0"/>
              <a:t>AMK-tutkinnot (päivätoteutukset)</a:t>
            </a:r>
          </a:p>
          <a:p>
            <a:pPr lvl="1"/>
            <a:r>
              <a:rPr lang="fi-FI" dirty="0"/>
              <a:t>60 % valitaan todistuvalinnalla (pääosin puolet yo ja puolet amm.pt)</a:t>
            </a:r>
          </a:p>
          <a:p>
            <a:pPr lvl="1"/>
            <a:r>
              <a:rPr lang="fi-FI" dirty="0"/>
              <a:t>40 % AMK-valintakokeella</a:t>
            </a:r>
          </a:p>
          <a:p>
            <a:pPr lvl="1"/>
            <a:r>
              <a:rPr lang="fi-FI" dirty="0"/>
              <a:t>Poikkeus: kulttuurialalla (muotoilija, tanssinopettaja ja musiikkipedagogi) ei ole todistusvalintaa eikä AMK-valintakoetta, vaan oma ns. perinteinen valintakoe. </a:t>
            </a:r>
          </a:p>
          <a:p>
            <a:pPr lvl="1"/>
            <a:endParaRPr lang="fi-FI" dirty="0"/>
          </a:p>
          <a:p>
            <a:r>
              <a:rPr lang="fi-FI" dirty="0"/>
              <a:t>AMK-tutkinnot (monimuotototeutukset)</a:t>
            </a:r>
          </a:p>
          <a:p>
            <a:pPr lvl="1"/>
            <a:r>
              <a:rPr lang="fi-FI" dirty="0"/>
              <a:t>Opiskelijat valitaan valintakurssin perusteella, joka on opetussuunnitelmassa oleva opintojakso. Opintojakso opiskellaan verkossa ja siinä parhaiten menestyneet valitaan opiskelijaksi.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987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Yhteishaku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Yhteishaku 2:n hakukohteet ja valintatiedot ovat jo näkyvillä Opintopolussa </a:t>
            </a:r>
            <a:r>
              <a:rPr lang="fi-FI" dirty="0">
                <a:hlinkClick r:id="rId2"/>
              </a:rPr>
              <a:t>www.opintopolku.fi</a:t>
            </a:r>
            <a:r>
              <a:rPr lang="fi-FI" dirty="0"/>
              <a:t> . </a:t>
            </a:r>
          </a:p>
          <a:p>
            <a:r>
              <a:rPr lang="fi-FI" dirty="0"/>
              <a:t>Koulutusten kuvaukset ja valintatavat saadaan näkyville lähipäivinä Savonian sivuille</a:t>
            </a:r>
          </a:p>
          <a:p>
            <a:pPr marL="0" indent="0">
              <a:buNone/>
            </a:pPr>
            <a:r>
              <a:rPr lang="fi-FI" dirty="0">
                <a:hlinkClick r:id="rId3"/>
              </a:rPr>
              <a:t>https://portal.savonia.fi/amk/fi/hakijalle/amk-ja-yamk-tutkinnot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Tietoa todistusvalinnasta (mm. pisteytys) ja AMK-valintakokeesta löytyy </a:t>
            </a:r>
            <a:r>
              <a:rPr lang="fi-FI" dirty="0">
                <a:hlinkClick r:id="rId4"/>
              </a:rPr>
              <a:t>www.ammattikorkeakouluun.fi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565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568" y="972017"/>
            <a:ext cx="8605887" cy="5060048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4867563" y="6032065"/>
            <a:ext cx="488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3"/>
              </a:rPr>
              <a:t>www.ammattikorkeakouluun.fi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813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Hakukohteet, yhteishaku 2</a:t>
            </a:r>
          </a:p>
          <a:p>
            <a:pPr marL="514350" indent="-514350">
              <a:buAutoNum type="arabicPeriod"/>
            </a:pPr>
            <a:r>
              <a:rPr lang="fi-FI" dirty="0"/>
              <a:t>Savonia: sairaanhoitaja</a:t>
            </a:r>
          </a:p>
          <a:p>
            <a:pPr marL="514350" indent="-514350">
              <a:buAutoNum type="arabicPeriod"/>
            </a:pPr>
            <a:r>
              <a:rPr lang="fi-FI" dirty="0"/>
              <a:t>Turun amk: konetekniikan insinööri</a:t>
            </a:r>
          </a:p>
          <a:p>
            <a:pPr marL="514350" indent="-514350">
              <a:buAutoNum type="arabicPeriod"/>
            </a:pPr>
            <a:r>
              <a:rPr lang="fi-FI" dirty="0"/>
              <a:t>Lapin amk: matkailuala</a:t>
            </a:r>
          </a:p>
          <a:p>
            <a:pPr marL="514350" indent="-514350">
              <a:buAutoNum type="arabicPeriod"/>
            </a:pPr>
            <a:r>
              <a:rPr lang="fi-FI" dirty="0"/>
              <a:t>Savonia: tanssinopettaja</a:t>
            </a:r>
          </a:p>
          <a:p>
            <a:pPr marL="514350" indent="-514350">
              <a:buAutoNum type="arabicPeriod"/>
            </a:pPr>
            <a:r>
              <a:rPr lang="fi-FI" dirty="0"/>
              <a:t>Yliopisto</a:t>
            </a:r>
          </a:p>
          <a:p>
            <a:pPr marL="514350" indent="-514350">
              <a:buAutoNum type="arabicPeriod"/>
            </a:pPr>
            <a:r>
              <a:rPr lang="fi-FI" dirty="0"/>
              <a:t>Yliopisto</a:t>
            </a:r>
          </a:p>
        </p:txBody>
      </p:sp>
    </p:spTree>
    <p:extLst>
      <p:ext uri="{BB962C8B-B14F-4D97-AF65-F5344CB8AC3E}">
        <p14:creationId xmlns:p14="http://schemas.microsoft.com/office/powerpoint/2010/main" val="43257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YAMK (ylempi AMK)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127"/>
            <a:ext cx="10515600" cy="4569837"/>
          </a:xfrm>
        </p:spPr>
        <p:txBody>
          <a:bodyPr/>
          <a:lstStyle/>
          <a:p>
            <a:r>
              <a:rPr lang="fi-FI" dirty="0"/>
              <a:t>Haetaan yhteishaku 2:ssa</a:t>
            </a:r>
          </a:p>
          <a:p>
            <a:r>
              <a:rPr lang="fi-FI" dirty="0"/>
              <a:t>1.8.2020 jälkeen YAMK-tutkinnoissa aloittavilla työkokemusvaatimus on 2 vuotta (ennen 3 vuotta)</a:t>
            </a:r>
          </a:p>
          <a:p>
            <a:r>
              <a:rPr lang="fi-FI" dirty="0"/>
              <a:t>Korkeakoulututkinnon lisäksi opistoasteen/ammatillisen korkea-asteen tutkinto (esim. sairaanhoitaja, insinööri) antaa Savoniassa hakukelpoisuuden (ts. voi hakea) ylempään ammattikorkeakoulututkintoon</a:t>
            </a:r>
          </a:p>
        </p:txBody>
      </p:sp>
    </p:spTree>
    <p:extLst>
      <p:ext uri="{BB962C8B-B14F-4D97-AF65-F5344CB8AC3E}">
        <p14:creationId xmlns:p14="http://schemas.microsoft.com/office/powerpoint/2010/main" val="115310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8800" dirty="0"/>
              <a:t> </a:t>
            </a:r>
          </a:p>
          <a:p>
            <a:pPr marL="914400" lvl="2" indent="0">
              <a:buNone/>
            </a:pPr>
            <a:r>
              <a:rPr lang="fi-FI" sz="7200" dirty="0"/>
              <a:t>    </a:t>
            </a:r>
          </a:p>
          <a:p>
            <a:pPr marL="914400" lvl="2" indent="0">
              <a:buNone/>
            </a:pPr>
            <a:r>
              <a:rPr lang="fi-FI" sz="7200" dirty="0"/>
              <a:t>       </a:t>
            </a:r>
            <a:r>
              <a:rPr lang="fi-FI" sz="6600" b="1" dirty="0"/>
              <a:t>www.savonia.fi</a:t>
            </a:r>
            <a:endParaRPr lang="fi-FI" sz="7200" b="1" dirty="0"/>
          </a:p>
          <a:p>
            <a:pPr marL="914400" lvl="2" indent="0">
              <a:buNone/>
            </a:pPr>
            <a:endParaRPr lang="fi-FI" sz="7200" dirty="0"/>
          </a:p>
        </p:txBody>
      </p:sp>
    </p:spTree>
    <p:extLst>
      <p:ext uri="{BB962C8B-B14F-4D97-AF65-F5344CB8AC3E}">
        <p14:creationId xmlns:p14="http://schemas.microsoft.com/office/powerpoint/2010/main" val="10717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ia 2018 powerpoint 16suhde9_ppt_tyhjäesitys.pptx" id="{23C5E437-2BDE-4F7D-9258-690042FF0CAC}" vid="{3F4A0C3E-CC46-4656-B4D3-2E8E3C68E20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27EC46AD1CABC4487E53A189D7BD776" ma:contentTypeVersion="7" ma:contentTypeDescription="Luo uusi asiakirja." ma:contentTypeScope="" ma:versionID="c0a6d0fee36b01da115fe8a87a108b5c">
  <xsd:schema xmlns:xsd="http://www.w3.org/2001/XMLSchema" xmlns:xs="http://www.w3.org/2001/XMLSchema" xmlns:p="http://schemas.microsoft.com/office/2006/metadata/properties" xmlns:ns1="http://schemas.microsoft.com/sharepoint/v3" xmlns:ns3="bd8fdd42-aabb-45ea-92c2-94cf7485383d" xmlns:ns4="7a17d4c7-8573-467e-8e02-f40c86f337fc" targetNamespace="http://schemas.microsoft.com/office/2006/metadata/properties" ma:root="true" ma:fieldsID="0af6b8927103244cd5abdad6d05cc2ac" ns1:_="" ns3:_="" ns4:_="">
    <xsd:import namespace="http://schemas.microsoft.com/sharepoint/v3"/>
    <xsd:import namespace="bd8fdd42-aabb-45ea-92c2-94cf7485383d"/>
    <xsd:import namespace="7a17d4c7-8573-467e-8e02-f40c86f337f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fdd42-aabb-45ea-92c2-94cf748538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7d4c7-8573-467e-8e02-f40c86f337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AA6499-9DAB-41DE-94FA-252409B1A5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8fdd42-aabb-45ea-92c2-94cf7485383d"/>
    <ds:schemaRef ds:uri="7a17d4c7-8573-467e-8e02-f40c86f33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B550A-F51D-4E68-8CB8-33DE226955DC}">
  <ds:schemaRefs>
    <ds:schemaRef ds:uri="http://purl.org/dc/terms/"/>
    <ds:schemaRef ds:uri="http://purl.org/dc/dcmitype/"/>
    <ds:schemaRef ds:uri="bd8fdd42-aabb-45ea-92c2-94cf7485383d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a17d4c7-8573-467e-8e02-f40c86f337f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A8E584-1CF9-4800-AE1D-7C2D4B1A2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Savonia 2018 powerpoint 16suhde9_ppt_tyhjäesitys</Template>
  <TotalTime>179</TotalTime>
  <Words>360</Words>
  <Application>Microsoft Office PowerPoint</Application>
  <PresentationFormat>Laajakuva</PresentationFormat>
  <Paragraphs>65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Opiskelijavalinnat 2020 ja siitä eteenpäin</vt:lpstr>
      <vt:lpstr>PowerPoint-esitys</vt:lpstr>
      <vt:lpstr>Englanninkieliset koulutukset</vt:lpstr>
      <vt:lpstr>Suomenkieliset koulutukset</vt:lpstr>
      <vt:lpstr>Yhteishaku 2</vt:lpstr>
      <vt:lpstr>PowerPoint-esitys</vt:lpstr>
      <vt:lpstr>Esimerkki</vt:lpstr>
      <vt:lpstr>YAMK (ylempi AMK)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Savonian esityspohja 16:9 (laajakuva)</dc:title>
  <dc:creator>Anna Laukkanen</dc:creator>
  <cp:lastModifiedBy>Karjalainen Tiina Tuulikki</cp:lastModifiedBy>
  <cp:revision>24</cp:revision>
  <dcterms:created xsi:type="dcterms:W3CDTF">2019-01-07T13:06:33Z</dcterms:created>
  <dcterms:modified xsi:type="dcterms:W3CDTF">2019-11-05T15:43:21Z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0x010100827EC46AD1CABC4487E53A189D7BD776</vt:lpwstr>
  </property>
  <property fmtid="{D5CDD505-2E9C-101B-9397-08002B2CF9AE}" pid="3" name="_dlc_DocIdItemGuid">
    <vt:lpwstr>1f9e8784-8b97-46b7-93d1-ea58106c30e4</vt:lpwstr>
  </property>
  <property fmtid="{D5CDD505-2E9C-101B-9397-08002B2CF9AE}" pid="4" name="Asiasanat">
    <vt:lpwstr/>
  </property>
</Properties>
</file>